
<file path=[Content_Types].xml><?xml version="1.0" encoding="utf-8"?>
<Types xmlns="http://schemas.openxmlformats.org/package/2006/content-types">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Lst>
  <p:notesMasterIdLst>
    <p:notesMasterId r:id="rId41"/>
  </p:notesMasterIdLst>
  <p:sldIdLst>
    <p:sldId id="256" r:id="rId3"/>
    <p:sldId id="257" r:id="rId4"/>
    <p:sldId id="280" r:id="rId5"/>
    <p:sldId id="259" r:id="rId6"/>
    <p:sldId id="279" r:id="rId7"/>
    <p:sldId id="261" r:id="rId8"/>
    <p:sldId id="289" r:id="rId9"/>
    <p:sldId id="290" r:id="rId10"/>
    <p:sldId id="326" r:id="rId11"/>
    <p:sldId id="303" r:id="rId12"/>
    <p:sldId id="262" r:id="rId13"/>
    <p:sldId id="287" r:id="rId14"/>
    <p:sldId id="269" r:id="rId15"/>
    <p:sldId id="278" r:id="rId16"/>
    <p:sldId id="270" r:id="rId17"/>
    <p:sldId id="327" r:id="rId18"/>
    <p:sldId id="319" r:id="rId19"/>
    <p:sldId id="272" r:id="rId20"/>
    <p:sldId id="320" r:id="rId21"/>
    <p:sldId id="322" r:id="rId22"/>
    <p:sldId id="274" r:id="rId23"/>
    <p:sldId id="309" r:id="rId24"/>
    <p:sldId id="312" r:id="rId25"/>
    <p:sldId id="265" r:id="rId26"/>
    <p:sldId id="266" r:id="rId27"/>
    <p:sldId id="273" r:id="rId28"/>
    <p:sldId id="302" r:id="rId29"/>
    <p:sldId id="268" r:id="rId30"/>
    <p:sldId id="282" r:id="rId31"/>
    <p:sldId id="283" r:id="rId32"/>
    <p:sldId id="288" r:id="rId33"/>
    <p:sldId id="291" r:id="rId34"/>
    <p:sldId id="284" r:id="rId35"/>
    <p:sldId id="295" r:id="rId36"/>
    <p:sldId id="299" r:id="rId37"/>
    <p:sldId id="296" r:id="rId38"/>
    <p:sldId id="325" r:id="rId39"/>
    <p:sldId id="313" r:id="rId40"/>
  </p:sldIdLst>
  <p:sldSz cx="9144000" cy="5143500" type="screen16x9"/>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36363"/>
    <a:srgbClr val="D3D3D3"/>
    <a:srgbClr val="3F3F3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E3FDE45-AF77-4B5C-9715-49D594BDF05E}" styleName="Stile chiaro 1 - Colore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1FECB4D8-DB02-4DC6-A0A2-4F2EBAE1DC90}" styleName="Stile medio 1 - Colore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94"/>
  </p:normalViewPr>
  <p:slideViewPr>
    <p:cSldViewPr snapToGrid="0">
      <p:cViewPr varScale="1">
        <p:scale>
          <a:sx n="161" d="100"/>
          <a:sy n="161" d="100"/>
        </p:scale>
        <p:origin x="784"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presProps" Target="pres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20" Type="http://schemas.openxmlformats.org/officeDocument/2006/relationships/slide" Target="slides/slide18.xml"/><Relationship Id="rId4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A71CC8E-465E-46C0-91CA-2080D1264305}" type="datetimeFigureOut">
              <a:rPr lang="it-IT" smtClean="0"/>
              <a:t>31/01/24</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58D799-F8DD-4F85-B15C-49884F02FB51}" type="slidenum">
              <a:rPr lang="it-IT" smtClean="0"/>
              <a:t>‹N›</a:t>
            </a:fld>
            <a:endParaRPr lang="it-IT"/>
          </a:p>
        </p:txBody>
      </p:sp>
    </p:spTree>
    <p:extLst>
      <p:ext uri="{BB962C8B-B14F-4D97-AF65-F5344CB8AC3E}">
        <p14:creationId xmlns:p14="http://schemas.microsoft.com/office/powerpoint/2010/main" val="24512354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2158D799-F8DD-4F85-B15C-49884F02FB51}" type="slidenum">
              <a:rPr lang="it-IT" smtClean="0"/>
              <a:t>4</a:t>
            </a:fld>
            <a:endParaRPr lang="it-IT"/>
          </a:p>
        </p:txBody>
      </p:sp>
    </p:spTree>
    <p:extLst>
      <p:ext uri="{BB962C8B-B14F-4D97-AF65-F5344CB8AC3E}">
        <p14:creationId xmlns:p14="http://schemas.microsoft.com/office/powerpoint/2010/main" val="29052435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2158D799-F8DD-4F85-B15C-49884F02FB51}" type="slidenum">
              <a:rPr lang="it-IT" smtClean="0"/>
              <a:t>15</a:t>
            </a:fld>
            <a:endParaRPr lang="it-IT"/>
          </a:p>
        </p:txBody>
      </p:sp>
    </p:spTree>
    <p:extLst>
      <p:ext uri="{BB962C8B-B14F-4D97-AF65-F5344CB8AC3E}">
        <p14:creationId xmlns:p14="http://schemas.microsoft.com/office/powerpoint/2010/main" val="21560211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sldNum" idx="1"/>
          </p:nvPr>
        </p:nvSpPr>
        <p:spPr/>
        <p:txBody>
          <a:bodyPr/>
          <a:lstStyle/>
          <a:p>
            <a:fld id="{4CB02086-67B4-4DEB-A7AE-428CCE057E45}" type="slidenum">
              <a:t>‹N›</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4" name="PlaceHolder 1"/>
          <p:cNvSpPr>
            <a:spLocks noGrp="1"/>
          </p:cNvSpPr>
          <p:nvPr>
            <p:ph type="title"/>
          </p:nvPr>
        </p:nvSpPr>
        <p:spPr>
          <a:xfrm>
            <a:off x="311760" y="444960"/>
            <a:ext cx="8520120" cy="572400"/>
          </a:xfrm>
          <a:prstGeom prst="rect">
            <a:avLst/>
          </a:prstGeom>
          <a:noFill/>
          <a:ln w="0">
            <a:noFill/>
          </a:ln>
        </p:spPr>
        <p:txBody>
          <a:bodyPr lIns="0" tIns="0" rIns="0" bIns="0" anchor="ctr">
            <a:noAutofit/>
          </a:bodyPr>
          <a:lstStyle/>
          <a:p>
            <a:endParaRPr lang="it-IT" sz="1400" b="0" strike="noStrike" spc="-1">
              <a:solidFill>
                <a:srgbClr val="000000"/>
              </a:solidFill>
              <a:latin typeface="Arial"/>
            </a:endParaRPr>
          </a:p>
        </p:txBody>
      </p:sp>
      <p:sp>
        <p:nvSpPr>
          <p:cNvPr id="25" name="PlaceHolder 2"/>
          <p:cNvSpPr>
            <a:spLocks noGrp="1"/>
          </p:cNvSpPr>
          <p:nvPr>
            <p:ph/>
          </p:nvPr>
        </p:nvSpPr>
        <p:spPr>
          <a:xfrm>
            <a:off x="311760" y="1152360"/>
            <a:ext cx="8520120" cy="1629360"/>
          </a:xfrm>
          <a:prstGeom prst="rect">
            <a:avLst/>
          </a:prstGeom>
          <a:noFill/>
          <a:ln w="0">
            <a:noFill/>
          </a:ln>
        </p:spPr>
        <p:txBody>
          <a:bodyPr lIns="0" tIns="0" rIns="0" bIns="0" anchor="t">
            <a:normAutofit/>
          </a:bodyPr>
          <a:lstStyle/>
          <a:p>
            <a:endParaRPr lang="it-IT" sz="1400" b="0" strike="noStrike" spc="-1">
              <a:solidFill>
                <a:srgbClr val="000000"/>
              </a:solidFill>
              <a:latin typeface="Arial"/>
            </a:endParaRPr>
          </a:p>
        </p:txBody>
      </p:sp>
      <p:sp>
        <p:nvSpPr>
          <p:cNvPr id="26" name="PlaceHolder 3"/>
          <p:cNvSpPr>
            <a:spLocks noGrp="1"/>
          </p:cNvSpPr>
          <p:nvPr>
            <p:ph/>
          </p:nvPr>
        </p:nvSpPr>
        <p:spPr>
          <a:xfrm>
            <a:off x="311760" y="2936880"/>
            <a:ext cx="8520120" cy="1629360"/>
          </a:xfrm>
          <a:prstGeom prst="rect">
            <a:avLst/>
          </a:prstGeom>
          <a:noFill/>
          <a:ln w="0">
            <a:noFill/>
          </a:ln>
        </p:spPr>
        <p:txBody>
          <a:bodyPr lIns="0" tIns="0" rIns="0" bIns="0" anchor="t">
            <a:normAutofit/>
          </a:bodyPr>
          <a:lstStyle/>
          <a:p>
            <a:endParaRPr lang="it-IT" sz="1400" b="0" strike="noStrike" spc="-1">
              <a:solidFill>
                <a:srgbClr val="000000"/>
              </a:solidFill>
              <a:latin typeface="Arial"/>
            </a:endParaRPr>
          </a:p>
        </p:txBody>
      </p:sp>
      <p:sp>
        <p:nvSpPr>
          <p:cNvPr id="5" name="PlaceHolder 4"/>
          <p:cNvSpPr>
            <a:spLocks noGrp="1"/>
          </p:cNvSpPr>
          <p:nvPr>
            <p:ph type="sldNum" idx="1"/>
          </p:nvPr>
        </p:nvSpPr>
        <p:spPr/>
        <p:txBody>
          <a:bodyPr/>
          <a:lstStyle/>
          <a:p>
            <a:fld id="{005F521A-C3FA-42C5-B18C-5E3AB450A10C}" type="slidenum">
              <a:t>‹N›</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311760" y="444960"/>
            <a:ext cx="8520120" cy="572400"/>
          </a:xfrm>
          <a:prstGeom prst="rect">
            <a:avLst/>
          </a:prstGeom>
          <a:noFill/>
          <a:ln w="0">
            <a:noFill/>
          </a:ln>
        </p:spPr>
        <p:txBody>
          <a:bodyPr lIns="0" tIns="0" rIns="0" bIns="0" anchor="ctr">
            <a:noAutofit/>
          </a:bodyPr>
          <a:lstStyle/>
          <a:p>
            <a:endParaRPr lang="it-IT" sz="1400" b="0" strike="noStrike" spc="-1">
              <a:solidFill>
                <a:srgbClr val="000000"/>
              </a:solidFill>
              <a:latin typeface="Arial"/>
            </a:endParaRPr>
          </a:p>
        </p:txBody>
      </p:sp>
      <p:sp>
        <p:nvSpPr>
          <p:cNvPr id="28" name="PlaceHolder 2"/>
          <p:cNvSpPr>
            <a:spLocks noGrp="1"/>
          </p:cNvSpPr>
          <p:nvPr>
            <p:ph/>
          </p:nvPr>
        </p:nvSpPr>
        <p:spPr>
          <a:xfrm>
            <a:off x="311760" y="1152360"/>
            <a:ext cx="4157640" cy="1629360"/>
          </a:xfrm>
          <a:prstGeom prst="rect">
            <a:avLst/>
          </a:prstGeom>
          <a:noFill/>
          <a:ln w="0">
            <a:noFill/>
          </a:ln>
        </p:spPr>
        <p:txBody>
          <a:bodyPr lIns="0" tIns="0" rIns="0" bIns="0" anchor="t">
            <a:normAutofit/>
          </a:bodyPr>
          <a:lstStyle/>
          <a:p>
            <a:endParaRPr lang="it-IT" sz="1400" b="0" strike="noStrike" spc="-1">
              <a:solidFill>
                <a:srgbClr val="000000"/>
              </a:solidFill>
              <a:latin typeface="Arial"/>
            </a:endParaRPr>
          </a:p>
        </p:txBody>
      </p:sp>
      <p:sp>
        <p:nvSpPr>
          <p:cNvPr id="29" name="PlaceHolder 3"/>
          <p:cNvSpPr>
            <a:spLocks noGrp="1"/>
          </p:cNvSpPr>
          <p:nvPr>
            <p:ph/>
          </p:nvPr>
        </p:nvSpPr>
        <p:spPr>
          <a:xfrm>
            <a:off x="4677840" y="1152360"/>
            <a:ext cx="4157640" cy="1629360"/>
          </a:xfrm>
          <a:prstGeom prst="rect">
            <a:avLst/>
          </a:prstGeom>
          <a:noFill/>
          <a:ln w="0">
            <a:noFill/>
          </a:ln>
        </p:spPr>
        <p:txBody>
          <a:bodyPr lIns="0" tIns="0" rIns="0" bIns="0" anchor="t">
            <a:normAutofit/>
          </a:bodyPr>
          <a:lstStyle/>
          <a:p>
            <a:endParaRPr lang="it-IT" sz="1400" b="0" strike="noStrike" spc="-1">
              <a:solidFill>
                <a:srgbClr val="000000"/>
              </a:solidFill>
              <a:latin typeface="Arial"/>
            </a:endParaRPr>
          </a:p>
        </p:txBody>
      </p:sp>
      <p:sp>
        <p:nvSpPr>
          <p:cNvPr id="30" name="PlaceHolder 4"/>
          <p:cNvSpPr>
            <a:spLocks noGrp="1"/>
          </p:cNvSpPr>
          <p:nvPr>
            <p:ph/>
          </p:nvPr>
        </p:nvSpPr>
        <p:spPr>
          <a:xfrm>
            <a:off x="311760" y="2936880"/>
            <a:ext cx="4157640" cy="1629360"/>
          </a:xfrm>
          <a:prstGeom prst="rect">
            <a:avLst/>
          </a:prstGeom>
          <a:noFill/>
          <a:ln w="0">
            <a:noFill/>
          </a:ln>
        </p:spPr>
        <p:txBody>
          <a:bodyPr lIns="0" tIns="0" rIns="0" bIns="0" anchor="t">
            <a:normAutofit/>
          </a:bodyPr>
          <a:lstStyle/>
          <a:p>
            <a:endParaRPr lang="it-IT" sz="1400" b="0" strike="noStrike" spc="-1">
              <a:solidFill>
                <a:srgbClr val="000000"/>
              </a:solidFill>
              <a:latin typeface="Arial"/>
            </a:endParaRPr>
          </a:p>
        </p:txBody>
      </p:sp>
      <p:sp>
        <p:nvSpPr>
          <p:cNvPr id="31" name="PlaceHolder 5"/>
          <p:cNvSpPr>
            <a:spLocks noGrp="1"/>
          </p:cNvSpPr>
          <p:nvPr>
            <p:ph/>
          </p:nvPr>
        </p:nvSpPr>
        <p:spPr>
          <a:xfrm>
            <a:off x="4677840" y="2936880"/>
            <a:ext cx="4157640" cy="1629360"/>
          </a:xfrm>
          <a:prstGeom prst="rect">
            <a:avLst/>
          </a:prstGeom>
          <a:noFill/>
          <a:ln w="0">
            <a:noFill/>
          </a:ln>
        </p:spPr>
        <p:txBody>
          <a:bodyPr lIns="0" tIns="0" rIns="0" bIns="0" anchor="t">
            <a:normAutofit/>
          </a:bodyPr>
          <a:lstStyle/>
          <a:p>
            <a:endParaRPr lang="it-IT" sz="1400" b="0" strike="noStrike" spc="-1">
              <a:solidFill>
                <a:srgbClr val="000000"/>
              </a:solidFill>
              <a:latin typeface="Arial"/>
            </a:endParaRPr>
          </a:p>
        </p:txBody>
      </p:sp>
      <p:sp>
        <p:nvSpPr>
          <p:cNvPr id="7" name="PlaceHolder 6"/>
          <p:cNvSpPr>
            <a:spLocks noGrp="1"/>
          </p:cNvSpPr>
          <p:nvPr>
            <p:ph type="sldNum" idx="1"/>
          </p:nvPr>
        </p:nvSpPr>
        <p:spPr/>
        <p:txBody>
          <a:bodyPr/>
          <a:lstStyle/>
          <a:p>
            <a:fld id="{9B806F49-1248-4BB6-851C-D26194F5E70B}" type="slidenum">
              <a:t>‹N›</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2" name="PlaceHolder 1"/>
          <p:cNvSpPr>
            <a:spLocks noGrp="1"/>
          </p:cNvSpPr>
          <p:nvPr>
            <p:ph type="title"/>
          </p:nvPr>
        </p:nvSpPr>
        <p:spPr>
          <a:xfrm>
            <a:off x="311760" y="444960"/>
            <a:ext cx="8520120" cy="572400"/>
          </a:xfrm>
          <a:prstGeom prst="rect">
            <a:avLst/>
          </a:prstGeom>
          <a:noFill/>
          <a:ln w="0">
            <a:noFill/>
          </a:ln>
        </p:spPr>
        <p:txBody>
          <a:bodyPr lIns="0" tIns="0" rIns="0" bIns="0" anchor="ctr">
            <a:noAutofit/>
          </a:bodyPr>
          <a:lstStyle/>
          <a:p>
            <a:endParaRPr lang="it-IT" sz="1400" b="0" strike="noStrike" spc="-1">
              <a:solidFill>
                <a:srgbClr val="000000"/>
              </a:solidFill>
              <a:latin typeface="Arial"/>
            </a:endParaRPr>
          </a:p>
        </p:txBody>
      </p:sp>
      <p:sp>
        <p:nvSpPr>
          <p:cNvPr id="33" name="PlaceHolder 2"/>
          <p:cNvSpPr>
            <a:spLocks noGrp="1"/>
          </p:cNvSpPr>
          <p:nvPr>
            <p:ph/>
          </p:nvPr>
        </p:nvSpPr>
        <p:spPr>
          <a:xfrm>
            <a:off x="311760" y="1152360"/>
            <a:ext cx="2743200" cy="1629360"/>
          </a:xfrm>
          <a:prstGeom prst="rect">
            <a:avLst/>
          </a:prstGeom>
          <a:noFill/>
          <a:ln w="0">
            <a:noFill/>
          </a:ln>
        </p:spPr>
        <p:txBody>
          <a:bodyPr lIns="0" tIns="0" rIns="0" bIns="0" anchor="t">
            <a:normAutofit/>
          </a:bodyPr>
          <a:lstStyle/>
          <a:p>
            <a:endParaRPr lang="it-IT" sz="1400" b="0" strike="noStrike" spc="-1">
              <a:solidFill>
                <a:srgbClr val="000000"/>
              </a:solidFill>
              <a:latin typeface="Arial"/>
            </a:endParaRPr>
          </a:p>
        </p:txBody>
      </p:sp>
      <p:sp>
        <p:nvSpPr>
          <p:cNvPr id="34" name="PlaceHolder 3"/>
          <p:cNvSpPr>
            <a:spLocks noGrp="1"/>
          </p:cNvSpPr>
          <p:nvPr>
            <p:ph/>
          </p:nvPr>
        </p:nvSpPr>
        <p:spPr>
          <a:xfrm>
            <a:off x="3192480" y="1152360"/>
            <a:ext cx="2743200" cy="1629360"/>
          </a:xfrm>
          <a:prstGeom prst="rect">
            <a:avLst/>
          </a:prstGeom>
          <a:noFill/>
          <a:ln w="0">
            <a:noFill/>
          </a:ln>
        </p:spPr>
        <p:txBody>
          <a:bodyPr lIns="0" tIns="0" rIns="0" bIns="0" anchor="t">
            <a:normAutofit/>
          </a:bodyPr>
          <a:lstStyle/>
          <a:p>
            <a:endParaRPr lang="it-IT" sz="1400" b="0" strike="noStrike" spc="-1">
              <a:solidFill>
                <a:srgbClr val="000000"/>
              </a:solidFill>
              <a:latin typeface="Arial"/>
            </a:endParaRPr>
          </a:p>
        </p:txBody>
      </p:sp>
      <p:sp>
        <p:nvSpPr>
          <p:cNvPr id="35" name="PlaceHolder 4"/>
          <p:cNvSpPr>
            <a:spLocks noGrp="1"/>
          </p:cNvSpPr>
          <p:nvPr>
            <p:ph/>
          </p:nvPr>
        </p:nvSpPr>
        <p:spPr>
          <a:xfrm>
            <a:off x="6073200" y="1152360"/>
            <a:ext cx="2743200" cy="1629360"/>
          </a:xfrm>
          <a:prstGeom prst="rect">
            <a:avLst/>
          </a:prstGeom>
          <a:noFill/>
          <a:ln w="0">
            <a:noFill/>
          </a:ln>
        </p:spPr>
        <p:txBody>
          <a:bodyPr lIns="0" tIns="0" rIns="0" bIns="0" anchor="t">
            <a:normAutofit/>
          </a:bodyPr>
          <a:lstStyle/>
          <a:p>
            <a:endParaRPr lang="it-IT" sz="1400" b="0" strike="noStrike" spc="-1">
              <a:solidFill>
                <a:srgbClr val="000000"/>
              </a:solidFill>
              <a:latin typeface="Arial"/>
            </a:endParaRPr>
          </a:p>
        </p:txBody>
      </p:sp>
      <p:sp>
        <p:nvSpPr>
          <p:cNvPr id="36" name="PlaceHolder 5"/>
          <p:cNvSpPr>
            <a:spLocks noGrp="1"/>
          </p:cNvSpPr>
          <p:nvPr>
            <p:ph/>
          </p:nvPr>
        </p:nvSpPr>
        <p:spPr>
          <a:xfrm>
            <a:off x="311760" y="2936880"/>
            <a:ext cx="2743200" cy="1629360"/>
          </a:xfrm>
          <a:prstGeom prst="rect">
            <a:avLst/>
          </a:prstGeom>
          <a:noFill/>
          <a:ln w="0">
            <a:noFill/>
          </a:ln>
        </p:spPr>
        <p:txBody>
          <a:bodyPr lIns="0" tIns="0" rIns="0" bIns="0" anchor="t">
            <a:normAutofit/>
          </a:bodyPr>
          <a:lstStyle/>
          <a:p>
            <a:endParaRPr lang="it-IT" sz="1400" b="0" strike="noStrike" spc="-1">
              <a:solidFill>
                <a:srgbClr val="000000"/>
              </a:solidFill>
              <a:latin typeface="Arial"/>
            </a:endParaRPr>
          </a:p>
        </p:txBody>
      </p:sp>
      <p:sp>
        <p:nvSpPr>
          <p:cNvPr id="37" name="PlaceHolder 6"/>
          <p:cNvSpPr>
            <a:spLocks noGrp="1"/>
          </p:cNvSpPr>
          <p:nvPr>
            <p:ph/>
          </p:nvPr>
        </p:nvSpPr>
        <p:spPr>
          <a:xfrm>
            <a:off x="3192480" y="2936880"/>
            <a:ext cx="2743200" cy="1629360"/>
          </a:xfrm>
          <a:prstGeom prst="rect">
            <a:avLst/>
          </a:prstGeom>
          <a:noFill/>
          <a:ln w="0">
            <a:noFill/>
          </a:ln>
        </p:spPr>
        <p:txBody>
          <a:bodyPr lIns="0" tIns="0" rIns="0" bIns="0" anchor="t">
            <a:normAutofit/>
          </a:bodyPr>
          <a:lstStyle/>
          <a:p>
            <a:endParaRPr lang="it-IT" sz="1400" b="0" strike="noStrike" spc="-1">
              <a:solidFill>
                <a:srgbClr val="000000"/>
              </a:solidFill>
              <a:latin typeface="Arial"/>
            </a:endParaRPr>
          </a:p>
        </p:txBody>
      </p:sp>
      <p:sp>
        <p:nvSpPr>
          <p:cNvPr id="38" name="PlaceHolder 7"/>
          <p:cNvSpPr>
            <a:spLocks noGrp="1"/>
          </p:cNvSpPr>
          <p:nvPr>
            <p:ph/>
          </p:nvPr>
        </p:nvSpPr>
        <p:spPr>
          <a:xfrm>
            <a:off x="6073200" y="2936880"/>
            <a:ext cx="2743200" cy="1629360"/>
          </a:xfrm>
          <a:prstGeom prst="rect">
            <a:avLst/>
          </a:prstGeom>
          <a:noFill/>
          <a:ln w="0">
            <a:noFill/>
          </a:ln>
        </p:spPr>
        <p:txBody>
          <a:bodyPr lIns="0" tIns="0" rIns="0" bIns="0" anchor="t">
            <a:normAutofit/>
          </a:bodyPr>
          <a:lstStyle/>
          <a:p>
            <a:endParaRPr lang="it-IT" sz="1400" b="0" strike="noStrike" spc="-1">
              <a:solidFill>
                <a:srgbClr val="000000"/>
              </a:solidFill>
              <a:latin typeface="Arial"/>
            </a:endParaRPr>
          </a:p>
        </p:txBody>
      </p:sp>
      <p:sp>
        <p:nvSpPr>
          <p:cNvPr id="9" name="PlaceHolder 8"/>
          <p:cNvSpPr>
            <a:spLocks noGrp="1"/>
          </p:cNvSpPr>
          <p:nvPr>
            <p:ph type="sldNum" idx="1"/>
          </p:nvPr>
        </p:nvSpPr>
        <p:spPr/>
        <p:txBody>
          <a:bodyPr/>
          <a:lstStyle/>
          <a:p>
            <a:fld id="{7D04E3EC-DE35-4515-B047-62321C783279}" type="slidenum">
              <a:t>‹N›</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sldNum" idx="2"/>
          </p:nvPr>
        </p:nvSpPr>
        <p:spPr/>
        <p:txBody>
          <a:bodyPr/>
          <a:lstStyle/>
          <a:p>
            <a:fld id="{6611652B-779B-42F4-BC77-A6B7A435708F}" type="slidenum">
              <a:t>‹N›</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2" name="PlaceHolder 1"/>
          <p:cNvSpPr>
            <a:spLocks noGrp="1"/>
          </p:cNvSpPr>
          <p:nvPr>
            <p:ph type="title"/>
          </p:nvPr>
        </p:nvSpPr>
        <p:spPr>
          <a:xfrm>
            <a:off x="311760" y="444960"/>
            <a:ext cx="8520120" cy="572400"/>
          </a:xfrm>
          <a:prstGeom prst="rect">
            <a:avLst/>
          </a:prstGeom>
          <a:noFill/>
          <a:ln w="0">
            <a:noFill/>
          </a:ln>
        </p:spPr>
        <p:txBody>
          <a:bodyPr lIns="0" tIns="0" rIns="0" bIns="0" anchor="ctr">
            <a:noAutofit/>
          </a:bodyPr>
          <a:lstStyle/>
          <a:p>
            <a:endParaRPr lang="it-IT" sz="1400" b="0" strike="noStrike" spc="-1">
              <a:solidFill>
                <a:srgbClr val="000000"/>
              </a:solidFill>
              <a:latin typeface="Arial"/>
            </a:endParaRPr>
          </a:p>
        </p:txBody>
      </p:sp>
      <p:sp>
        <p:nvSpPr>
          <p:cNvPr id="43" name="PlaceHolder 2"/>
          <p:cNvSpPr>
            <a:spLocks noGrp="1"/>
          </p:cNvSpPr>
          <p:nvPr>
            <p:ph type="subTitle"/>
          </p:nvPr>
        </p:nvSpPr>
        <p:spPr>
          <a:xfrm>
            <a:off x="311760" y="1152360"/>
            <a:ext cx="8520120" cy="3416040"/>
          </a:xfrm>
          <a:prstGeom prst="rect">
            <a:avLst/>
          </a:prstGeom>
          <a:noFill/>
          <a:ln w="0">
            <a:noFill/>
          </a:ln>
        </p:spPr>
        <p:txBody>
          <a:bodyPr lIns="0" tIns="0" rIns="0" bIns="0" anchor="ctr">
            <a:noAutofit/>
          </a:bodyPr>
          <a:lstStyle/>
          <a:p>
            <a:pPr algn="ctr">
              <a:buNone/>
            </a:pPr>
            <a:endParaRPr lang="it-IT" sz="3200" b="0" strike="noStrike" spc="-1">
              <a:latin typeface="Arial"/>
            </a:endParaRPr>
          </a:p>
        </p:txBody>
      </p:sp>
      <p:sp>
        <p:nvSpPr>
          <p:cNvPr id="4" name="PlaceHolder 3"/>
          <p:cNvSpPr>
            <a:spLocks noGrp="1"/>
          </p:cNvSpPr>
          <p:nvPr>
            <p:ph type="sldNum" idx="2"/>
          </p:nvPr>
        </p:nvSpPr>
        <p:spPr/>
        <p:txBody>
          <a:bodyPr/>
          <a:lstStyle/>
          <a:p>
            <a:fld id="{4CD7BF36-F8E9-46C1-8501-46561387474A}" type="slidenum">
              <a:t>‹N›</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311760" y="444960"/>
            <a:ext cx="8520120" cy="572400"/>
          </a:xfrm>
          <a:prstGeom prst="rect">
            <a:avLst/>
          </a:prstGeom>
          <a:noFill/>
          <a:ln w="0">
            <a:noFill/>
          </a:ln>
        </p:spPr>
        <p:txBody>
          <a:bodyPr lIns="0" tIns="0" rIns="0" bIns="0" anchor="ctr">
            <a:noAutofit/>
          </a:bodyPr>
          <a:lstStyle/>
          <a:p>
            <a:endParaRPr lang="it-IT" sz="1400" b="0" strike="noStrike" spc="-1">
              <a:solidFill>
                <a:srgbClr val="000000"/>
              </a:solidFill>
              <a:latin typeface="Arial"/>
            </a:endParaRPr>
          </a:p>
        </p:txBody>
      </p:sp>
      <p:sp>
        <p:nvSpPr>
          <p:cNvPr id="45" name="PlaceHolder 2"/>
          <p:cNvSpPr>
            <a:spLocks noGrp="1"/>
          </p:cNvSpPr>
          <p:nvPr>
            <p:ph/>
          </p:nvPr>
        </p:nvSpPr>
        <p:spPr>
          <a:xfrm>
            <a:off x="311760" y="1152360"/>
            <a:ext cx="8520120" cy="3416040"/>
          </a:xfrm>
          <a:prstGeom prst="rect">
            <a:avLst/>
          </a:prstGeom>
          <a:noFill/>
          <a:ln w="0">
            <a:noFill/>
          </a:ln>
        </p:spPr>
        <p:txBody>
          <a:bodyPr lIns="0" tIns="0" rIns="0" bIns="0" anchor="t">
            <a:normAutofit/>
          </a:bodyPr>
          <a:lstStyle/>
          <a:p>
            <a:endParaRPr lang="it-IT" sz="1400" b="0" strike="noStrike" spc="-1">
              <a:solidFill>
                <a:srgbClr val="000000"/>
              </a:solidFill>
              <a:latin typeface="Arial"/>
            </a:endParaRPr>
          </a:p>
        </p:txBody>
      </p:sp>
      <p:sp>
        <p:nvSpPr>
          <p:cNvPr id="4" name="PlaceHolder 3"/>
          <p:cNvSpPr>
            <a:spLocks noGrp="1"/>
          </p:cNvSpPr>
          <p:nvPr>
            <p:ph type="sldNum" idx="2"/>
          </p:nvPr>
        </p:nvSpPr>
        <p:spPr/>
        <p:txBody>
          <a:bodyPr/>
          <a:lstStyle/>
          <a:p>
            <a:fld id="{A7C93C4B-DFD4-4C44-B80D-A22E1EE46760}" type="slidenum">
              <a:t>‹N›</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6" name="PlaceHolder 1"/>
          <p:cNvSpPr>
            <a:spLocks noGrp="1"/>
          </p:cNvSpPr>
          <p:nvPr>
            <p:ph type="title"/>
          </p:nvPr>
        </p:nvSpPr>
        <p:spPr>
          <a:xfrm>
            <a:off x="311760" y="444960"/>
            <a:ext cx="8520120" cy="572400"/>
          </a:xfrm>
          <a:prstGeom prst="rect">
            <a:avLst/>
          </a:prstGeom>
          <a:noFill/>
          <a:ln w="0">
            <a:noFill/>
          </a:ln>
        </p:spPr>
        <p:txBody>
          <a:bodyPr lIns="0" tIns="0" rIns="0" bIns="0" anchor="ctr">
            <a:noAutofit/>
          </a:bodyPr>
          <a:lstStyle/>
          <a:p>
            <a:endParaRPr lang="it-IT" sz="1400" b="0" strike="noStrike" spc="-1">
              <a:solidFill>
                <a:srgbClr val="000000"/>
              </a:solidFill>
              <a:latin typeface="Arial"/>
            </a:endParaRPr>
          </a:p>
        </p:txBody>
      </p:sp>
      <p:sp>
        <p:nvSpPr>
          <p:cNvPr id="47" name="PlaceHolder 2"/>
          <p:cNvSpPr>
            <a:spLocks noGrp="1"/>
          </p:cNvSpPr>
          <p:nvPr>
            <p:ph/>
          </p:nvPr>
        </p:nvSpPr>
        <p:spPr>
          <a:xfrm>
            <a:off x="311760" y="1152360"/>
            <a:ext cx="4157640" cy="3416040"/>
          </a:xfrm>
          <a:prstGeom prst="rect">
            <a:avLst/>
          </a:prstGeom>
          <a:noFill/>
          <a:ln w="0">
            <a:noFill/>
          </a:ln>
        </p:spPr>
        <p:txBody>
          <a:bodyPr lIns="0" tIns="0" rIns="0" bIns="0" anchor="t">
            <a:normAutofit/>
          </a:bodyPr>
          <a:lstStyle/>
          <a:p>
            <a:endParaRPr lang="it-IT" sz="1400" b="0" strike="noStrike" spc="-1">
              <a:solidFill>
                <a:srgbClr val="000000"/>
              </a:solidFill>
              <a:latin typeface="Arial"/>
            </a:endParaRPr>
          </a:p>
        </p:txBody>
      </p:sp>
      <p:sp>
        <p:nvSpPr>
          <p:cNvPr id="48" name="PlaceHolder 3"/>
          <p:cNvSpPr>
            <a:spLocks noGrp="1"/>
          </p:cNvSpPr>
          <p:nvPr>
            <p:ph/>
          </p:nvPr>
        </p:nvSpPr>
        <p:spPr>
          <a:xfrm>
            <a:off x="4677840" y="1152360"/>
            <a:ext cx="4157640" cy="3416040"/>
          </a:xfrm>
          <a:prstGeom prst="rect">
            <a:avLst/>
          </a:prstGeom>
          <a:noFill/>
          <a:ln w="0">
            <a:noFill/>
          </a:ln>
        </p:spPr>
        <p:txBody>
          <a:bodyPr lIns="0" tIns="0" rIns="0" bIns="0" anchor="t">
            <a:normAutofit/>
          </a:bodyPr>
          <a:lstStyle/>
          <a:p>
            <a:endParaRPr lang="it-IT" sz="1400" b="0" strike="noStrike" spc="-1">
              <a:solidFill>
                <a:srgbClr val="000000"/>
              </a:solidFill>
              <a:latin typeface="Arial"/>
            </a:endParaRPr>
          </a:p>
        </p:txBody>
      </p:sp>
      <p:sp>
        <p:nvSpPr>
          <p:cNvPr id="5" name="PlaceHolder 4"/>
          <p:cNvSpPr>
            <a:spLocks noGrp="1"/>
          </p:cNvSpPr>
          <p:nvPr>
            <p:ph type="sldNum" idx="2"/>
          </p:nvPr>
        </p:nvSpPr>
        <p:spPr/>
        <p:txBody>
          <a:bodyPr/>
          <a:lstStyle/>
          <a:p>
            <a:fld id="{6D24A474-7704-4E5A-932D-64C9B321BD07}" type="slidenum">
              <a:t>‹N›</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49" name="PlaceHolder 1"/>
          <p:cNvSpPr>
            <a:spLocks noGrp="1"/>
          </p:cNvSpPr>
          <p:nvPr>
            <p:ph type="title"/>
          </p:nvPr>
        </p:nvSpPr>
        <p:spPr>
          <a:xfrm>
            <a:off x="311760" y="444960"/>
            <a:ext cx="8520120" cy="572400"/>
          </a:xfrm>
          <a:prstGeom prst="rect">
            <a:avLst/>
          </a:prstGeom>
          <a:noFill/>
          <a:ln w="0">
            <a:noFill/>
          </a:ln>
        </p:spPr>
        <p:txBody>
          <a:bodyPr lIns="0" tIns="0" rIns="0" bIns="0" anchor="ctr">
            <a:noAutofit/>
          </a:bodyPr>
          <a:lstStyle/>
          <a:p>
            <a:endParaRPr lang="it-IT" sz="1400" b="0" strike="noStrike" spc="-1">
              <a:solidFill>
                <a:srgbClr val="000000"/>
              </a:solidFill>
              <a:latin typeface="Arial"/>
            </a:endParaRPr>
          </a:p>
        </p:txBody>
      </p:sp>
      <p:sp>
        <p:nvSpPr>
          <p:cNvPr id="3" name="PlaceHolder 2"/>
          <p:cNvSpPr>
            <a:spLocks noGrp="1"/>
          </p:cNvSpPr>
          <p:nvPr>
            <p:ph type="sldNum" idx="2"/>
          </p:nvPr>
        </p:nvSpPr>
        <p:spPr/>
        <p:txBody>
          <a:bodyPr/>
          <a:lstStyle/>
          <a:p>
            <a:fld id="{3E3FFD91-0BEB-430F-998B-94E5E5D6524D}" type="slidenum">
              <a:t>‹N›</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0" name="PlaceHolder 1"/>
          <p:cNvSpPr>
            <a:spLocks noGrp="1"/>
          </p:cNvSpPr>
          <p:nvPr>
            <p:ph type="subTitle"/>
          </p:nvPr>
        </p:nvSpPr>
        <p:spPr>
          <a:xfrm>
            <a:off x="311760" y="444960"/>
            <a:ext cx="8520120" cy="2654640"/>
          </a:xfrm>
          <a:prstGeom prst="rect">
            <a:avLst/>
          </a:prstGeom>
          <a:noFill/>
          <a:ln w="0">
            <a:noFill/>
          </a:ln>
        </p:spPr>
        <p:txBody>
          <a:bodyPr lIns="0" tIns="0" rIns="0" bIns="0" anchor="ctr">
            <a:noAutofit/>
          </a:bodyPr>
          <a:lstStyle/>
          <a:p>
            <a:pPr algn="ctr">
              <a:buNone/>
            </a:pPr>
            <a:endParaRPr lang="it-IT" sz="3200" b="0" strike="noStrike" spc="-1">
              <a:latin typeface="Arial"/>
            </a:endParaRPr>
          </a:p>
        </p:txBody>
      </p:sp>
      <p:sp>
        <p:nvSpPr>
          <p:cNvPr id="3" name="PlaceHolder 2"/>
          <p:cNvSpPr>
            <a:spLocks noGrp="1"/>
          </p:cNvSpPr>
          <p:nvPr>
            <p:ph type="sldNum" idx="2"/>
          </p:nvPr>
        </p:nvSpPr>
        <p:spPr/>
        <p:txBody>
          <a:bodyPr/>
          <a:lstStyle/>
          <a:p>
            <a:fld id="{52CE4616-6CA3-439A-9260-B28F5A0CA3F1}" type="slidenum">
              <a:t>‹N›</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1" name="PlaceHolder 1"/>
          <p:cNvSpPr>
            <a:spLocks noGrp="1"/>
          </p:cNvSpPr>
          <p:nvPr>
            <p:ph type="title"/>
          </p:nvPr>
        </p:nvSpPr>
        <p:spPr>
          <a:xfrm>
            <a:off x="311760" y="444960"/>
            <a:ext cx="8520120" cy="572400"/>
          </a:xfrm>
          <a:prstGeom prst="rect">
            <a:avLst/>
          </a:prstGeom>
          <a:noFill/>
          <a:ln w="0">
            <a:noFill/>
          </a:ln>
        </p:spPr>
        <p:txBody>
          <a:bodyPr lIns="0" tIns="0" rIns="0" bIns="0" anchor="ctr">
            <a:noAutofit/>
          </a:bodyPr>
          <a:lstStyle/>
          <a:p>
            <a:endParaRPr lang="it-IT" sz="1400" b="0" strike="noStrike" spc="-1">
              <a:solidFill>
                <a:srgbClr val="000000"/>
              </a:solidFill>
              <a:latin typeface="Arial"/>
            </a:endParaRPr>
          </a:p>
        </p:txBody>
      </p:sp>
      <p:sp>
        <p:nvSpPr>
          <p:cNvPr id="52" name="PlaceHolder 2"/>
          <p:cNvSpPr>
            <a:spLocks noGrp="1"/>
          </p:cNvSpPr>
          <p:nvPr>
            <p:ph/>
          </p:nvPr>
        </p:nvSpPr>
        <p:spPr>
          <a:xfrm>
            <a:off x="311760" y="1152360"/>
            <a:ext cx="4157640" cy="1629360"/>
          </a:xfrm>
          <a:prstGeom prst="rect">
            <a:avLst/>
          </a:prstGeom>
          <a:noFill/>
          <a:ln w="0">
            <a:noFill/>
          </a:ln>
        </p:spPr>
        <p:txBody>
          <a:bodyPr lIns="0" tIns="0" rIns="0" bIns="0" anchor="t">
            <a:normAutofit/>
          </a:bodyPr>
          <a:lstStyle/>
          <a:p>
            <a:endParaRPr lang="it-IT" sz="1400" b="0" strike="noStrike" spc="-1">
              <a:solidFill>
                <a:srgbClr val="000000"/>
              </a:solidFill>
              <a:latin typeface="Arial"/>
            </a:endParaRPr>
          </a:p>
        </p:txBody>
      </p:sp>
      <p:sp>
        <p:nvSpPr>
          <p:cNvPr id="53" name="PlaceHolder 3"/>
          <p:cNvSpPr>
            <a:spLocks noGrp="1"/>
          </p:cNvSpPr>
          <p:nvPr>
            <p:ph/>
          </p:nvPr>
        </p:nvSpPr>
        <p:spPr>
          <a:xfrm>
            <a:off x="4677840" y="1152360"/>
            <a:ext cx="4157640" cy="3416040"/>
          </a:xfrm>
          <a:prstGeom prst="rect">
            <a:avLst/>
          </a:prstGeom>
          <a:noFill/>
          <a:ln w="0">
            <a:noFill/>
          </a:ln>
        </p:spPr>
        <p:txBody>
          <a:bodyPr lIns="0" tIns="0" rIns="0" bIns="0" anchor="t">
            <a:normAutofit/>
          </a:bodyPr>
          <a:lstStyle/>
          <a:p>
            <a:endParaRPr lang="it-IT" sz="1400" b="0" strike="noStrike" spc="-1">
              <a:solidFill>
                <a:srgbClr val="000000"/>
              </a:solidFill>
              <a:latin typeface="Arial"/>
            </a:endParaRPr>
          </a:p>
        </p:txBody>
      </p:sp>
      <p:sp>
        <p:nvSpPr>
          <p:cNvPr id="54" name="PlaceHolder 4"/>
          <p:cNvSpPr>
            <a:spLocks noGrp="1"/>
          </p:cNvSpPr>
          <p:nvPr>
            <p:ph/>
          </p:nvPr>
        </p:nvSpPr>
        <p:spPr>
          <a:xfrm>
            <a:off x="311760" y="2936880"/>
            <a:ext cx="4157640" cy="1629360"/>
          </a:xfrm>
          <a:prstGeom prst="rect">
            <a:avLst/>
          </a:prstGeom>
          <a:noFill/>
          <a:ln w="0">
            <a:noFill/>
          </a:ln>
        </p:spPr>
        <p:txBody>
          <a:bodyPr lIns="0" tIns="0" rIns="0" bIns="0" anchor="t">
            <a:normAutofit/>
          </a:bodyPr>
          <a:lstStyle/>
          <a:p>
            <a:endParaRPr lang="it-IT" sz="1400" b="0" strike="noStrike" spc="-1">
              <a:solidFill>
                <a:srgbClr val="000000"/>
              </a:solidFill>
              <a:latin typeface="Arial"/>
            </a:endParaRPr>
          </a:p>
        </p:txBody>
      </p:sp>
      <p:sp>
        <p:nvSpPr>
          <p:cNvPr id="6" name="PlaceHolder 5"/>
          <p:cNvSpPr>
            <a:spLocks noGrp="1"/>
          </p:cNvSpPr>
          <p:nvPr>
            <p:ph type="sldNum" idx="2"/>
          </p:nvPr>
        </p:nvSpPr>
        <p:spPr/>
        <p:txBody>
          <a:bodyPr/>
          <a:lstStyle/>
          <a:p>
            <a:fld id="{4DFFBCC8-4A1D-4140-93FC-268C96E061D5}" type="slidenum">
              <a:t>‹N›</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3" name="PlaceHolder 1"/>
          <p:cNvSpPr>
            <a:spLocks noGrp="1"/>
          </p:cNvSpPr>
          <p:nvPr>
            <p:ph type="title"/>
          </p:nvPr>
        </p:nvSpPr>
        <p:spPr>
          <a:xfrm>
            <a:off x="311760" y="444960"/>
            <a:ext cx="8520120" cy="572400"/>
          </a:xfrm>
          <a:prstGeom prst="rect">
            <a:avLst/>
          </a:prstGeom>
          <a:noFill/>
          <a:ln w="0">
            <a:noFill/>
          </a:ln>
        </p:spPr>
        <p:txBody>
          <a:bodyPr lIns="0" tIns="0" rIns="0" bIns="0" anchor="ctr">
            <a:noAutofit/>
          </a:bodyPr>
          <a:lstStyle/>
          <a:p>
            <a:endParaRPr lang="it-IT" sz="1400" b="0" strike="noStrike" spc="-1">
              <a:solidFill>
                <a:srgbClr val="000000"/>
              </a:solidFill>
              <a:latin typeface="Arial"/>
            </a:endParaRPr>
          </a:p>
        </p:txBody>
      </p:sp>
      <p:sp>
        <p:nvSpPr>
          <p:cNvPr id="4" name="PlaceHolder 2"/>
          <p:cNvSpPr>
            <a:spLocks noGrp="1"/>
          </p:cNvSpPr>
          <p:nvPr>
            <p:ph type="subTitle"/>
          </p:nvPr>
        </p:nvSpPr>
        <p:spPr>
          <a:xfrm>
            <a:off x="311760" y="1152360"/>
            <a:ext cx="8520120" cy="3416040"/>
          </a:xfrm>
          <a:prstGeom prst="rect">
            <a:avLst/>
          </a:prstGeom>
          <a:noFill/>
          <a:ln w="0">
            <a:noFill/>
          </a:ln>
        </p:spPr>
        <p:txBody>
          <a:bodyPr lIns="0" tIns="0" rIns="0" bIns="0" anchor="ctr">
            <a:noAutofit/>
          </a:bodyPr>
          <a:lstStyle/>
          <a:p>
            <a:pPr algn="ctr">
              <a:buNone/>
            </a:pPr>
            <a:endParaRPr lang="it-IT" sz="3200" b="0" strike="noStrike" spc="-1">
              <a:latin typeface="Arial"/>
            </a:endParaRPr>
          </a:p>
        </p:txBody>
      </p:sp>
      <p:sp>
        <p:nvSpPr>
          <p:cNvPr id="2" name="PlaceHolder 3"/>
          <p:cNvSpPr>
            <a:spLocks noGrp="1"/>
          </p:cNvSpPr>
          <p:nvPr>
            <p:ph type="sldNum" idx="1"/>
          </p:nvPr>
        </p:nvSpPr>
        <p:spPr/>
        <p:txBody>
          <a:bodyPr/>
          <a:lstStyle/>
          <a:p>
            <a:fld id="{FDCF2D61-0EA0-4969-8199-08A5C6CF07AB}" type="slidenum">
              <a:t>‹N›</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311760" y="444960"/>
            <a:ext cx="8520120" cy="572400"/>
          </a:xfrm>
          <a:prstGeom prst="rect">
            <a:avLst/>
          </a:prstGeom>
          <a:noFill/>
          <a:ln w="0">
            <a:noFill/>
          </a:ln>
        </p:spPr>
        <p:txBody>
          <a:bodyPr lIns="0" tIns="0" rIns="0" bIns="0" anchor="ctr">
            <a:noAutofit/>
          </a:bodyPr>
          <a:lstStyle/>
          <a:p>
            <a:endParaRPr lang="it-IT" sz="1400" b="0" strike="noStrike" spc="-1">
              <a:solidFill>
                <a:srgbClr val="000000"/>
              </a:solidFill>
              <a:latin typeface="Arial"/>
            </a:endParaRPr>
          </a:p>
        </p:txBody>
      </p:sp>
      <p:sp>
        <p:nvSpPr>
          <p:cNvPr id="56" name="PlaceHolder 2"/>
          <p:cNvSpPr>
            <a:spLocks noGrp="1"/>
          </p:cNvSpPr>
          <p:nvPr>
            <p:ph/>
          </p:nvPr>
        </p:nvSpPr>
        <p:spPr>
          <a:xfrm>
            <a:off x="311760" y="1152360"/>
            <a:ext cx="4157640" cy="3416040"/>
          </a:xfrm>
          <a:prstGeom prst="rect">
            <a:avLst/>
          </a:prstGeom>
          <a:noFill/>
          <a:ln w="0">
            <a:noFill/>
          </a:ln>
        </p:spPr>
        <p:txBody>
          <a:bodyPr lIns="0" tIns="0" rIns="0" bIns="0" anchor="t">
            <a:normAutofit/>
          </a:bodyPr>
          <a:lstStyle/>
          <a:p>
            <a:endParaRPr lang="it-IT" sz="1400" b="0" strike="noStrike" spc="-1">
              <a:solidFill>
                <a:srgbClr val="000000"/>
              </a:solidFill>
              <a:latin typeface="Arial"/>
            </a:endParaRPr>
          </a:p>
        </p:txBody>
      </p:sp>
      <p:sp>
        <p:nvSpPr>
          <p:cNvPr id="57" name="PlaceHolder 3"/>
          <p:cNvSpPr>
            <a:spLocks noGrp="1"/>
          </p:cNvSpPr>
          <p:nvPr>
            <p:ph/>
          </p:nvPr>
        </p:nvSpPr>
        <p:spPr>
          <a:xfrm>
            <a:off x="4677840" y="1152360"/>
            <a:ext cx="4157640" cy="1629360"/>
          </a:xfrm>
          <a:prstGeom prst="rect">
            <a:avLst/>
          </a:prstGeom>
          <a:noFill/>
          <a:ln w="0">
            <a:noFill/>
          </a:ln>
        </p:spPr>
        <p:txBody>
          <a:bodyPr lIns="0" tIns="0" rIns="0" bIns="0" anchor="t">
            <a:normAutofit/>
          </a:bodyPr>
          <a:lstStyle/>
          <a:p>
            <a:endParaRPr lang="it-IT" sz="1400" b="0" strike="noStrike" spc="-1">
              <a:solidFill>
                <a:srgbClr val="000000"/>
              </a:solidFill>
              <a:latin typeface="Arial"/>
            </a:endParaRPr>
          </a:p>
        </p:txBody>
      </p:sp>
      <p:sp>
        <p:nvSpPr>
          <p:cNvPr id="58" name="PlaceHolder 4"/>
          <p:cNvSpPr>
            <a:spLocks noGrp="1"/>
          </p:cNvSpPr>
          <p:nvPr>
            <p:ph/>
          </p:nvPr>
        </p:nvSpPr>
        <p:spPr>
          <a:xfrm>
            <a:off x="4677840" y="2936880"/>
            <a:ext cx="4157640" cy="1629360"/>
          </a:xfrm>
          <a:prstGeom prst="rect">
            <a:avLst/>
          </a:prstGeom>
          <a:noFill/>
          <a:ln w="0">
            <a:noFill/>
          </a:ln>
        </p:spPr>
        <p:txBody>
          <a:bodyPr lIns="0" tIns="0" rIns="0" bIns="0" anchor="t">
            <a:normAutofit/>
          </a:bodyPr>
          <a:lstStyle/>
          <a:p>
            <a:endParaRPr lang="it-IT" sz="1400" b="0" strike="noStrike" spc="-1">
              <a:solidFill>
                <a:srgbClr val="000000"/>
              </a:solidFill>
              <a:latin typeface="Arial"/>
            </a:endParaRPr>
          </a:p>
        </p:txBody>
      </p:sp>
      <p:sp>
        <p:nvSpPr>
          <p:cNvPr id="6" name="PlaceHolder 5"/>
          <p:cNvSpPr>
            <a:spLocks noGrp="1"/>
          </p:cNvSpPr>
          <p:nvPr>
            <p:ph type="sldNum" idx="2"/>
          </p:nvPr>
        </p:nvSpPr>
        <p:spPr/>
        <p:txBody>
          <a:bodyPr/>
          <a:lstStyle/>
          <a:p>
            <a:fld id="{910336AB-CAFD-4A7F-84AF-F1B7D4DEABCA}" type="slidenum">
              <a:t>‹N›</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311760" y="444960"/>
            <a:ext cx="8520120" cy="572400"/>
          </a:xfrm>
          <a:prstGeom prst="rect">
            <a:avLst/>
          </a:prstGeom>
          <a:noFill/>
          <a:ln w="0">
            <a:noFill/>
          </a:ln>
        </p:spPr>
        <p:txBody>
          <a:bodyPr lIns="0" tIns="0" rIns="0" bIns="0" anchor="ctr">
            <a:noAutofit/>
          </a:bodyPr>
          <a:lstStyle/>
          <a:p>
            <a:endParaRPr lang="it-IT" sz="1400" b="0" strike="noStrike" spc="-1">
              <a:solidFill>
                <a:srgbClr val="000000"/>
              </a:solidFill>
              <a:latin typeface="Arial"/>
            </a:endParaRPr>
          </a:p>
        </p:txBody>
      </p:sp>
      <p:sp>
        <p:nvSpPr>
          <p:cNvPr id="60" name="PlaceHolder 2"/>
          <p:cNvSpPr>
            <a:spLocks noGrp="1"/>
          </p:cNvSpPr>
          <p:nvPr>
            <p:ph/>
          </p:nvPr>
        </p:nvSpPr>
        <p:spPr>
          <a:xfrm>
            <a:off x="311760" y="1152360"/>
            <a:ext cx="4157640" cy="1629360"/>
          </a:xfrm>
          <a:prstGeom prst="rect">
            <a:avLst/>
          </a:prstGeom>
          <a:noFill/>
          <a:ln w="0">
            <a:noFill/>
          </a:ln>
        </p:spPr>
        <p:txBody>
          <a:bodyPr lIns="0" tIns="0" rIns="0" bIns="0" anchor="t">
            <a:normAutofit/>
          </a:bodyPr>
          <a:lstStyle/>
          <a:p>
            <a:endParaRPr lang="it-IT" sz="1400" b="0" strike="noStrike" spc="-1">
              <a:solidFill>
                <a:srgbClr val="000000"/>
              </a:solidFill>
              <a:latin typeface="Arial"/>
            </a:endParaRPr>
          </a:p>
        </p:txBody>
      </p:sp>
      <p:sp>
        <p:nvSpPr>
          <p:cNvPr id="61" name="PlaceHolder 3"/>
          <p:cNvSpPr>
            <a:spLocks noGrp="1"/>
          </p:cNvSpPr>
          <p:nvPr>
            <p:ph/>
          </p:nvPr>
        </p:nvSpPr>
        <p:spPr>
          <a:xfrm>
            <a:off x="4677840" y="1152360"/>
            <a:ext cx="4157640" cy="1629360"/>
          </a:xfrm>
          <a:prstGeom prst="rect">
            <a:avLst/>
          </a:prstGeom>
          <a:noFill/>
          <a:ln w="0">
            <a:noFill/>
          </a:ln>
        </p:spPr>
        <p:txBody>
          <a:bodyPr lIns="0" tIns="0" rIns="0" bIns="0" anchor="t">
            <a:normAutofit/>
          </a:bodyPr>
          <a:lstStyle/>
          <a:p>
            <a:endParaRPr lang="it-IT" sz="1400" b="0" strike="noStrike" spc="-1">
              <a:solidFill>
                <a:srgbClr val="000000"/>
              </a:solidFill>
              <a:latin typeface="Arial"/>
            </a:endParaRPr>
          </a:p>
        </p:txBody>
      </p:sp>
      <p:sp>
        <p:nvSpPr>
          <p:cNvPr id="62" name="PlaceHolder 4"/>
          <p:cNvSpPr>
            <a:spLocks noGrp="1"/>
          </p:cNvSpPr>
          <p:nvPr>
            <p:ph/>
          </p:nvPr>
        </p:nvSpPr>
        <p:spPr>
          <a:xfrm>
            <a:off x="311760" y="2936880"/>
            <a:ext cx="8520120" cy="1629360"/>
          </a:xfrm>
          <a:prstGeom prst="rect">
            <a:avLst/>
          </a:prstGeom>
          <a:noFill/>
          <a:ln w="0">
            <a:noFill/>
          </a:ln>
        </p:spPr>
        <p:txBody>
          <a:bodyPr lIns="0" tIns="0" rIns="0" bIns="0" anchor="t">
            <a:normAutofit/>
          </a:bodyPr>
          <a:lstStyle/>
          <a:p>
            <a:endParaRPr lang="it-IT" sz="1400" b="0" strike="noStrike" spc="-1">
              <a:solidFill>
                <a:srgbClr val="000000"/>
              </a:solidFill>
              <a:latin typeface="Arial"/>
            </a:endParaRPr>
          </a:p>
        </p:txBody>
      </p:sp>
      <p:sp>
        <p:nvSpPr>
          <p:cNvPr id="6" name="PlaceHolder 5"/>
          <p:cNvSpPr>
            <a:spLocks noGrp="1"/>
          </p:cNvSpPr>
          <p:nvPr>
            <p:ph type="sldNum" idx="2"/>
          </p:nvPr>
        </p:nvSpPr>
        <p:spPr/>
        <p:txBody>
          <a:bodyPr/>
          <a:lstStyle/>
          <a:p>
            <a:fld id="{E98FBD89-A239-466C-89AB-0F75E01D73D9}" type="slidenum">
              <a:t>‹N›</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311760" y="444960"/>
            <a:ext cx="8520120" cy="572400"/>
          </a:xfrm>
          <a:prstGeom prst="rect">
            <a:avLst/>
          </a:prstGeom>
          <a:noFill/>
          <a:ln w="0">
            <a:noFill/>
          </a:ln>
        </p:spPr>
        <p:txBody>
          <a:bodyPr lIns="0" tIns="0" rIns="0" bIns="0" anchor="ctr">
            <a:noAutofit/>
          </a:bodyPr>
          <a:lstStyle/>
          <a:p>
            <a:endParaRPr lang="it-IT" sz="1400" b="0" strike="noStrike" spc="-1">
              <a:solidFill>
                <a:srgbClr val="000000"/>
              </a:solidFill>
              <a:latin typeface="Arial"/>
            </a:endParaRPr>
          </a:p>
        </p:txBody>
      </p:sp>
      <p:sp>
        <p:nvSpPr>
          <p:cNvPr id="64" name="PlaceHolder 2"/>
          <p:cNvSpPr>
            <a:spLocks noGrp="1"/>
          </p:cNvSpPr>
          <p:nvPr>
            <p:ph/>
          </p:nvPr>
        </p:nvSpPr>
        <p:spPr>
          <a:xfrm>
            <a:off x="311760" y="1152360"/>
            <a:ext cx="8520120" cy="1629360"/>
          </a:xfrm>
          <a:prstGeom prst="rect">
            <a:avLst/>
          </a:prstGeom>
          <a:noFill/>
          <a:ln w="0">
            <a:noFill/>
          </a:ln>
        </p:spPr>
        <p:txBody>
          <a:bodyPr lIns="0" tIns="0" rIns="0" bIns="0" anchor="t">
            <a:normAutofit/>
          </a:bodyPr>
          <a:lstStyle/>
          <a:p>
            <a:endParaRPr lang="it-IT" sz="1400" b="0" strike="noStrike" spc="-1">
              <a:solidFill>
                <a:srgbClr val="000000"/>
              </a:solidFill>
              <a:latin typeface="Arial"/>
            </a:endParaRPr>
          </a:p>
        </p:txBody>
      </p:sp>
      <p:sp>
        <p:nvSpPr>
          <p:cNvPr id="65" name="PlaceHolder 3"/>
          <p:cNvSpPr>
            <a:spLocks noGrp="1"/>
          </p:cNvSpPr>
          <p:nvPr>
            <p:ph/>
          </p:nvPr>
        </p:nvSpPr>
        <p:spPr>
          <a:xfrm>
            <a:off x="311760" y="2936880"/>
            <a:ext cx="8520120" cy="1629360"/>
          </a:xfrm>
          <a:prstGeom prst="rect">
            <a:avLst/>
          </a:prstGeom>
          <a:noFill/>
          <a:ln w="0">
            <a:noFill/>
          </a:ln>
        </p:spPr>
        <p:txBody>
          <a:bodyPr lIns="0" tIns="0" rIns="0" bIns="0" anchor="t">
            <a:normAutofit/>
          </a:bodyPr>
          <a:lstStyle/>
          <a:p>
            <a:endParaRPr lang="it-IT" sz="1400" b="0" strike="noStrike" spc="-1">
              <a:solidFill>
                <a:srgbClr val="000000"/>
              </a:solidFill>
              <a:latin typeface="Arial"/>
            </a:endParaRPr>
          </a:p>
        </p:txBody>
      </p:sp>
      <p:sp>
        <p:nvSpPr>
          <p:cNvPr id="5" name="PlaceHolder 4"/>
          <p:cNvSpPr>
            <a:spLocks noGrp="1"/>
          </p:cNvSpPr>
          <p:nvPr>
            <p:ph type="sldNum" idx="2"/>
          </p:nvPr>
        </p:nvSpPr>
        <p:spPr/>
        <p:txBody>
          <a:bodyPr/>
          <a:lstStyle/>
          <a:p>
            <a:fld id="{ACB7FB09-CFBC-4196-988B-1B3DC0EB347D}" type="slidenum">
              <a:t>‹N›</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66" name="PlaceHolder 1"/>
          <p:cNvSpPr>
            <a:spLocks noGrp="1"/>
          </p:cNvSpPr>
          <p:nvPr>
            <p:ph type="title"/>
          </p:nvPr>
        </p:nvSpPr>
        <p:spPr>
          <a:xfrm>
            <a:off x="311760" y="444960"/>
            <a:ext cx="8520120" cy="572400"/>
          </a:xfrm>
          <a:prstGeom prst="rect">
            <a:avLst/>
          </a:prstGeom>
          <a:noFill/>
          <a:ln w="0">
            <a:noFill/>
          </a:ln>
        </p:spPr>
        <p:txBody>
          <a:bodyPr lIns="0" tIns="0" rIns="0" bIns="0" anchor="ctr">
            <a:noAutofit/>
          </a:bodyPr>
          <a:lstStyle/>
          <a:p>
            <a:endParaRPr lang="it-IT" sz="1400" b="0" strike="noStrike" spc="-1">
              <a:solidFill>
                <a:srgbClr val="000000"/>
              </a:solidFill>
              <a:latin typeface="Arial"/>
            </a:endParaRPr>
          </a:p>
        </p:txBody>
      </p:sp>
      <p:sp>
        <p:nvSpPr>
          <p:cNvPr id="67" name="PlaceHolder 2"/>
          <p:cNvSpPr>
            <a:spLocks noGrp="1"/>
          </p:cNvSpPr>
          <p:nvPr>
            <p:ph/>
          </p:nvPr>
        </p:nvSpPr>
        <p:spPr>
          <a:xfrm>
            <a:off x="311760" y="1152360"/>
            <a:ext cx="4157640" cy="1629360"/>
          </a:xfrm>
          <a:prstGeom prst="rect">
            <a:avLst/>
          </a:prstGeom>
          <a:noFill/>
          <a:ln w="0">
            <a:noFill/>
          </a:ln>
        </p:spPr>
        <p:txBody>
          <a:bodyPr lIns="0" tIns="0" rIns="0" bIns="0" anchor="t">
            <a:normAutofit/>
          </a:bodyPr>
          <a:lstStyle/>
          <a:p>
            <a:endParaRPr lang="it-IT" sz="1400" b="0" strike="noStrike" spc="-1">
              <a:solidFill>
                <a:srgbClr val="000000"/>
              </a:solidFill>
              <a:latin typeface="Arial"/>
            </a:endParaRPr>
          </a:p>
        </p:txBody>
      </p:sp>
      <p:sp>
        <p:nvSpPr>
          <p:cNvPr id="68" name="PlaceHolder 3"/>
          <p:cNvSpPr>
            <a:spLocks noGrp="1"/>
          </p:cNvSpPr>
          <p:nvPr>
            <p:ph/>
          </p:nvPr>
        </p:nvSpPr>
        <p:spPr>
          <a:xfrm>
            <a:off x="4677840" y="1152360"/>
            <a:ext cx="4157640" cy="1629360"/>
          </a:xfrm>
          <a:prstGeom prst="rect">
            <a:avLst/>
          </a:prstGeom>
          <a:noFill/>
          <a:ln w="0">
            <a:noFill/>
          </a:ln>
        </p:spPr>
        <p:txBody>
          <a:bodyPr lIns="0" tIns="0" rIns="0" bIns="0" anchor="t">
            <a:normAutofit/>
          </a:bodyPr>
          <a:lstStyle/>
          <a:p>
            <a:endParaRPr lang="it-IT" sz="1400" b="0" strike="noStrike" spc="-1">
              <a:solidFill>
                <a:srgbClr val="000000"/>
              </a:solidFill>
              <a:latin typeface="Arial"/>
            </a:endParaRPr>
          </a:p>
        </p:txBody>
      </p:sp>
      <p:sp>
        <p:nvSpPr>
          <p:cNvPr id="69" name="PlaceHolder 4"/>
          <p:cNvSpPr>
            <a:spLocks noGrp="1"/>
          </p:cNvSpPr>
          <p:nvPr>
            <p:ph/>
          </p:nvPr>
        </p:nvSpPr>
        <p:spPr>
          <a:xfrm>
            <a:off x="311760" y="2936880"/>
            <a:ext cx="4157640" cy="1629360"/>
          </a:xfrm>
          <a:prstGeom prst="rect">
            <a:avLst/>
          </a:prstGeom>
          <a:noFill/>
          <a:ln w="0">
            <a:noFill/>
          </a:ln>
        </p:spPr>
        <p:txBody>
          <a:bodyPr lIns="0" tIns="0" rIns="0" bIns="0" anchor="t">
            <a:normAutofit/>
          </a:bodyPr>
          <a:lstStyle/>
          <a:p>
            <a:endParaRPr lang="it-IT" sz="1400" b="0" strike="noStrike" spc="-1">
              <a:solidFill>
                <a:srgbClr val="000000"/>
              </a:solidFill>
              <a:latin typeface="Arial"/>
            </a:endParaRPr>
          </a:p>
        </p:txBody>
      </p:sp>
      <p:sp>
        <p:nvSpPr>
          <p:cNvPr id="70" name="PlaceHolder 5"/>
          <p:cNvSpPr>
            <a:spLocks noGrp="1"/>
          </p:cNvSpPr>
          <p:nvPr>
            <p:ph/>
          </p:nvPr>
        </p:nvSpPr>
        <p:spPr>
          <a:xfrm>
            <a:off x="4677840" y="2936880"/>
            <a:ext cx="4157640" cy="1629360"/>
          </a:xfrm>
          <a:prstGeom prst="rect">
            <a:avLst/>
          </a:prstGeom>
          <a:noFill/>
          <a:ln w="0">
            <a:noFill/>
          </a:ln>
        </p:spPr>
        <p:txBody>
          <a:bodyPr lIns="0" tIns="0" rIns="0" bIns="0" anchor="t">
            <a:normAutofit/>
          </a:bodyPr>
          <a:lstStyle/>
          <a:p>
            <a:endParaRPr lang="it-IT" sz="1400" b="0" strike="noStrike" spc="-1">
              <a:solidFill>
                <a:srgbClr val="000000"/>
              </a:solidFill>
              <a:latin typeface="Arial"/>
            </a:endParaRPr>
          </a:p>
        </p:txBody>
      </p:sp>
      <p:sp>
        <p:nvSpPr>
          <p:cNvPr id="7" name="PlaceHolder 6"/>
          <p:cNvSpPr>
            <a:spLocks noGrp="1"/>
          </p:cNvSpPr>
          <p:nvPr>
            <p:ph type="sldNum" idx="2"/>
          </p:nvPr>
        </p:nvSpPr>
        <p:spPr/>
        <p:txBody>
          <a:bodyPr/>
          <a:lstStyle/>
          <a:p>
            <a:fld id="{2F400272-433C-4B46-9113-BA9C95DA57E9}" type="slidenum">
              <a:t>‹N›</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71" name="PlaceHolder 1"/>
          <p:cNvSpPr>
            <a:spLocks noGrp="1"/>
          </p:cNvSpPr>
          <p:nvPr>
            <p:ph type="title"/>
          </p:nvPr>
        </p:nvSpPr>
        <p:spPr>
          <a:xfrm>
            <a:off x="311760" y="444960"/>
            <a:ext cx="8520120" cy="572400"/>
          </a:xfrm>
          <a:prstGeom prst="rect">
            <a:avLst/>
          </a:prstGeom>
          <a:noFill/>
          <a:ln w="0">
            <a:noFill/>
          </a:ln>
        </p:spPr>
        <p:txBody>
          <a:bodyPr lIns="0" tIns="0" rIns="0" bIns="0" anchor="ctr">
            <a:noAutofit/>
          </a:bodyPr>
          <a:lstStyle/>
          <a:p>
            <a:endParaRPr lang="it-IT" sz="1400" b="0" strike="noStrike" spc="-1">
              <a:solidFill>
                <a:srgbClr val="000000"/>
              </a:solidFill>
              <a:latin typeface="Arial"/>
            </a:endParaRPr>
          </a:p>
        </p:txBody>
      </p:sp>
      <p:sp>
        <p:nvSpPr>
          <p:cNvPr id="72" name="PlaceHolder 2"/>
          <p:cNvSpPr>
            <a:spLocks noGrp="1"/>
          </p:cNvSpPr>
          <p:nvPr>
            <p:ph/>
          </p:nvPr>
        </p:nvSpPr>
        <p:spPr>
          <a:xfrm>
            <a:off x="311760" y="1152360"/>
            <a:ext cx="2743200" cy="1629360"/>
          </a:xfrm>
          <a:prstGeom prst="rect">
            <a:avLst/>
          </a:prstGeom>
          <a:noFill/>
          <a:ln w="0">
            <a:noFill/>
          </a:ln>
        </p:spPr>
        <p:txBody>
          <a:bodyPr lIns="0" tIns="0" rIns="0" bIns="0" anchor="t">
            <a:normAutofit/>
          </a:bodyPr>
          <a:lstStyle/>
          <a:p>
            <a:endParaRPr lang="it-IT" sz="1400" b="0" strike="noStrike" spc="-1">
              <a:solidFill>
                <a:srgbClr val="000000"/>
              </a:solidFill>
              <a:latin typeface="Arial"/>
            </a:endParaRPr>
          </a:p>
        </p:txBody>
      </p:sp>
      <p:sp>
        <p:nvSpPr>
          <p:cNvPr id="73" name="PlaceHolder 3"/>
          <p:cNvSpPr>
            <a:spLocks noGrp="1"/>
          </p:cNvSpPr>
          <p:nvPr>
            <p:ph/>
          </p:nvPr>
        </p:nvSpPr>
        <p:spPr>
          <a:xfrm>
            <a:off x="3192480" y="1152360"/>
            <a:ext cx="2743200" cy="1629360"/>
          </a:xfrm>
          <a:prstGeom prst="rect">
            <a:avLst/>
          </a:prstGeom>
          <a:noFill/>
          <a:ln w="0">
            <a:noFill/>
          </a:ln>
        </p:spPr>
        <p:txBody>
          <a:bodyPr lIns="0" tIns="0" rIns="0" bIns="0" anchor="t">
            <a:normAutofit/>
          </a:bodyPr>
          <a:lstStyle/>
          <a:p>
            <a:endParaRPr lang="it-IT" sz="1400" b="0" strike="noStrike" spc="-1">
              <a:solidFill>
                <a:srgbClr val="000000"/>
              </a:solidFill>
              <a:latin typeface="Arial"/>
            </a:endParaRPr>
          </a:p>
        </p:txBody>
      </p:sp>
      <p:sp>
        <p:nvSpPr>
          <p:cNvPr id="74" name="PlaceHolder 4"/>
          <p:cNvSpPr>
            <a:spLocks noGrp="1"/>
          </p:cNvSpPr>
          <p:nvPr>
            <p:ph/>
          </p:nvPr>
        </p:nvSpPr>
        <p:spPr>
          <a:xfrm>
            <a:off x="6073200" y="1152360"/>
            <a:ext cx="2743200" cy="1629360"/>
          </a:xfrm>
          <a:prstGeom prst="rect">
            <a:avLst/>
          </a:prstGeom>
          <a:noFill/>
          <a:ln w="0">
            <a:noFill/>
          </a:ln>
        </p:spPr>
        <p:txBody>
          <a:bodyPr lIns="0" tIns="0" rIns="0" bIns="0" anchor="t">
            <a:normAutofit/>
          </a:bodyPr>
          <a:lstStyle/>
          <a:p>
            <a:endParaRPr lang="it-IT" sz="1400" b="0" strike="noStrike" spc="-1">
              <a:solidFill>
                <a:srgbClr val="000000"/>
              </a:solidFill>
              <a:latin typeface="Arial"/>
            </a:endParaRPr>
          </a:p>
        </p:txBody>
      </p:sp>
      <p:sp>
        <p:nvSpPr>
          <p:cNvPr id="75" name="PlaceHolder 5"/>
          <p:cNvSpPr>
            <a:spLocks noGrp="1"/>
          </p:cNvSpPr>
          <p:nvPr>
            <p:ph/>
          </p:nvPr>
        </p:nvSpPr>
        <p:spPr>
          <a:xfrm>
            <a:off x="311760" y="2936880"/>
            <a:ext cx="2743200" cy="1629360"/>
          </a:xfrm>
          <a:prstGeom prst="rect">
            <a:avLst/>
          </a:prstGeom>
          <a:noFill/>
          <a:ln w="0">
            <a:noFill/>
          </a:ln>
        </p:spPr>
        <p:txBody>
          <a:bodyPr lIns="0" tIns="0" rIns="0" bIns="0" anchor="t">
            <a:normAutofit/>
          </a:bodyPr>
          <a:lstStyle/>
          <a:p>
            <a:endParaRPr lang="it-IT" sz="1400" b="0" strike="noStrike" spc="-1">
              <a:solidFill>
                <a:srgbClr val="000000"/>
              </a:solidFill>
              <a:latin typeface="Arial"/>
            </a:endParaRPr>
          </a:p>
        </p:txBody>
      </p:sp>
      <p:sp>
        <p:nvSpPr>
          <p:cNvPr id="76" name="PlaceHolder 6"/>
          <p:cNvSpPr>
            <a:spLocks noGrp="1"/>
          </p:cNvSpPr>
          <p:nvPr>
            <p:ph/>
          </p:nvPr>
        </p:nvSpPr>
        <p:spPr>
          <a:xfrm>
            <a:off x="3192480" y="2936880"/>
            <a:ext cx="2743200" cy="1629360"/>
          </a:xfrm>
          <a:prstGeom prst="rect">
            <a:avLst/>
          </a:prstGeom>
          <a:noFill/>
          <a:ln w="0">
            <a:noFill/>
          </a:ln>
        </p:spPr>
        <p:txBody>
          <a:bodyPr lIns="0" tIns="0" rIns="0" bIns="0" anchor="t">
            <a:normAutofit/>
          </a:bodyPr>
          <a:lstStyle/>
          <a:p>
            <a:endParaRPr lang="it-IT" sz="1400" b="0" strike="noStrike" spc="-1">
              <a:solidFill>
                <a:srgbClr val="000000"/>
              </a:solidFill>
              <a:latin typeface="Arial"/>
            </a:endParaRPr>
          </a:p>
        </p:txBody>
      </p:sp>
      <p:sp>
        <p:nvSpPr>
          <p:cNvPr id="77" name="PlaceHolder 7"/>
          <p:cNvSpPr>
            <a:spLocks noGrp="1"/>
          </p:cNvSpPr>
          <p:nvPr>
            <p:ph/>
          </p:nvPr>
        </p:nvSpPr>
        <p:spPr>
          <a:xfrm>
            <a:off x="6073200" y="2936880"/>
            <a:ext cx="2743200" cy="1629360"/>
          </a:xfrm>
          <a:prstGeom prst="rect">
            <a:avLst/>
          </a:prstGeom>
          <a:noFill/>
          <a:ln w="0">
            <a:noFill/>
          </a:ln>
        </p:spPr>
        <p:txBody>
          <a:bodyPr lIns="0" tIns="0" rIns="0" bIns="0" anchor="t">
            <a:normAutofit/>
          </a:bodyPr>
          <a:lstStyle/>
          <a:p>
            <a:endParaRPr lang="it-IT" sz="1400" b="0" strike="noStrike" spc="-1">
              <a:solidFill>
                <a:srgbClr val="000000"/>
              </a:solidFill>
              <a:latin typeface="Arial"/>
            </a:endParaRPr>
          </a:p>
        </p:txBody>
      </p:sp>
      <p:sp>
        <p:nvSpPr>
          <p:cNvPr id="9" name="PlaceHolder 8"/>
          <p:cNvSpPr>
            <a:spLocks noGrp="1"/>
          </p:cNvSpPr>
          <p:nvPr>
            <p:ph type="sldNum" idx="2"/>
          </p:nvPr>
        </p:nvSpPr>
        <p:spPr/>
        <p:txBody>
          <a:bodyPr/>
          <a:lstStyle/>
          <a:p>
            <a:fld id="{E066ED96-E17C-4164-8F6E-1C793850BB25}" type="slidenum">
              <a:t>‹N›</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5" name="PlaceHolder 1"/>
          <p:cNvSpPr>
            <a:spLocks noGrp="1"/>
          </p:cNvSpPr>
          <p:nvPr>
            <p:ph type="title"/>
          </p:nvPr>
        </p:nvSpPr>
        <p:spPr>
          <a:xfrm>
            <a:off x="311760" y="444960"/>
            <a:ext cx="8520120" cy="572400"/>
          </a:xfrm>
          <a:prstGeom prst="rect">
            <a:avLst/>
          </a:prstGeom>
          <a:noFill/>
          <a:ln w="0">
            <a:noFill/>
          </a:ln>
        </p:spPr>
        <p:txBody>
          <a:bodyPr lIns="0" tIns="0" rIns="0" bIns="0" anchor="ctr">
            <a:noAutofit/>
          </a:bodyPr>
          <a:lstStyle/>
          <a:p>
            <a:endParaRPr lang="it-IT" sz="1400" b="0" strike="noStrike" spc="-1">
              <a:solidFill>
                <a:srgbClr val="000000"/>
              </a:solidFill>
              <a:latin typeface="Arial"/>
            </a:endParaRPr>
          </a:p>
        </p:txBody>
      </p:sp>
      <p:sp>
        <p:nvSpPr>
          <p:cNvPr id="6" name="PlaceHolder 2"/>
          <p:cNvSpPr>
            <a:spLocks noGrp="1"/>
          </p:cNvSpPr>
          <p:nvPr>
            <p:ph/>
          </p:nvPr>
        </p:nvSpPr>
        <p:spPr>
          <a:xfrm>
            <a:off x="311760" y="1152360"/>
            <a:ext cx="8520120" cy="3416040"/>
          </a:xfrm>
          <a:prstGeom prst="rect">
            <a:avLst/>
          </a:prstGeom>
          <a:noFill/>
          <a:ln w="0">
            <a:noFill/>
          </a:ln>
        </p:spPr>
        <p:txBody>
          <a:bodyPr lIns="0" tIns="0" rIns="0" bIns="0" anchor="t">
            <a:normAutofit/>
          </a:bodyPr>
          <a:lstStyle/>
          <a:p>
            <a:endParaRPr lang="it-IT" sz="1400" b="0" strike="noStrike" spc="-1">
              <a:solidFill>
                <a:srgbClr val="000000"/>
              </a:solidFill>
              <a:latin typeface="Arial"/>
            </a:endParaRPr>
          </a:p>
        </p:txBody>
      </p:sp>
      <p:sp>
        <p:nvSpPr>
          <p:cNvPr id="4" name="PlaceHolder 3"/>
          <p:cNvSpPr>
            <a:spLocks noGrp="1"/>
          </p:cNvSpPr>
          <p:nvPr>
            <p:ph type="sldNum" idx="1"/>
          </p:nvPr>
        </p:nvSpPr>
        <p:spPr/>
        <p:txBody>
          <a:bodyPr/>
          <a:lstStyle/>
          <a:p>
            <a:fld id="{354DCCF0-EAC6-4C50-B767-8751E53019E0}" type="slidenum">
              <a:t>‹N›</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311760" y="444960"/>
            <a:ext cx="8520120" cy="572400"/>
          </a:xfrm>
          <a:prstGeom prst="rect">
            <a:avLst/>
          </a:prstGeom>
          <a:noFill/>
          <a:ln w="0">
            <a:noFill/>
          </a:ln>
        </p:spPr>
        <p:txBody>
          <a:bodyPr lIns="0" tIns="0" rIns="0" bIns="0" anchor="ctr">
            <a:noAutofit/>
          </a:bodyPr>
          <a:lstStyle/>
          <a:p>
            <a:endParaRPr lang="it-IT" sz="1400" b="0" strike="noStrike" spc="-1">
              <a:solidFill>
                <a:srgbClr val="000000"/>
              </a:solidFill>
              <a:latin typeface="Arial"/>
            </a:endParaRPr>
          </a:p>
        </p:txBody>
      </p:sp>
      <p:sp>
        <p:nvSpPr>
          <p:cNvPr id="8" name="PlaceHolder 2"/>
          <p:cNvSpPr>
            <a:spLocks noGrp="1"/>
          </p:cNvSpPr>
          <p:nvPr>
            <p:ph/>
          </p:nvPr>
        </p:nvSpPr>
        <p:spPr>
          <a:xfrm>
            <a:off x="311760" y="1152360"/>
            <a:ext cx="4157640" cy="3416040"/>
          </a:xfrm>
          <a:prstGeom prst="rect">
            <a:avLst/>
          </a:prstGeom>
          <a:noFill/>
          <a:ln w="0">
            <a:noFill/>
          </a:ln>
        </p:spPr>
        <p:txBody>
          <a:bodyPr lIns="0" tIns="0" rIns="0" bIns="0" anchor="t">
            <a:normAutofit/>
          </a:bodyPr>
          <a:lstStyle/>
          <a:p>
            <a:endParaRPr lang="it-IT" sz="1400" b="0" strike="noStrike" spc="-1">
              <a:solidFill>
                <a:srgbClr val="000000"/>
              </a:solidFill>
              <a:latin typeface="Arial"/>
            </a:endParaRPr>
          </a:p>
        </p:txBody>
      </p:sp>
      <p:sp>
        <p:nvSpPr>
          <p:cNvPr id="9" name="PlaceHolder 3"/>
          <p:cNvSpPr>
            <a:spLocks noGrp="1"/>
          </p:cNvSpPr>
          <p:nvPr>
            <p:ph/>
          </p:nvPr>
        </p:nvSpPr>
        <p:spPr>
          <a:xfrm>
            <a:off x="4677840" y="1152360"/>
            <a:ext cx="4157640" cy="3416040"/>
          </a:xfrm>
          <a:prstGeom prst="rect">
            <a:avLst/>
          </a:prstGeom>
          <a:noFill/>
          <a:ln w="0">
            <a:noFill/>
          </a:ln>
        </p:spPr>
        <p:txBody>
          <a:bodyPr lIns="0" tIns="0" rIns="0" bIns="0" anchor="t">
            <a:normAutofit/>
          </a:bodyPr>
          <a:lstStyle/>
          <a:p>
            <a:endParaRPr lang="it-IT" sz="1400" b="0" strike="noStrike" spc="-1">
              <a:solidFill>
                <a:srgbClr val="000000"/>
              </a:solidFill>
              <a:latin typeface="Arial"/>
            </a:endParaRPr>
          </a:p>
        </p:txBody>
      </p:sp>
      <p:sp>
        <p:nvSpPr>
          <p:cNvPr id="5" name="PlaceHolder 4"/>
          <p:cNvSpPr>
            <a:spLocks noGrp="1"/>
          </p:cNvSpPr>
          <p:nvPr>
            <p:ph type="sldNum" idx="1"/>
          </p:nvPr>
        </p:nvSpPr>
        <p:spPr/>
        <p:txBody>
          <a:bodyPr/>
          <a:lstStyle/>
          <a:p>
            <a:fld id="{F8608D95-84A3-423D-A9D4-A8D545A57BF2}" type="slidenum">
              <a:t>‹N›</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0" name="PlaceHolder 1"/>
          <p:cNvSpPr>
            <a:spLocks noGrp="1"/>
          </p:cNvSpPr>
          <p:nvPr>
            <p:ph type="title"/>
          </p:nvPr>
        </p:nvSpPr>
        <p:spPr>
          <a:xfrm>
            <a:off x="311760" y="444960"/>
            <a:ext cx="8520120" cy="572400"/>
          </a:xfrm>
          <a:prstGeom prst="rect">
            <a:avLst/>
          </a:prstGeom>
          <a:noFill/>
          <a:ln w="0">
            <a:noFill/>
          </a:ln>
        </p:spPr>
        <p:txBody>
          <a:bodyPr lIns="0" tIns="0" rIns="0" bIns="0" anchor="ctr">
            <a:noAutofit/>
          </a:bodyPr>
          <a:lstStyle/>
          <a:p>
            <a:endParaRPr lang="it-IT" sz="1400" b="0" strike="noStrike" spc="-1">
              <a:solidFill>
                <a:srgbClr val="000000"/>
              </a:solidFill>
              <a:latin typeface="Arial"/>
            </a:endParaRPr>
          </a:p>
        </p:txBody>
      </p:sp>
      <p:sp>
        <p:nvSpPr>
          <p:cNvPr id="3" name="PlaceHolder 2"/>
          <p:cNvSpPr>
            <a:spLocks noGrp="1"/>
          </p:cNvSpPr>
          <p:nvPr>
            <p:ph type="sldNum" idx="1"/>
          </p:nvPr>
        </p:nvSpPr>
        <p:spPr/>
        <p:txBody>
          <a:bodyPr/>
          <a:lstStyle/>
          <a:p>
            <a:fld id="{EA3D3F4D-69F4-445C-9320-8559F1D07CAA}" type="slidenum">
              <a:t>‹N›</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1" name="PlaceHolder 1"/>
          <p:cNvSpPr>
            <a:spLocks noGrp="1"/>
          </p:cNvSpPr>
          <p:nvPr>
            <p:ph type="subTitle"/>
          </p:nvPr>
        </p:nvSpPr>
        <p:spPr>
          <a:xfrm>
            <a:off x="311760" y="444960"/>
            <a:ext cx="8520120" cy="2654640"/>
          </a:xfrm>
          <a:prstGeom prst="rect">
            <a:avLst/>
          </a:prstGeom>
          <a:noFill/>
          <a:ln w="0">
            <a:noFill/>
          </a:ln>
        </p:spPr>
        <p:txBody>
          <a:bodyPr lIns="0" tIns="0" rIns="0" bIns="0" anchor="ctr">
            <a:noAutofit/>
          </a:bodyPr>
          <a:lstStyle/>
          <a:p>
            <a:pPr algn="ctr">
              <a:buNone/>
            </a:pPr>
            <a:endParaRPr lang="it-IT" sz="3200" b="0" strike="noStrike" spc="-1">
              <a:latin typeface="Arial"/>
            </a:endParaRPr>
          </a:p>
        </p:txBody>
      </p:sp>
      <p:sp>
        <p:nvSpPr>
          <p:cNvPr id="3" name="PlaceHolder 2"/>
          <p:cNvSpPr>
            <a:spLocks noGrp="1"/>
          </p:cNvSpPr>
          <p:nvPr>
            <p:ph type="sldNum" idx="1"/>
          </p:nvPr>
        </p:nvSpPr>
        <p:spPr/>
        <p:txBody>
          <a:bodyPr/>
          <a:lstStyle/>
          <a:p>
            <a:fld id="{607C2D6D-CF26-413A-893E-4DECD2D30DCC}" type="slidenum">
              <a:t>‹N›</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2" name="PlaceHolder 1"/>
          <p:cNvSpPr>
            <a:spLocks noGrp="1"/>
          </p:cNvSpPr>
          <p:nvPr>
            <p:ph type="title"/>
          </p:nvPr>
        </p:nvSpPr>
        <p:spPr>
          <a:xfrm>
            <a:off x="311760" y="444960"/>
            <a:ext cx="8520120" cy="572400"/>
          </a:xfrm>
          <a:prstGeom prst="rect">
            <a:avLst/>
          </a:prstGeom>
          <a:noFill/>
          <a:ln w="0">
            <a:noFill/>
          </a:ln>
        </p:spPr>
        <p:txBody>
          <a:bodyPr lIns="0" tIns="0" rIns="0" bIns="0" anchor="ctr">
            <a:noAutofit/>
          </a:bodyPr>
          <a:lstStyle/>
          <a:p>
            <a:endParaRPr lang="it-IT" sz="1400" b="0" strike="noStrike" spc="-1">
              <a:solidFill>
                <a:srgbClr val="000000"/>
              </a:solidFill>
              <a:latin typeface="Arial"/>
            </a:endParaRPr>
          </a:p>
        </p:txBody>
      </p:sp>
      <p:sp>
        <p:nvSpPr>
          <p:cNvPr id="13" name="PlaceHolder 2"/>
          <p:cNvSpPr>
            <a:spLocks noGrp="1"/>
          </p:cNvSpPr>
          <p:nvPr>
            <p:ph/>
          </p:nvPr>
        </p:nvSpPr>
        <p:spPr>
          <a:xfrm>
            <a:off x="311760" y="1152360"/>
            <a:ext cx="4157640" cy="1629360"/>
          </a:xfrm>
          <a:prstGeom prst="rect">
            <a:avLst/>
          </a:prstGeom>
          <a:noFill/>
          <a:ln w="0">
            <a:noFill/>
          </a:ln>
        </p:spPr>
        <p:txBody>
          <a:bodyPr lIns="0" tIns="0" rIns="0" bIns="0" anchor="t">
            <a:normAutofit/>
          </a:bodyPr>
          <a:lstStyle/>
          <a:p>
            <a:endParaRPr lang="it-IT" sz="1400" b="0" strike="noStrike" spc="-1">
              <a:solidFill>
                <a:srgbClr val="000000"/>
              </a:solidFill>
              <a:latin typeface="Arial"/>
            </a:endParaRPr>
          </a:p>
        </p:txBody>
      </p:sp>
      <p:sp>
        <p:nvSpPr>
          <p:cNvPr id="14" name="PlaceHolder 3"/>
          <p:cNvSpPr>
            <a:spLocks noGrp="1"/>
          </p:cNvSpPr>
          <p:nvPr>
            <p:ph/>
          </p:nvPr>
        </p:nvSpPr>
        <p:spPr>
          <a:xfrm>
            <a:off x="4677840" y="1152360"/>
            <a:ext cx="4157640" cy="3416040"/>
          </a:xfrm>
          <a:prstGeom prst="rect">
            <a:avLst/>
          </a:prstGeom>
          <a:noFill/>
          <a:ln w="0">
            <a:noFill/>
          </a:ln>
        </p:spPr>
        <p:txBody>
          <a:bodyPr lIns="0" tIns="0" rIns="0" bIns="0" anchor="t">
            <a:normAutofit/>
          </a:bodyPr>
          <a:lstStyle/>
          <a:p>
            <a:endParaRPr lang="it-IT" sz="1400" b="0" strike="noStrike" spc="-1">
              <a:solidFill>
                <a:srgbClr val="000000"/>
              </a:solidFill>
              <a:latin typeface="Arial"/>
            </a:endParaRPr>
          </a:p>
        </p:txBody>
      </p:sp>
      <p:sp>
        <p:nvSpPr>
          <p:cNvPr id="15" name="PlaceHolder 4"/>
          <p:cNvSpPr>
            <a:spLocks noGrp="1"/>
          </p:cNvSpPr>
          <p:nvPr>
            <p:ph/>
          </p:nvPr>
        </p:nvSpPr>
        <p:spPr>
          <a:xfrm>
            <a:off x="311760" y="2936880"/>
            <a:ext cx="4157640" cy="1629360"/>
          </a:xfrm>
          <a:prstGeom prst="rect">
            <a:avLst/>
          </a:prstGeom>
          <a:noFill/>
          <a:ln w="0">
            <a:noFill/>
          </a:ln>
        </p:spPr>
        <p:txBody>
          <a:bodyPr lIns="0" tIns="0" rIns="0" bIns="0" anchor="t">
            <a:normAutofit/>
          </a:bodyPr>
          <a:lstStyle/>
          <a:p>
            <a:endParaRPr lang="it-IT" sz="1400" b="0" strike="noStrike" spc="-1">
              <a:solidFill>
                <a:srgbClr val="000000"/>
              </a:solidFill>
              <a:latin typeface="Arial"/>
            </a:endParaRPr>
          </a:p>
        </p:txBody>
      </p:sp>
      <p:sp>
        <p:nvSpPr>
          <p:cNvPr id="6" name="PlaceHolder 5"/>
          <p:cNvSpPr>
            <a:spLocks noGrp="1"/>
          </p:cNvSpPr>
          <p:nvPr>
            <p:ph type="sldNum" idx="1"/>
          </p:nvPr>
        </p:nvSpPr>
        <p:spPr/>
        <p:txBody>
          <a:bodyPr/>
          <a:lstStyle/>
          <a:p>
            <a:fld id="{1D4A8DF5-9902-40FF-BB4A-67099C07A2AD}" type="slidenum">
              <a:t>‹N›</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6" name="PlaceHolder 1"/>
          <p:cNvSpPr>
            <a:spLocks noGrp="1"/>
          </p:cNvSpPr>
          <p:nvPr>
            <p:ph type="title"/>
          </p:nvPr>
        </p:nvSpPr>
        <p:spPr>
          <a:xfrm>
            <a:off x="311760" y="444960"/>
            <a:ext cx="8520120" cy="572400"/>
          </a:xfrm>
          <a:prstGeom prst="rect">
            <a:avLst/>
          </a:prstGeom>
          <a:noFill/>
          <a:ln w="0">
            <a:noFill/>
          </a:ln>
        </p:spPr>
        <p:txBody>
          <a:bodyPr lIns="0" tIns="0" rIns="0" bIns="0" anchor="ctr">
            <a:noAutofit/>
          </a:bodyPr>
          <a:lstStyle/>
          <a:p>
            <a:endParaRPr lang="it-IT" sz="1400" b="0" strike="noStrike" spc="-1">
              <a:solidFill>
                <a:srgbClr val="000000"/>
              </a:solidFill>
              <a:latin typeface="Arial"/>
            </a:endParaRPr>
          </a:p>
        </p:txBody>
      </p:sp>
      <p:sp>
        <p:nvSpPr>
          <p:cNvPr id="17" name="PlaceHolder 2"/>
          <p:cNvSpPr>
            <a:spLocks noGrp="1"/>
          </p:cNvSpPr>
          <p:nvPr>
            <p:ph/>
          </p:nvPr>
        </p:nvSpPr>
        <p:spPr>
          <a:xfrm>
            <a:off x="311760" y="1152360"/>
            <a:ext cx="4157640" cy="3416040"/>
          </a:xfrm>
          <a:prstGeom prst="rect">
            <a:avLst/>
          </a:prstGeom>
          <a:noFill/>
          <a:ln w="0">
            <a:noFill/>
          </a:ln>
        </p:spPr>
        <p:txBody>
          <a:bodyPr lIns="0" tIns="0" rIns="0" bIns="0" anchor="t">
            <a:normAutofit/>
          </a:bodyPr>
          <a:lstStyle/>
          <a:p>
            <a:endParaRPr lang="it-IT" sz="1400" b="0" strike="noStrike" spc="-1">
              <a:solidFill>
                <a:srgbClr val="000000"/>
              </a:solidFill>
              <a:latin typeface="Arial"/>
            </a:endParaRPr>
          </a:p>
        </p:txBody>
      </p:sp>
      <p:sp>
        <p:nvSpPr>
          <p:cNvPr id="18" name="PlaceHolder 3"/>
          <p:cNvSpPr>
            <a:spLocks noGrp="1"/>
          </p:cNvSpPr>
          <p:nvPr>
            <p:ph/>
          </p:nvPr>
        </p:nvSpPr>
        <p:spPr>
          <a:xfrm>
            <a:off x="4677840" y="1152360"/>
            <a:ext cx="4157640" cy="1629360"/>
          </a:xfrm>
          <a:prstGeom prst="rect">
            <a:avLst/>
          </a:prstGeom>
          <a:noFill/>
          <a:ln w="0">
            <a:noFill/>
          </a:ln>
        </p:spPr>
        <p:txBody>
          <a:bodyPr lIns="0" tIns="0" rIns="0" bIns="0" anchor="t">
            <a:normAutofit/>
          </a:bodyPr>
          <a:lstStyle/>
          <a:p>
            <a:endParaRPr lang="it-IT" sz="1400" b="0" strike="noStrike" spc="-1">
              <a:solidFill>
                <a:srgbClr val="000000"/>
              </a:solidFill>
              <a:latin typeface="Arial"/>
            </a:endParaRPr>
          </a:p>
        </p:txBody>
      </p:sp>
      <p:sp>
        <p:nvSpPr>
          <p:cNvPr id="19" name="PlaceHolder 4"/>
          <p:cNvSpPr>
            <a:spLocks noGrp="1"/>
          </p:cNvSpPr>
          <p:nvPr>
            <p:ph/>
          </p:nvPr>
        </p:nvSpPr>
        <p:spPr>
          <a:xfrm>
            <a:off x="4677840" y="2936880"/>
            <a:ext cx="4157640" cy="1629360"/>
          </a:xfrm>
          <a:prstGeom prst="rect">
            <a:avLst/>
          </a:prstGeom>
          <a:noFill/>
          <a:ln w="0">
            <a:noFill/>
          </a:ln>
        </p:spPr>
        <p:txBody>
          <a:bodyPr lIns="0" tIns="0" rIns="0" bIns="0" anchor="t">
            <a:normAutofit/>
          </a:bodyPr>
          <a:lstStyle/>
          <a:p>
            <a:endParaRPr lang="it-IT" sz="1400" b="0" strike="noStrike" spc="-1">
              <a:solidFill>
                <a:srgbClr val="000000"/>
              </a:solidFill>
              <a:latin typeface="Arial"/>
            </a:endParaRPr>
          </a:p>
        </p:txBody>
      </p:sp>
      <p:sp>
        <p:nvSpPr>
          <p:cNvPr id="6" name="PlaceHolder 5"/>
          <p:cNvSpPr>
            <a:spLocks noGrp="1"/>
          </p:cNvSpPr>
          <p:nvPr>
            <p:ph type="sldNum" idx="1"/>
          </p:nvPr>
        </p:nvSpPr>
        <p:spPr/>
        <p:txBody>
          <a:bodyPr/>
          <a:lstStyle/>
          <a:p>
            <a:fld id="{0C4A4E6F-56FA-4F59-949C-2227F5C384B1}" type="slidenum">
              <a:t>‹N›</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0" name="PlaceHolder 1"/>
          <p:cNvSpPr>
            <a:spLocks noGrp="1"/>
          </p:cNvSpPr>
          <p:nvPr>
            <p:ph type="title"/>
          </p:nvPr>
        </p:nvSpPr>
        <p:spPr>
          <a:xfrm>
            <a:off x="311760" y="444960"/>
            <a:ext cx="8520120" cy="572400"/>
          </a:xfrm>
          <a:prstGeom prst="rect">
            <a:avLst/>
          </a:prstGeom>
          <a:noFill/>
          <a:ln w="0">
            <a:noFill/>
          </a:ln>
        </p:spPr>
        <p:txBody>
          <a:bodyPr lIns="0" tIns="0" rIns="0" bIns="0" anchor="ctr">
            <a:noAutofit/>
          </a:bodyPr>
          <a:lstStyle/>
          <a:p>
            <a:endParaRPr lang="it-IT" sz="1400" b="0" strike="noStrike" spc="-1">
              <a:solidFill>
                <a:srgbClr val="000000"/>
              </a:solidFill>
              <a:latin typeface="Arial"/>
            </a:endParaRPr>
          </a:p>
        </p:txBody>
      </p:sp>
      <p:sp>
        <p:nvSpPr>
          <p:cNvPr id="21" name="PlaceHolder 2"/>
          <p:cNvSpPr>
            <a:spLocks noGrp="1"/>
          </p:cNvSpPr>
          <p:nvPr>
            <p:ph/>
          </p:nvPr>
        </p:nvSpPr>
        <p:spPr>
          <a:xfrm>
            <a:off x="311760" y="1152360"/>
            <a:ext cx="4157640" cy="1629360"/>
          </a:xfrm>
          <a:prstGeom prst="rect">
            <a:avLst/>
          </a:prstGeom>
          <a:noFill/>
          <a:ln w="0">
            <a:noFill/>
          </a:ln>
        </p:spPr>
        <p:txBody>
          <a:bodyPr lIns="0" tIns="0" rIns="0" bIns="0" anchor="t">
            <a:normAutofit/>
          </a:bodyPr>
          <a:lstStyle/>
          <a:p>
            <a:endParaRPr lang="it-IT" sz="1400" b="0" strike="noStrike" spc="-1">
              <a:solidFill>
                <a:srgbClr val="000000"/>
              </a:solidFill>
              <a:latin typeface="Arial"/>
            </a:endParaRPr>
          </a:p>
        </p:txBody>
      </p:sp>
      <p:sp>
        <p:nvSpPr>
          <p:cNvPr id="22" name="PlaceHolder 3"/>
          <p:cNvSpPr>
            <a:spLocks noGrp="1"/>
          </p:cNvSpPr>
          <p:nvPr>
            <p:ph/>
          </p:nvPr>
        </p:nvSpPr>
        <p:spPr>
          <a:xfrm>
            <a:off x="4677840" y="1152360"/>
            <a:ext cx="4157640" cy="1629360"/>
          </a:xfrm>
          <a:prstGeom prst="rect">
            <a:avLst/>
          </a:prstGeom>
          <a:noFill/>
          <a:ln w="0">
            <a:noFill/>
          </a:ln>
        </p:spPr>
        <p:txBody>
          <a:bodyPr lIns="0" tIns="0" rIns="0" bIns="0" anchor="t">
            <a:normAutofit/>
          </a:bodyPr>
          <a:lstStyle/>
          <a:p>
            <a:endParaRPr lang="it-IT" sz="1400" b="0" strike="noStrike" spc="-1">
              <a:solidFill>
                <a:srgbClr val="000000"/>
              </a:solidFill>
              <a:latin typeface="Arial"/>
            </a:endParaRPr>
          </a:p>
        </p:txBody>
      </p:sp>
      <p:sp>
        <p:nvSpPr>
          <p:cNvPr id="23" name="PlaceHolder 4"/>
          <p:cNvSpPr>
            <a:spLocks noGrp="1"/>
          </p:cNvSpPr>
          <p:nvPr>
            <p:ph/>
          </p:nvPr>
        </p:nvSpPr>
        <p:spPr>
          <a:xfrm>
            <a:off x="311760" y="2936880"/>
            <a:ext cx="8520120" cy="1629360"/>
          </a:xfrm>
          <a:prstGeom prst="rect">
            <a:avLst/>
          </a:prstGeom>
          <a:noFill/>
          <a:ln w="0">
            <a:noFill/>
          </a:ln>
        </p:spPr>
        <p:txBody>
          <a:bodyPr lIns="0" tIns="0" rIns="0" bIns="0" anchor="t">
            <a:normAutofit/>
          </a:bodyPr>
          <a:lstStyle/>
          <a:p>
            <a:endParaRPr lang="it-IT" sz="1400" b="0" strike="noStrike" spc="-1">
              <a:solidFill>
                <a:srgbClr val="000000"/>
              </a:solidFill>
              <a:latin typeface="Arial"/>
            </a:endParaRPr>
          </a:p>
        </p:txBody>
      </p:sp>
      <p:sp>
        <p:nvSpPr>
          <p:cNvPr id="6" name="PlaceHolder 5"/>
          <p:cNvSpPr>
            <a:spLocks noGrp="1"/>
          </p:cNvSpPr>
          <p:nvPr>
            <p:ph type="sldNum" idx="1"/>
          </p:nvPr>
        </p:nvSpPr>
        <p:spPr/>
        <p:txBody>
          <a:bodyPr/>
          <a:lstStyle/>
          <a:p>
            <a:fld id="{19413928-607F-499B-90BD-2C1611D3C575}" type="slidenum">
              <a:t>‹N›</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 name="PlaceHolder 1"/>
          <p:cNvSpPr>
            <a:spLocks noGrp="1"/>
          </p:cNvSpPr>
          <p:nvPr>
            <p:ph type="title"/>
          </p:nvPr>
        </p:nvSpPr>
        <p:spPr>
          <a:xfrm>
            <a:off x="311760" y="744480"/>
            <a:ext cx="8520120" cy="2052360"/>
          </a:xfrm>
          <a:prstGeom prst="rect">
            <a:avLst/>
          </a:prstGeom>
          <a:noFill/>
          <a:ln w="0">
            <a:noFill/>
          </a:ln>
        </p:spPr>
        <p:txBody>
          <a:bodyPr tIns="91440" bIns="91440" anchor="b">
            <a:normAutofit/>
          </a:bodyPr>
          <a:lstStyle/>
          <a:p>
            <a:r>
              <a:rPr lang="it-IT" sz="5200" b="0" strike="noStrike" spc="-1">
                <a:solidFill>
                  <a:srgbClr val="000000"/>
                </a:solidFill>
                <a:latin typeface="Arial"/>
              </a:rPr>
              <a:t>Fai clic per modificare il formato del testo del titolo</a:t>
            </a:r>
          </a:p>
        </p:txBody>
      </p:sp>
      <p:sp>
        <p:nvSpPr>
          <p:cNvPr id="4" name="PlaceHolder 2"/>
          <p:cNvSpPr>
            <a:spLocks noGrp="1"/>
          </p:cNvSpPr>
          <p:nvPr>
            <p:ph type="sldNum" idx="1"/>
          </p:nvPr>
        </p:nvSpPr>
        <p:spPr>
          <a:xfrm>
            <a:off x="8472600" y="4663080"/>
            <a:ext cx="548280" cy="393120"/>
          </a:xfrm>
          <a:prstGeom prst="rect">
            <a:avLst/>
          </a:prstGeom>
          <a:noFill/>
          <a:ln w="0">
            <a:noFill/>
          </a:ln>
        </p:spPr>
        <p:txBody>
          <a:bodyPr tIns="91440" bIns="91440" anchor="ctr">
            <a:normAutofit/>
          </a:bodyPr>
          <a:lstStyle>
            <a:lvl1pPr algn="r">
              <a:lnSpc>
                <a:spcPct val="100000"/>
              </a:lnSpc>
              <a:buNone/>
              <a:tabLst>
                <a:tab pos="0" algn="l"/>
              </a:tabLst>
              <a:defRPr lang="it" sz="1000" b="0" strike="noStrike" spc="-1">
                <a:solidFill>
                  <a:srgbClr val="595959"/>
                </a:solidFill>
                <a:latin typeface="Arial"/>
                <a:ea typeface="Arial"/>
              </a:defRPr>
            </a:lvl1pPr>
          </a:lstStyle>
          <a:p>
            <a:pPr algn="r">
              <a:lnSpc>
                <a:spcPct val="100000"/>
              </a:lnSpc>
              <a:buNone/>
              <a:tabLst>
                <a:tab pos="0" algn="l"/>
              </a:tabLst>
            </a:pPr>
            <a:fld id="{866ECBAB-4D56-4999-8083-C79CB5D10934}" type="slidenum">
              <a:rPr lang="it" sz="1000" b="0" strike="noStrike" spc="-1">
                <a:solidFill>
                  <a:srgbClr val="595959"/>
                </a:solidFill>
                <a:latin typeface="Arial"/>
                <a:ea typeface="Arial"/>
              </a:rPr>
              <a:t>‹N›</a:t>
            </a:fld>
            <a:endParaRPr lang="it-IT" sz="1000" b="0" strike="noStrike" spc="-1">
              <a:latin typeface="Times New Roman"/>
            </a:endParaRPr>
          </a:p>
        </p:txBody>
      </p:sp>
      <p:sp>
        <p:nvSpPr>
          <p:cNvPr id="2" name="PlaceHolder 3"/>
          <p:cNvSpPr>
            <a:spLocks noGrp="1"/>
          </p:cNvSpPr>
          <p:nvPr>
            <p:ph type="body"/>
          </p:nvPr>
        </p:nvSpPr>
        <p:spPr>
          <a:xfrm>
            <a:off x="457200" y="1203480"/>
            <a:ext cx="8229240" cy="298296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it-IT" sz="1400" b="0" strike="noStrike" spc="-1">
                <a:solidFill>
                  <a:srgbClr val="000000"/>
                </a:solidFill>
                <a:latin typeface="Arial"/>
              </a:rPr>
              <a:t>Fai clic per modificare il formato del testo della struttura</a:t>
            </a:r>
          </a:p>
          <a:p>
            <a:pPr marL="864000" lvl="1" indent="-324000">
              <a:spcBef>
                <a:spcPts val="1134"/>
              </a:spcBef>
              <a:buClr>
                <a:srgbClr val="000000"/>
              </a:buClr>
              <a:buSzPct val="75000"/>
              <a:buFont typeface="Symbol" charset="2"/>
              <a:buChar char=""/>
            </a:pPr>
            <a:r>
              <a:rPr lang="it-IT" sz="1400" b="0" strike="noStrike" spc="-1">
                <a:solidFill>
                  <a:srgbClr val="000000"/>
                </a:solidFill>
                <a:latin typeface="Arial"/>
              </a:rPr>
              <a:t>Secondo livello struttura</a:t>
            </a:r>
          </a:p>
          <a:p>
            <a:pPr marL="1296000" lvl="2" indent="-288000">
              <a:spcBef>
                <a:spcPts val="850"/>
              </a:spcBef>
              <a:buClr>
                <a:srgbClr val="000000"/>
              </a:buClr>
              <a:buSzPct val="45000"/>
              <a:buFont typeface="Wingdings" charset="2"/>
              <a:buChar char=""/>
            </a:pPr>
            <a:r>
              <a:rPr lang="it-IT" sz="1400" b="0" strike="noStrike" spc="-1">
                <a:solidFill>
                  <a:srgbClr val="000000"/>
                </a:solidFill>
                <a:latin typeface="Arial"/>
              </a:rPr>
              <a:t>Terzo livello struttura</a:t>
            </a:r>
          </a:p>
          <a:p>
            <a:pPr marL="1728000" lvl="3" indent="-216000">
              <a:spcBef>
                <a:spcPts val="567"/>
              </a:spcBef>
              <a:buClr>
                <a:srgbClr val="000000"/>
              </a:buClr>
              <a:buSzPct val="75000"/>
              <a:buFont typeface="Symbol" charset="2"/>
              <a:buChar char=""/>
            </a:pPr>
            <a:r>
              <a:rPr lang="it-IT" sz="1400" b="0" strike="noStrike" spc="-1">
                <a:solidFill>
                  <a:srgbClr val="000000"/>
                </a:solidFill>
                <a:latin typeface="Arial"/>
              </a:rPr>
              <a:t>Quarto livello struttura</a:t>
            </a:r>
          </a:p>
          <a:p>
            <a:pPr marL="2160000" lvl="4" indent="-216000">
              <a:spcBef>
                <a:spcPts val="283"/>
              </a:spcBef>
              <a:buClr>
                <a:srgbClr val="000000"/>
              </a:buClr>
              <a:buSzPct val="45000"/>
              <a:buFont typeface="Wingdings" charset="2"/>
              <a:buChar char=""/>
            </a:pPr>
            <a:r>
              <a:rPr lang="it-IT" sz="2000" b="0" strike="noStrike" spc="-1">
                <a:solidFill>
                  <a:srgbClr val="000000"/>
                </a:solidFill>
                <a:latin typeface="Arial"/>
              </a:rPr>
              <a:t>Quinto livello struttura</a:t>
            </a:r>
          </a:p>
          <a:p>
            <a:pPr marL="2592000" lvl="5" indent="-216000">
              <a:spcBef>
                <a:spcPts val="283"/>
              </a:spcBef>
              <a:buClr>
                <a:srgbClr val="000000"/>
              </a:buClr>
              <a:buSzPct val="45000"/>
              <a:buFont typeface="Wingdings" charset="2"/>
              <a:buChar char=""/>
            </a:pPr>
            <a:r>
              <a:rPr lang="it-IT" sz="2000" b="0" strike="noStrike" spc="-1">
                <a:solidFill>
                  <a:srgbClr val="000000"/>
                </a:solidFill>
                <a:latin typeface="Arial"/>
              </a:rPr>
              <a:t>Sesto livello struttura</a:t>
            </a:r>
          </a:p>
          <a:p>
            <a:pPr marL="3024000" lvl="6" indent="-216000">
              <a:spcBef>
                <a:spcPts val="283"/>
              </a:spcBef>
              <a:buClr>
                <a:srgbClr val="000000"/>
              </a:buClr>
              <a:buSzPct val="45000"/>
              <a:buFont typeface="Wingdings" charset="2"/>
              <a:buChar char=""/>
            </a:pPr>
            <a:r>
              <a:rPr lang="it-IT" sz="2000" b="0" strike="noStrike" spc="-1">
                <a:solidFill>
                  <a:srgbClr val="000000"/>
                </a:solidFill>
                <a:latin typeface="Arial"/>
              </a:rPr>
              <a:t>Settimo livello struttura</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9" name="PlaceHolder 1"/>
          <p:cNvSpPr>
            <a:spLocks noGrp="1"/>
          </p:cNvSpPr>
          <p:nvPr>
            <p:ph type="title"/>
          </p:nvPr>
        </p:nvSpPr>
        <p:spPr>
          <a:xfrm>
            <a:off x="311760" y="444960"/>
            <a:ext cx="8520120" cy="572400"/>
          </a:xfrm>
          <a:prstGeom prst="rect">
            <a:avLst/>
          </a:prstGeom>
          <a:noFill/>
          <a:ln w="0">
            <a:noFill/>
          </a:ln>
        </p:spPr>
        <p:txBody>
          <a:bodyPr tIns="91440" bIns="91440" anchor="t">
            <a:normAutofit fontScale="91000"/>
          </a:bodyPr>
          <a:lstStyle/>
          <a:p>
            <a:r>
              <a:rPr lang="it-IT" sz="2800" b="0" strike="noStrike" spc="-1">
                <a:solidFill>
                  <a:srgbClr val="000000"/>
                </a:solidFill>
                <a:latin typeface="Arial"/>
              </a:rPr>
              <a:t>Fai clic per modificare il formato del testo del titolo</a:t>
            </a:r>
          </a:p>
        </p:txBody>
      </p:sp>
      <p:sp>
        <p:nvSpPr>
          <p:cNvPr id="40" name="PlaceHolder 2"/>
          <p:cNvSpPr>
            <a:spLocks noGrp="1"/>
          </p:cNvSpPr>
          <p:nvPr>
            <p:ph type="body"/>
          </p:nvPr>
        </p:nvSpPr>
        <p:spPr>
          <a:xfrm>
            <a:off x="311760" y="1152360"/>
            <a:ext cx="8520120" cy="3416040"/>
          </a:xfrm>
          <a:prstGeom prst="rect">
            <a:avLst/>
          </a:prstGeom>
          <a:noFill/>
          <a:ln w="0">
            <a:noFill/>
          </a:ln>
        </p:spPr>
        <p:txBody>
          <a:bodyPr tIns="91440" bIns="91440" anchor="t">
            <a:normAutofit/>
          </a:bodyPr>
          <a:lstStyle/>
          <a:p>
            <a:pPr marL="432000" indent="-324000">
              <a:spcBef>
                <a:spcPts val="1417"/>
              </a:spcBef>
              <a:buClr>
                <a:srgbClr val="000000"/>
              </a:buClr>
              <a:buSzPct val="45000"/>
              <a:buFont typeface="Wingdings" charset="2"/>
              <a:buChar char=""/>
            </a:pPr>
            <a:r>
              <a:rPr lang="it-IT" sz="1800" b="0" strike="noStrike" spc="-1">
                <a:solidFill>
                  <a:srgbClr val="000000"/>
                </a:solidFill>
                <a:latin typeface="Arial"/>
              </a:rPr>
              <a:t>Fai clic per modificare il formato del testo della struttura</a:t>
            </a:r>
          </a:p>
          <a:p>
            <a:pPr marL="864000" lvl="1" indent="-324000">
              <a:spcBef>
                <a:spcPts val="1134"/>
              </a:spcBef>
              <a:buClr>
                <a:srgbClr val="000000"/>
              </a:buClr>
              <a:buSzPct val="75000"/>
              <a:buFont typeface="Symbol" charset="2"/>
              <a:buChar char=""/>
            </a:pPr>
            <a:r>
              <a:rPr lang="it-IT" sz="1800" b="0" strike="noStrike" spc="-1">
                <a:solidFill>
                  <a:srgbClr val="000000"/>
                </a:solidFill>
                <a:latin typeface="Arial"/>
              </a:rPr>
              <a:t>Secondo livello struttura</a:t>
            </a:r>
          </a:p>
          <a:p>
            <a:pPr marL="1296000" lvl="2" indent="-288000">
              <a:spcBef>
                <a:spcPts val="850"/>
              </a:spcBef>
              <a:buClr>
                <a:srgbClr val="000000"/>
              </a:buClr>
              <a:buSzPct val="45000"/>
              <a:buFont typeface="Wingdings" charset="2"/>
              <a:buChar char=""/>
            </a:pPr>
            <a:r>
              <a:rPr lang="it-IT" sz="1800" b="0" strike="noStrike" spc="-1">
                <a:solidFill>
                  <a:srgbClr val="000000"/>
                </a:solidFill>
                <a:latin typeface="Arial"/>
              </a:rPr>
              <a:t>Terzo livello struttura</a:t>
            </a:r>
          </a:p>
          <a:p>
            <a:pPr marL="1728000" lvl="3" indent="-216000">
              <a:spcBef>
                <a:spcPts val="567"/>
              </a:spcBef>
              <a:buClr>
                <a:srgbClr val="000000"/>
              </a:buClr>
              <a:buSzPct val="75000"/>
              <a:buFont typeface="Symbol" charset="2"/>
              <a:buChar char=""/>
            </a:pPr>
            <a:r>
              <a:rPr lang="it-IT" sz="1800" b="0" strike="noStrike" spc="-1">
                <a:solidFill>
                  <a:srgbClr val="000000"/>
                </a:solidFill>
                <a:latin typeface="Arial"/>
              </a:rPr>
              <a:t>Quarto livello struttura</a:t>
            </a:r>
          </a:p>
          <a:p>
            <a:pPr marL="2160000" lvl="4" indent="-216000">
              <a:spcBef>
                <a:spcPts val="283"/>
              </a:spcBef>
              <a:buClr>
                <a:srgbClr val="000000"/>
              </a:buClr>
              <a:buSzPct val="45000"/>
              <a:buFont typeface="Wingdings" charset="2"/>
              <a:buChar char=""/>
            </a:pPr>
            <a:r>
              <a:rPr lang="it-IT" sz="1800" b="0" strike="noStrike" spc="-1">
                <a:solidFill>
                  <a:srgbClr val="000000"/>
                </a:solidFill>
                <a:latin typeface="Arial"/>
              </a:rPr>
              <a:t>Quinto livello struttura</a:t>
            </a:r>
          </a:p>
          <a:p>
            <a:pPr marL="2592000" lvl="5" indent="-216000">
              <a:spcBef>
                <a:spcPts val="283"/>
              </a:spcBef>
              <a:buClr>
                <a:srgbClr val="000000"/>
              </a:buClr>
              <a:buSzPct val="45000"/>
              <a:buFont typeface="Wingdings" charset="2"/>
              <a:buChar char=""/>
            </a:pPr>
            <a:r>
              <a:rPr lang="it-IT" sz="1800" b="0" strike="noStrike" spc="-1">
                <a:solidFill>
                  <a:srgbClr val="000000"/>
                </a:solidFill>
                <a:latin typeface="Arial"/>
              </a:rPr>
              <a:t>Sesto livello struttura</a:t>
            </a:r>
          </a:p>
          <a:p>
            <a:pPr marL="3024000" lvl="6" indent="-216000">
              <a:spcBef>
                <a:spcPts val="283"/>
              </a:spcBef>
              <a:buClr>
                <a:srgbClr val="000000"/>
              </a:buClr>
              <a:buSzPct val="45000"/>
              <a:buFont typeface="Wingdings" charset="2"/>
              <a:buChar char=""/>
            </a:pPr>
            <a:r>
              <a:rPr lang="it-IT" sz="1800" b="0" strike="noStrike" spc="-1">
                <a:solidFill>
                  <a:srgbClr val="000000"/>
                </a:solidFill>
                <a:latin typeface="Arial"/>
              </a:rPr>
              <a:t>Settimo livello struttura</a:t>
            </a:r>
          </a:p>
        </p:txBody>
      </p:sp>
      <p:sp>
        <p:nvSpPr>
          <p:cNvPr id="41" name="PlaceHolder 3"/>
          <p:cNvSpPr>
            <a:spLocks noGrp="1"/>
          </p:cNvSpPr>
          <p:nvPr>
            <p:ph type="sldNum" idx="2"/>
          </p:nvPr>
        </p:nvSpPr>
        <p:spPr>
          <a:xfrm>
            <a:off x="8472600" y="4663080"/>
            <a:ext cx="548280" cy="393120"/>
          </a:xfrm>
          <a:prstGeom prst="rect">
            <a:avLst/>
          </a:prstGeom>
          <a:noFill/>
          <a:ln w="0">
            <a:noFill/>
          </a:ln>
        </p:spPr>
        <p:txBody>
          <a:bodyPr tIns="91440" bIns="91440" anchor="ctr">
            <a:normAutofit/>
          </a:bodyPr>
          <a:lstStyle>
            <a:lvl1pPr algn="r">
              <a:lnSpc>
                <a:spcPct val="100000"/>
              </a:lnSpc>
              <a:buNone/>
              <a:tabLst>
                <a:tab pos="0" algn="l"/>
              </a:tabLst>
              <a:defRPr lang="it" sz="1000" b="0" strike="noStrike" spc="-1">
                <a:solidFill>
                  <a:srgbClr val="595959"/>
                </a:solidFill>
                <a:latin typeface="Arial"/>
                <a:ea typeface="Arial"/>
              </a:defRPr>
            </a:lvl1pPr>
          </a:lstStyle>
          <a:p>
            <a:pPr algn="r">
              <a:lnSpc>
                <a:spcPct val="100000"/>
              </a:lnSpc>
              <a:buNone/>
              <a:tabLst>
                <a:tab pos="0" algn="l"/>
              </a:tabLst>
            </a:pPr>
            <a:fld id="{8150FDBD-03A2-4D9B-A2F2-943A73718962}" type="slidenum">
              <a:rPr lang="it" sz="1000" b="0" strike="noStrike" spc="-1">
                <a:solidFill>
                  <a:srgbClr val="595959"/>
                </a:solidFill>
                <a:latin typeface="Arial"/>
                <a:ea typeface="Arial"/>
              </a:rPr>
              <a:t>‹N›</a:t>
            </a:fld>
            <a:endParaRPr lang="it-IT" sz="1000" b="0" strike="noStrike" spc="-1">
              <a:latin typeface="Times New Roman"/>
            </a:endParaRP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n.canduci@studenti.unipi.it" TargetMode="External"/><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hyperlink" Target="mailto:a.marino47@studenti.unipi.it" TargetMode="External"/><Relationship Id="rId4" Type="http://schemas.openxmlformats.org/officeDocument/2006/relationships/hyperlink" Target="mailto:p.mollica@studenti.unipi.it"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3" Type="http://schemas.openxmlformats.org/officeDocument/2006/relationships/slide" Target="slide26.xml"/><Relationship Id="rId2" Type="http://schemas.openxmlformats.org/officeDocument/2006/relationships/image" Target="../media/image8.png"/><Relationship Id="rId1" Type="http://schemas.openxmlformats.org/officeDocument/2006/relationships/slideLayout" Target="../slideLayouts/slideLayout15.xml"/><Relationship Id="rId4" Type="http://schemas.openxmlformats.org/officeDocument/2006/relationships/slide" Target="slide3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15.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s>
</file>

<file path=ppt/slides/_rels/slide2.xml.rels><?xml version="1.0" encoding="UTF-8" standalone="yes"?>
<Relationships xmlns="http://schemas.openxmlformats.org/package/2006/relationships"><Relationship Id="rId2" Type="http://schemas.openxmlformats.org/officeDocument/2006/relationships/slide" Target="slide26.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3" Type="http://schemas.openxmlformats.org/officeDocument/2006/relationships/hyperlink" Target="https://github.com/keras-team/keras/commit/fe2f54aa5bc42fb23a96449cf90434ab9bb6a2cd" TargetMode="External"/><Relationship Id="rId2" Type="http://schemas.openxmlformats.org/officeDocument/2006/relationships/hyperlink" Target="https://github.com/fchollet/keras%7D%7D" TargetMode="External"/><Relationship Id="rId1" Type="http://schemas.openxmlformats.org/officeDocument/2006/relationships/slideLayout" Target="../slideLayouts/slideLayout15.xml"/><Relationship Id="rId6" Type="http://schemas.openxmlformats.org/officeDocument/2006/relationships/hyperlink" Target="https://scikit-learn.org/stable/modules/classes.html" TargetMode="External"/><Relationship Id="rId5" Type="http://schemas.openxmlformats.org/officeDocument/2006/relationships/hyperlink" Target="http://www.tensorflow.org/" TargetMode="External"/><Relationship Id="rId4" Type="http://schemas.openxmlformats.org/officeDocument/2006/relationships/hyperlink" Target="https://keras.io/api/"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2" Type="http://schemas.openxmlformats.org/officeDocument/2006/relationships/hyperlink" Target="https://github.com/paolo-junior-mollica/machine-learning-project" TargetMode="External"/><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image" Target="../media/image29.png"/><Relationship Id="rId1" Type="http://schemas.openxmlformats.org/officeDocument/2006/relationships/slideLayout" Target="../slideLayouts/slideLayout15.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33.xml.rels><?xml version="1.0" encoding="UTF-8" standalone="yes"?>
<Relationships xmlns="http://schemas.openxmlformats.org/package/2006/relationships"><Relationship Id="rId3" Type="http://schemas.openxmlformats.org/officeDocument/2006/relationships/slide" Target="slide26.xml"/><Relationship Id="rId2" Type="http://schemas.openxmlformats.org/officeDocument/2006/relationships/image" Target="../media/image330.png"/><Relationship Id="rId1" Type="http://schemas.openxmlformats.org/officeDocument/2006/relationships/slideLayout" Target="../slideLayouts/slideLayout15.xml"/><Relationship Id="rId5" Type="http://schemas.openxmlformats.org/officeDocument/2006/relationships/slide" Target="slide27.xml"/><Relationship Id="rId4" Type="http://schemas.openxmlformats.org/officeDocument/2006/relationships/image" Target="../media/image3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2" Type="http://schemas.openxmlformats.org/officeDocument/2006/relationships/image" Target="../media/image39.tiff"/><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tiff"/><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2" Type="http://schemas.openxmlformats.org/officeDocument/2006/relationships/slide" Target="slide26.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PlaceHolder 1"/>
          <p:cNvSpPr>
            <a:spLocks noGrp="1"/>
          </p:cNvSpPr>
          <p:nvPr>
            <p:ph type="title"/>
          </p:nvPr>
        </p:nvSpPr>
        <p:spPr>
          <a:xfrm>
            <a:off x="311760" y="428400"/>
            <a:ext cx="8520120" cy="1374120"/>
          </a:xfrm>
          <a:prstGeom prst="rect">
            <a:avLst/>
          </a:prstGeom>
          <a:noFill/>
          <a:ln w="0">
            <a:noFill/>
          </a:ln>
        </p:spPr>
        <p:txBody>
          <a:bodyPr tIns="91440" bIns="91440" anchor="t">
            <a:normAutofit/>
          </a:bodyPr>
          <a:lstStyle/>
          <a:p>
            <a:pPr algn="ctr">
              <a:lnSpc>
                <a:spcPct val="100000"/>
              </a:lnSpc>
              <a:buNone/>
              <a:tabLst>
                <a:tab pos="0" algn="l"/>
              </a:tabLst>
            </a:pPr>
            <a:r>
              <a:rPr lang="it" sz="5200" b="0" strike="noStrike" spc="-1" dirty="0">
                <a:solidFill>
                  <a:srgbClr val="000000"/>
                </a:solidFill>
                <a:latin typeface="Arial"/>
                <a:ea typeface="Arial"/>
              </a:rPr>
              <a:t>ML 2023 Project</a:t>
            </a:r>
            <a:endParaRPr lang="it-IT" sz="5200" b="0" strike="noStrike" spc="-1" dirty="0">
              <a:solidFill>
                <a:srgbClr val="000000"/>
              </a:solidFill>
              <a:latin typeface="Arial"/>
            </a:endParaRPr>
          </a:p>
        </p:txBody>
      </p:sp>
      <p:sp>
        <p:nvSpPr>
          <p:cNvPr id="79" name="PlaceHolder 2"/>
          <p:cNvSpPr>
            <a:spLocks noGrp="1"/>
          </p:cNvSpPr>
          <p:nvPr>
            <p:ph type="subTitle"/>
          </p:nvPr>
        </p:nvSpPr>
        <p:spPr>
          <a:xfrm>
            <a:off x="311760" y="3513769"/>
            <a:ext cx="8415720" cy="1374119"/>
          </a:xfrm>
          <a:prstGeom prst="rect">
            <a:avLst/>
          </a:prstGeom>
          <a:noFill/>
          <a:ln w="0">
            <a:noFill/>
          </a:ln>
        </p:spPr>
        <p:txBody>
          <a:bodyPr tIns="91440" bIns="91440" anchor="t">
            <a:noAutofit/>
          </a:bodyPr>
          <a:lstStyle/>
          <a:p>
            <a:pPr algn="ctr">
              <a:lnSpc>
                <a:spcPct val="80000"/>
              </a:lnSpc>
              <a:buNone/>
              <a:tabLst>
                <a:tab pos="0" algn="l"/>
              </a:tabLst>
            </a:pPr>
            <a:r>
              <a:rPr lang="it" sz="1520" b="0" strike="noStrike" spc="-1" dirty="0">
                <a:solidFill>
                  <a:srgbClr val="000000"/>
                </a:solidFill>
                <a:latin typeface="Arial"/>
                <a:ea typeface="Arial"/>
              </a:rPr>
              <a:t> </a:t>
            </a:r>
            <a:r>
              <a:rPr lang="it" sz="1600" b="0" strike="noStrike" spc="-1" dirty="0">
                <a:solidFill>
                  <a:srgbClr val="000000"/>
                </a:solidFill>
                <a:latin typeface="Arial"/>
                <a:ea typeface="Arial"/>
              </a:rPr>
              <a:t>Master’s degree in Computer Science (Artificial Intelligence curriculum),</a:t>
            </a:r>
          </a:p>
          <a:p>
            <a:pPr algn="ctr">
              <a:lnSpc>
                <a:spcPct val="80000"/>
              </a:lnSpc>
              <a:buNone/>
              <a:tabLst>
                <a:tab pos="0" algn="l"/>
              </a:tabLst>
            </a:pPr>
            <a:r>
              <a:rPr lang="it" sz="1600" spc="-1" dirty="0">
                <a:solidFill>
                  <a:srgbClr val="000000"/>
                </a:solidFill>
                <a:latin typeface="Arial"/>
              </a:rPr>
              <a:t>Master’s degree in Data Science and Business Informatics</a:t>
            </a:r>
          </a:p>
          <a:p>
            <a:pPr algn="ctr">
              <a:lnSpc>
                <a:spcPct val="80000"/>
              </a:lnSpc>
              <a:buNone/>
              <a:tabLst>
                <a:tab pos="0" algn="l"/>
              </a:tabLst>
            </a:pPr>
            <a:endParaRPr lang="it-IT" sz="1940" b="0" strike="noStrike" spc="-1" dirty="0">
              <a:latin typeface="Arial"/>
            </a:endParaRPr>
          </a:p>
          <a:p>
            <a:pPr algn="ctr">
              <a:lnSpc>
                <a:spcPct val="80000"/>
              </a:lnSpc>
              <a:buNone/>
              <a:tabLst>
                <a:tab pos="0" algn="l"/>
              </a:tabLst>
            </a:pPr>
            <a:r>
              <a:rPr lang="it" sz="1600" b="0" strike="noStrike" spc="-1" dirty="0">
                <a:solidFill>
                  <a:srgbClr val="000000"/>
                </a:solidFill>
                <a:latin typeface="Arial"/>
                <a:ea typeface="Arial"/>
              </a:rPr>
              <a:t>Date: </a:t>
            </a:r>
            <a:r>
              <a:rPr lang="it" sz="1600" spc="-1" dirty="0">
                <a:solidFill>
                  <a:srgbClr val="000000"/>
                </a:solidFill>
                <a:latin typeface="Arial"/>
                <a:ea typeface="Arial"/>
              </a:rPr>
              <a:t>01</a:t>
            </a:r>
            <a:r>
              <a:rPr lang="it" sz="1600" b="0" strike="noStrike" spc="-1" dirty="0">
                <a:solidFill>
                  <a:srgbClr val="000000"/>
                </a:solidFill>
                <a:latin typeface="Arial"/>
                <a:ea typeface="Arial"/>
              </a:rPr>
              <a:t>/02/2023</a:t>
            </a:r>
            <a:endParaRPr lang="it-IT" sz="1600" b="0" strike="noStrike" spc="-1" dirty="0">
              <a:latin typeface="Arial"/>
            </a:endParaRPr>
          </a:p>
          <a:p>
            <a:pPr algn="ctr">
              <a:lnSpc>
                <a:spcPct val="115000"/>
              </a:lnSpc>
              <a:spcBef>
                <a:spcPts val="1199"/>
              </a:spcBef>
              <a:buNone/>
              <a:tabLst>
                <a:tab pos="0" algn="l"/>
              </a:tabLst>
            </a:pPr>
            <a:r>
              <a:rPr lang="it" sz="1600" b="0" strike="noStrike" spc="-1" dirty="0">
                <a:solidFill>
                  <a:srgbClr val="000000"/>
                </a:solidFill>
                <a:latin typeface="Arial"/>
                <a:ea typeface="Arial"/>
              </a:rPr>
              <a:t>Type of project: </a:t>
            </a:r>
            <a:r>
              <a:rPr lang="it" sz="1600" b="1" strike="noStrike" spc="-1" dirty="0">
                <a:solidFill>
                  <a:srgbClr val="000000"/>
                </a:solidFill>
                <a:latin typeface="Arial"/>
                <a:ea typeface="Arial"/>
              </a:rPr>
              <a:t>B</a:t>
            </a:r>
            <a:endParaRPr lang="it-IT" sz="1600" b="0" strike="noStrike" spc="-1" dirty="0">
              <a:latin typeface="Arial"/>
            </a:endParaRPr>
          </a:p>
          <a:p>
            <a:pPr algn="ctr">
              <a:lnSpc>
                <a:spcPct val="80000"/>
              </a:lnSpc>
              <a:buNone/>
              <a:tabLst>
                <a:tab pos="0" algn="l"/>
              </a:tabLst>
            </a:pPr>
            <a:endParaRPr lang="it-IT" sz="1200" b="0" strike="noStrike" spc="-1" dirty="0">
              <a:latin typeface="Arial"/>
            </a:endParaRPr>
          </a:p>
        </p:txBody>
      </p:sp>
      <p:pic>
        <p:nvPicPr>
          <p:cNvPr id="80" name="Google Shape;56;p13"/>
          <p:cNvPicPr/>
          <p:nvPr/>
        </p:nvPicPr>
        <p:blipFill>
          <a:blip r:embed="rId2"/>
          <a:stretch/>
        </p:blipFill>
        <p:spPr>
          <a:xfrm>
            <a:off x="8157600" y="51840"/>
            <a:ext cx="889200" cy="911880"/>
          </a:xfrm>
          <a:prstGeom prst="rect">
            <a:avLst/>
          </a:prstGeom>
          <a:ln w="0">
            <a:noFill/>
          </a:ln>
        </p:spPr>
      </p:pic>
      <p:sp>
        <p:nvSpPr>
          <p:cNvPr id="2" name="CasellaDiTesto 1">
            <a:extLst>
              <a:ext uri="{FF2B5EF4-FFF2-40B4-BE49-F238E27FC236}">
                <a16:creationId xmlns:a16="http://schemas.microsoft.com/office/drawing/2014/main" id="{52615B45-6058-5A51-B60F-4B47FCCD4BB6}"/>
              </a:ext>
            </a:extLst>
          </p:cNvPr>
          <p:cNvSpPr txBox="1"/>
          <p:nvPr/>
        </p:nvSpPr>
        <p:spPr>
          <a:xfrm>
            <a:off x="416340" y="2436552"/>
            <a:ext cx="8310959" cy="1077218"/>
          </a:xfrm>
          <a:prstGeom prst="rect">
            <a:avLst/>
          </a:prstGeom>
          <a:noFill/>
        </p:spPr>
        <p:txBody>
          <a:bodyPr wrap="square" rtlCol="0">
            <a:spAutoFit/>
          </a:bodyPr>
          <a:lstStyle/>
          <a:p>
            <a:pPr algn="ctr">
              <a:lnSpc>
                <a:spcPct val="80000"/>
              </a:lnSpc>
              <a:tabLst>
                <a:tab pos="0" algn="l"/>
              </a:tabLst>
            </a:pPr>
            <a:r>
              <a:rPr lang="it" sz="1600" b="0" strike="noStrike" spc="-1" dirty="0">
                <a:solidFill>
                  <a:srgbClr val="000000"/>
                </a:solidFill>
                <a:latin typeface="Arial"/>
                <a:ea typeface="Arial"/>
              </a:rPr>
              <a:t>Nunzio Canduci (</a:t>
            </a:r>
            <a:r>
              <a:rPr lang="it" sz="1600" spc="-1" dirty="0">
                <a:solidFill>
                  <a:srgbClr val="000000"/>
                </a:solidFill>
                <a:latin typeface="Arial"/>
                <a:ea typeface="Arial"/>
                <a:hlinkClick r:id="rId3"/>
              </a:rPr>
              <a:t>n.canduci@studenti.unipi.it</a:t>
            </a:r>
            <a:r>
              <a:rPr lang="it-IT" sz="1400" spc="-1" dirty="0">
                <a:latin typeface="Arial"/>
              </a:rPr>
              <a:t>)</a:t>
            </a:r>
            <a:r>
              <a:rPr lang="it" sz="1600" b="0" strike="noStrike" spc="-1" dirty="0">
                <a:solidFill>
                  <a:srgbClr val="000000"/>
                </a:solidFill>
                <a:latin typeface="Arial"/>
                <a:ea typeface="Arial"/>
              </a:rPr>
              <a:t>, </a:t>
            </a:r>
          </a:p>
          <a:p>
            <a:pPr algn="ctr">
              <a:lnSpc>
                <a:spcPct val="80000"/>
              </a:lnSpc>
              <a:tabLst>
                <a:tab pos="0" algn="l"/>
              </a:tabLst>
            </a:pPr>
            <a:r>
              <a:rPr lang="it" sz="1600" b="0" strike="noStrike" spc="-1" dirty="0">
                <a:solidFill>
                  <a:srgbClr val="000000"/>
                </a:solidFill>
                <a:latin typeface="Arial"/>
                <a:ea typeface="Arial"/>
              </a:rPr>
              <a:t>Paolo Junior Mollica (</a:t>
            </a:r>
            <a:r>
              <a:rPr lang="it" sz="1600" spc="-1" dirty="0">
                <a:solidFill>
                  <a:srgbClr val="000000"/>
                </a:solidFill>
                <a:latin typeface="Arial"/>
                <a:hlinkClick r:id="rId4"/>
              </a:rPr>
              <a:t>p.mollica@studenti.unipi.it</a:t>
            </a:r>
            <a:r>
              <a:rPr lang="it" sz="1600" spc="-1" dirty="0">
                <a:solidFill>
                  <a:srgbClr val="000000"/>
                </a:solidFill>
                <a:latin typeface="Arial"/>
              </a:rPr>
              <a:t>)</a:t>
            </a:r>
            <a:r>
              <a:rPr lang="it" sz="1600" b="0" strike="noStrike" spc="-1" dirty="0">
                <a:solidFill>
                  <a:srgbClr val="000000"/>
                </a:solidFill>
                <a:latin typeface="Arial"/>
                <a:ea typeface="Arial"/>
              </a:rPr>
              <a:t>,</a:t>
            </a:r>
          </a:p>
          <a:p>
            <a:pPr algn="ctr">
              <a:lnSpc>
                <a:spcPct val="80000"/>
              </a:lnSpc>
              <a:tabLst>
                <a:tab pos="0" algn="l"/>
              </a:tabLst>
            </a:pPr>
            <a:r>
              <a:rPr lang="it" sz="1600" b="0" strike="noStrike" spc="-1" dirty="0">
                <a:solidFill>
                  <a:srgbClr val="000000"/>
                </a:solidFill>
                <a:latin typeface="Arial"/>
                <a:ea typeface="Arial"/>
              </a:rPr>
              <a:t>Andrea Marino (</a:t>
            </a:r>
            <a:r>
              <a:rPr lang="it" sz="1600" b="0" strike="noStrike" spc="-1" dirty="0">
                <a:solidFill>
                  <a:srgbClr val="000000"/>
                </a:solidFill>
                <a:latin typeface="Arial"/>
                <a:ea typeface="Arial"/>
                <a:hlinkClick r:id="rId5"/>
              </a:rPr>
              <a:t>a.marino47@studenti.unipi.it</a:t>
            </a:r>
            <a:r>
              <a:rPr lang="it" sz="1600" b="0" strike="noStrike" spc="-1" dirty="0">
                <a:solidFill>
                  <a:srgbClr val="000000"/>
                </a:solidFill>
                <a:latin typeface="Arial"/>
                <a:ea typeface="Arial"/>
              </a:rPr>
              <a:t>).</a:t>
            </a:r>
          </a:p>
          <a:p>
            <a:pPr algn="ctr">
              <a:lnSpc>
                <a:spcPct val="80000"/>
              </a:lnSpc>
              <a:tabLst>
                <a:tab pos="0" algn="l"/>
              </a:tabLst>
            </a:pPr>
            <a:endParaRPr lang="it-IT" sz="1600" b="0" strike="noStrike" spc="-1" dirty="0">
              <a:latin typeface="Arial"/>
            </a:endParaRPr>
          </a:p>
          <a:p>
            <a:pPr algn="ctr">
              <a:lnSpc>
                <a:spcPct val="80000"/>
              </a:lnSpc>
              <a:buNone/>
              <a:tabLst>
                <a:tab pos="0" algn="l"/>
              </a:tabLst>
            </a:pPr>
            <a:r>
              <a:rPr lang="it" sz="1600" b="0" strike="noStrike" spc="-1" dirty="0">
                <a:latin typeface="Arial"/>
                <a:ea typeface="Arial"/>
              </a:rPr>
              <a:t>ShrimPropagation team</a:t>
            </a:r>
            <a:endParaRPr lang="it-IT" sz="16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PlaceHolder 1"/>
          <p:cNvSpPr>
            <a:spLocks noGrp="1"/>
          </p:cNvSpPr>
          <p:nvPr>
            <p:ph type="title"/>
          </p:nvPr>
        </p:nvSpPr>
        <p:spPr>
          <a:xfrm>
            <a:off x="358825" y="2700"/>
            <a:ext cx="8520120" cy="576000"/>
          </a:xfrm>
          <a:prstGeom prst="rect">
            <a:avLst/>
          </a:prstGeom>
          <a:noFill/>
          <a:ln w="0">
            <a:noFill/>
          </a:ln>
        </p:spPr>
        <p:txBody>
          <a:bodyPr tIns="91440" bIns="91440" anchor="t">
            <a:normAutofit fontScale="91000"/>
          </a:bodyPr>
          <a:lstStyle/>
          <a:p>
            <a:pPr>
              <a:lnSpc>
                <a:spcPct val="100000"/>
              </a:lnSpc>
              <a:buNone/>
              <a:tabLst>
                <a:tab pos="0" algn="l"/>
              </a:tabLst>
            </a:pPr>
            <a:r>
              <a:rPr lang="it" sz="2600" b="0" strike="noStrike" spc="-1" dirty="0">
                <a:solidFill>
                  <a:srgbClr val="000000"/>
                </a:solidFill>
                <a:latin typeface="Arial"/>
                <a:ea typeface="Arial"/>
              </a:rPr>
              <a:t>Hardware resources &amp; Computing times</a:t>
            </a:r>
            <a:endParaRPr lang="it-IT" sz="2400" b="0" strike="noStrike" spc="-1" dirty="0">
              <a:solidFill>
                <a:srgbClr val="000000"/>
              </a:solidFill>
              <a:latin typeface="Arial"/>
            </a:endParaRPr>
          </a:p>
        </p:txBody>
      </p:sp>
      <p:sp>
        <p:nvSpPr>
          <p:cNvPr id="107" name="PlaceHolder 3"/>
          <p:cNvSpPr>
            <a:spLocks noGrp="1"/>
          </p:cNvSpPr>
          <p:nvPr>
            <p:ph type="sldNum" idx="9"/>
          </p:nvPr>
        </p:nvSpPr>
        <p:spPr>
          <a:xfrm>
            <a:off x="8472600" y="4663080"/>
            <a:ext cx="548280" cy="393120"/>
          </a:xfrm>
          <a:prstGeom prst="rect">
            <a:avLst/>
          </a:prstGeom>
          <a:noFill/>
          <a:ln w="0">
            <a:noFill/>
          </a:ln>
        </p:spPr>
        <p:txBody>
          <a:bodyPr tIns="91440" bIns="91440" anchor="ctr">
            <a:normAutofit/>
          </a:bodyPr>
          <a:lstStyle>
            <a:lvl1pPr algn="r">
              <a:lnSpc>
                <a:spcPct val="100000"/>
              </a:lnSpc>
              <a:buNone/>
              <a:tabLst>
                <a:tab pos="0" algn="l"/>
              </a:tabLst>
              <a:defRPr lang="it" sz="1000" b="0" strike="noStrike" spc="-1">
                <a:solidFill>
                  <a:srgbClr val="595959"/>
                </a:solidFill>
                <a:latin typeface="Arial"/>
                <a:ea typeface="Arial"/>
              </a:defRPr>
            </a:lvl1pPr>
          </a:lstStyle>
          <a:p>
            <a:pPr algn="r">
              <a:lnSpc>
                <a:spcPct val="100000"/>
              </a:lnSpc>
              <a:buNone/>
              <a:tabLst>
                <a:tab pos="0" algn="l"/>
              </a:tabLst>
            </a:pPr>
            <a:fld id="{A33BCEE6-A49C-4B73-BD56-E47521C0CF2F}" type="slidenum">
              <a:rPr lang="it" sz="1000" b="0" strike="noStrike" spc="-1">
                <a:solidFill>
                  <a:srgbClr val="595959"/>
                </a:solidFill>
                <a:latin typeface="Arial"/>
                <a:ea typeface="Arial"/>
              </a:rPr>
              <a:t>10</a:t>
            </a:fld>
            <a:endParaRPr lang="it-IT" sz="1000" b="0" strike="noStrike" spc="-1">
              <a:latin typeface="Times New Roman"/>
            </a:endParaRPr>
          </a:p>
        </p:txBody>
      </p:sp>
      <p:sp>
        <p:nvSpPr>
          <p:cNvPr id="8" name="CasellaDiTesto 7">
            <a:extLst>
              <a:ext uri="{FF2B5EF4-FFF2-40B4-BE49-F238E27FC236}">
                <a16:creationId xmlns:a16="http://schemas.microsoft.com/office/drawing/2014/main" id="{42DB1AF9-167E-8621-4AE4-04214D77BE60}"/>
              </a:ext>
            </a:extLst>
          </p:cNvPr>
          <p:cNvSpPr txBox="1"/>
          <p:nvPr/>
        </p:nvSpPr>
        <p:spPr>
          <a:xfrm>
            <a:off x="358825" y="881309"/>
            <a:ext cx="8472662" cy="523220"/>
          </a:xfrm>
          <a:prstGeom prst="rect">
            <a:avLst/>
          </a:prstGeom>
          <a:noFill/>
        </p:spPr>
        <p:txBody>
          <a:bodyPr wrap="square" rtlCol="0">
            <a:spAutoFit/>
          </a:bodyPr>
          <a:lstStyle/>
          <a:p>
            <a:r>
              <a:rPr lang="it-IT" sz="1400" dirty="0" err="1"/>
              <a:t>All</a:t>
            </a:r>
            <a:r>
              <a:rPr lang="it-IT" sz="1400" dirty="0"/>
              <a:t> the models </a:t>
            </a:r>
            <a:r>
              <a:rPr lang="it-IT" sz="1400" dirty="0" err="1"/>
              <a:t>were</a:t>
            </a:r>
            <a:r>
              <a:rPr lang="it-IT" sz="1400" dirty="0"/>
              <a:t> </a:t>
            </a:r>
            <a:r>
              <a:rPr lang="it-IT" sz="1400" dirty="0" err="1"/>
              <a:t>fitted</a:t>
            </a:r>
            <a:r>
              <a:rPr lang="it-IT" sz="1400" dirty="0"/>
              <a:t> </a:t>
            </a:r>
            <a:r>
              <a:rPr lang="it-IT" sz="1400" dirty="0" err="1"/>
              <a:t>using</a:t>
            </a:r>
            <a:r>
              <a:rPr lang="it-IT" sz="1400" dirty="0"/>
              <a:t> Google </a:t>
            </a:r>
            <a:r>
              <a:rPr lang="it-IT" sz="1400" dirty="0" err="1"/>
              <a:t>Colaboratory</a:t>
            </a:r>
            <a:r>
              <a:rPr lang="it-IT" sz="1400" dirty="0"/>
              <a:t> </a:t>
            </a:r>
            <a:r>
              <a:rPr lang="it-IT" sz="1400" dirty="0" err="1"/>
              <a:t>using</a:t>
            </a:r>
            <a:r>
              <a:rPr lang="it-IT" sz="1400" dirty="0"/>
              <a:t> the standard CPU, </a:t>
            </a:r>
            <a:r>
              <a:rPr lang="it-IT" sz="1400" dirty="0" err="1"/>
              <a:t>which</a:t>
            </a:r>
            <a:r>
              <a:rPr lang="it-IT" sz="1400" dirty="0"/>
              <a:t> </a:t>
            </a:r>
            <a:r>
              <a:rPr lang="it-IT" sz="1400" dirty="0" err="1"/>
              <a:t>has</a:t>
            </a:r>
            <a:r>
              <a:rPr lang="it-IT" sz="1400" dirty="0"/>
              <a:t> 8 </a:t>
            </a:r>
            <a:r>
              <a:rPr lang="it-IT" sz="1400" dirty="0" err="1"/>
              <a:t>threads</a:t>
            </a:r>
            <a:r>
              <a:rPr lang="it-IT" sz="1400" dirty="0"/>
              <a:t> (</a:t>
            </a:r>
            <a:r>
              <a:rPr lang="it-IT" sz="1400" dirty="0" err="1"/>
              <a:t>physical</a:t>
            </a:r>
            <a:r>
              <a:rPr lang="it-IT" sz="1400" dirty="0"/>
              <a:t> and </a:t>
            </a:r>
            <a:r>
              <a:rPr lang="it-IT" sz="1400" dirty="0" err="1"/>
              <a:t>logical</a:t>
            </a:r>
            <a:r>
              <a:rPr lang="it-IT" sz="1400" dirty="0"/>
              <a:t>)</a:t>
            </a:r>
          </a:p>
        </p:txBody>
      </p:sp>
      <p:graphicFrame>
        <p:nvGraphicFramePr>
          <p:cNvPr id="2" name="Tabella 1">
            <a:extLst>
              <a:ext uri="{FF2B5EF4-FFF2-40B4-BE49-F238E27FC236}">
                <a16:creationId xmlns:a16="http://schemas.microsoft.com/office/drawing/2014/main" id="{F20B040C-5956-621F-FA4B-DDAA61C3A7DA}"/>
              </a:ext>
            </a:extLst>
          </p:cNvPr>
          <p:cNvGraphicFramePr>
            <a:graphicFrameLocks noGrp="1"/>
          </p:cNvGraphicFramePr>
          <p:nvPr>
            <p:extLst>
              <p:ext uri="{D42A27DB-BD31-4B8C-83A1-F6EECF244321}">
                <p14:modId xmlns:p14="http://schemas.microsoft.com/office/powerpoint/2010/main" val="916506422"/>
              </p:ext>
            </p:extLst>
          </p:nvPr>
        </p:nvGraphicFramePr>
        <p:xfrm>
          <a:off x="210542" y="1791946"/>
          <a:ext cx="8472664" cy="3296920"/>
        </p:xfrm>
        <a:graphic>
          <a:graphicData uri="http://schemas.openxmlformats.org/drawingml/2006/table">
            <a:tbl>
              <a:tblPr firstRow="1" bandRow="1">
                <a:tableStyleId>{0E3FDE45-AF77-4B5C-9715-49D594BDF05E}</a:tableStyleId>
              </a:tblPr>
              <a:tblGrid>
                <a:gridCol w="2118166">
                  <a:extLst>
                    <a:ext uri="{9D8B030D-6E8A-4147-A177-3AD203B41FA5}">
                      <a16:colId xmlns:a16="http://schemas.microsoft.com/office/drawing/2014/main" val="974558736"/>
                    </a:ext>
                  </a:extLst>
                </a:gridCol>
                <a:gridCol w="2118166">
                  <a:extLst>
                    <a:ext uri="{9D8B030D-6E8A-4147-A177-3AD203B41FA5}">
                      <a16:colId xmlns:a16="http://schemas.microsoft.com/office/drawing/2014/main" val="1936115471"/>
                    </a:ext>
                  </a:extLst>
                </a:gridCol>
                <a:gridCol w="2118166">
                  <a:extLst>
                    <a:ext uri="{9D8B030D-6E8A-4147-A177-3AD203B41FA5}">
                      <a16:colId xmlns:a16="http://schemas.microsoft.com/office/drawing/2014/main" val="1114352232"/>
                    </a:ext>
                  </a:extLst>
                </a:gridCol>
                <a:gridCol w="2118166">
                  <a:extLst>
                    <a:ext uri="{9D8B030D-6E8A-4147-A177-3AD203B41FA5}">
                      <a16:colId xmlns:a16="http://schemas.microsoft.com/office/drawing/2014/main" val="1140071213"/>
                    </a:ext>
                  </a:extLst>
                </a:gridCol>
              </a:tblGrid>
              <a:tr h="370840">
                <a:tc>
                  <a:txBody>
                    <a:bodyPr/>
                    <a:lstStyle/>
                    <a:p>
                      <a:pPr algn="ctr"/>
                      <a:r>
                        <a:rPr lang="it-IT" sz="1400" dirty="0"/>
                        <a:t>Model</a:t>
                      </a:r>
                    </a:p>
                  </a:txBody>
                  <a:tcPr anchor="ctr"/>
                </a:tc>
                <a:tc>
                  <a:txBody>
                    <a:bodyPr/>
                    <a:lstStyle/>
                    <a:p>
                      <a:pPr algn="ctr"/>
                      <a:r>
                        <a:rPr lang="it-IT" sz="1400" dirty="0"/>
                        <a:t>HW </a:t>
                      </a:r>
                      <a:r>
                        <a:rPr lang="it-IT" sz="1400" dirty="0" err="1"/>
                        <a:t>resources</a:t>
                      </a:r>
                      <a:endParaRPr lang="it-IT" sz="1400" dirty="0"/>
                    </a:p>
                  </a:txBody>
                  <a:tcPr anchor="ctr"/>
                </a:tc>
                <a:tc>
                  <a:txBody>
                    <a:bodyPr/>
                    <a:lstStyle/>
                    <a:p>
                      <a:pPr algn="ctr"/>
                      <a:r>
                        <a:rPr lang="it-IT" sz="1400" dirty="0" err="1"/>
                        <a:t>Grid</a:t>
                      </a:r>
                      <a:r>
                        <a:rPr lang="it-IT" sz="1400" dirty="0"/>
                        <a:t> </a:t>
                      </a:r>
                      <a:r>
                        <a:rPr lang="it-IT" sz="1400" dirty="0" err="1"/>
                        <a:t>search</a:t>
                      </a:r>
                      <a:r>
                        <a:rPr lang="it-IT" sz="1400" dirty="0"/>
                        <a:t> time</a:t>
                      </a:r>
                    </a:p>
                  </a:txBody>
                  <a:tcPr anchor="ctr"/>
                </a:tc>
                <a:tc>
                  <a:txBody>
                    <a:bodyPr/>
                    <a:lstStyle/>
                    <a:p>
                      <a:pPr algn="ctr"/>
                      <a:r>
                        <a:rPr lang="it-IT" sz="1400" dirty="0"/>
                        <a:t>(Re)training time </a:t>
                      </a:r>
                    </a:p>
                  </a:txBody>
                  <a:tcPr anchor="ctr"/>
                </a:tc>
                <a:extLst>
                  <a:ext uri="{0D108BD9-81ED-4DB2-BD59-A6C34878D82A}">
                    <a16:rowId xmlns:a16="http://schemas.microsoft.com/office/drawing/2014/main" val="3183404348"/>
                  </a:ext>
                </a:extLst>
              </a:tr>
              <a:tr h="370840">
                <a:tc>
                  <a:txBody>
                    <a:bodyPr/>
                    <a:lstStyle/>
                    <a:p>
                      <a:r>
                        <a:rPr lang="it-IT" sz="1400" dirty="0"/>
                        <a:t>SVR</a:t>
                      </a:r>
                    </a:p>
                  </a:txBody>
                  <a:tcPr anchor="ctr"/>
                </a:tc>
                <a:tc>
                  <a:txBody>
                    <a:bodyPr/>
                    <a:lstStyle/>
                    <a:p>
                      <a:r>
                        <a:rPr lang="it-IT" sz="1400" dirty="0"/>
                        <a:t>Google </a:t>
                      </a:r>
                      <a:r>
                        <a:rPr lang="it-IT" sz="1400" dirty="0" err="1"/>
                        <a:t>Colaboratory’s</a:t>
                      </a:r>
                      <a:r>
                        <a:rPr lang="it-IT" sz="1400" dirty="0"/>
                        <a:t> CPU </a:t>
                      </a:r>
                    </a:p>
                  </a:txBody>
                  <a:tcPr anchor="ctr"/>
                </a:tc>
                <a:tc>
                  <a:txBody>
                    <a:bodyPr/>
                    <a:lstStyle/>
                    <a:p>
                      <a:r>
                        <a:rPr lang="it-IT" sz="1400" dirty="0"/>
                        <a:t>2h40m </a:t>
                      </a:r>
                      <a:r>
                        <a:rPr lang="it-IT" sz="1400" i="1" dirty="0"/>
                        <a:t>(with an </a:t>
                      </a:r>
                      <a:r>
                        <a:rPr lang="it-IT" sz="1400" i="1" dirty="0" err="1"/>
                        <a:t>average</a:t>
                      </a:r>
                      <a:r>
                        <a:rPr lang="it-IT" sz="1400" i="1" dirty="0"/>
                        <a:t> of 3.99s/</a:t>
                      </a:r>
                      <a:r>
                        <a:rPr lang="it-IT" sz="1400" i="1" dirty="0" err="1"/>
                        <a:t>fit</a:t>
                      </a:r>
                      <a:r>
                        <a:rPr lang="it-IT" sz="1400" i="1" dirty="0"/>
                        <a:t> and a </a:t>
                      </a:r>
                      <a:r>
                        <a:rPr lang="it-IT" sz="1400" i="1" dirty="0" err="1"/>
                        <a:t>total</a:t>
                      </a:r>
                      <a:r>
                        <a:rPr lang="it-IT" sz="1400" i="1" dirty="0"/>
                        <a:t> of 2400 </a:t>
                      </a:r>
                      <a:r>
                        <a:rPr lang="it-IT" sz="1400" i="1" dirty="0" err="1"/>
                        <a:t>fits</a:t>
                      </a:r>
                      <a:r>
                        <a:rPr lang="it-IT" sz="1400" i="1" dirty="0"/>
                        <a:t>)</a:t>
                      </a:r>
                    </a:p>
                  </a:txBody>
                  <a:tcPr anchor="ctr"/>
                </a:tc>
                <a:tc>
                  <a:txBody>
                    <a:bodyPr/>
                    <a:lstStyle/>
                    <a:p>
                      <a:r>
                        <a:rPr lang="it-IT" sz="1400" dirty="0"/>
                        <a:t>12m10s</a:t>
                      </a:r>
                    </a:p>
                  </a:txBody>
                  <a:tcPr anchor="ctr"/>
                </a:tc>
                <a:extLst>
                  <a:ext uri="{0D108BD9-81ED-4DB2-BD59-A6C34878D82A}">
                    <a16:rowId xmlns:a16="http://schemas.microsoft.com/office/drawing/2014/main" val="3230423538"/>
                  </a:ext>
                </a:extLst>
              </a:tr>
              <a:tr h="370840">
                <a:tc>
                  <a:txBody>
                    <a:bodyPr/>
                    <a:lstStyle/>
                    <a:p>
                      <a:r>
                        <a:rPr lang="it-IT" sz="1400" dirty="0"/>
                        <a:t>RF</a:t>
                      </a:r>
                    </a:p>
                  </a:txBody>
                  <a:tcPr anchor="ctr"/>
                </a:tc>
                <a:tc>
                  <a:txBody>
                    <a:bodyPr/>
                    <a:lstStyle/>
                    <a:p>
                      <a:r>
                        <a:rPr lang="it-IT" sz="1400" dirty="0"/>
                        <a:t>Google </a:t>
                      </a:r>
                      <a:r>
                        <a:rPr lang="it-IT" sz="1400" dirty="0" err="1"/>
                        <a:t>Colaboratory’s</a:t>
                      </a:r>
                      <a:r>
                        <a:rPr lang="it-IT" sz="1400" dirty="0"/>
                        <a:t> CPU</a:t>
                      </a:r>
                    </a:p>
                  </a:txBody>
                  <a:tcPr anchor="ctr"/>
                </a:tc>
                <a:tc>
                  <a:txBody>
                    <a:bodyPr/>
                    <a:lstStyle/>
                    <a:p>
                      <a:r>
                        <a:rPr lang="it-IT" sz="1400" i="1" dirty="0"/>
                        <a:t>2h26m (with an </a:t>
                      </a:r>
                      <a:r>
                        <a:rPr lang="it-IT" sz="1400" i="1" dirty="0" err="1"/>
                        <a:t>average</a:t>
                      </a:r>
                      <a:r>
                        <a:rPr lang="it-IT" sz="1400" i="1" dirty="0"/>
                        <a:t> of 0.60s/</a:t>
                      </a:r>
                      <a:r>
                        <a:rPr lang="it-IT" sz="1400" i="1" dirty="0" err="1"/>
                        <a:t>fit</a:t>
                      </a:r>
                      <a:r>
                        <a:rPr lang="it-IT" sz="1400" i="1" dirty="0"/>
                        <a:t> and a </a:t>
                      </a:r>
                      <a:r>
                        <a:rPr lang="it-IT" sz="1400" i="1" dirty="0" err="1"/>
                        <a:t>total</a:t>
                      </a:r>
                      <a:r>
                        <a:rPr lang="it-IT" sz="1400" i="1" dirty="0"/>
                        <a:t> of 1800 </a:t>
                      </a:r>
                      <a:r>
                        <a:rPr lang="it-IT" sz="1400" i="1" dirty="0" err="1"/>
                        <a:t>fits</a:t>
                      </a:r>
                      <a:r>
                        <a:rPr lang="it-IT" sz="1400" i="1" dirty="0"/>
                        <a:t>)</a:t>
                      </a:r>
                      <a:endParaRPr lang="it-IT" sz="1400" dirty="0"/>
                    </a:p>
                  </a:txBody>
                  <a:tcPr anchor="ctr"/>
                </a:tc>
                <a:tc>
                  <a:txBody>
                    <a:bodyPr/>
                    <a:lstStyle/>
                    <a:p>
                      <a:r>
                        <a:rPr lang="it-IT" sz="1400" dirty="0"/>
                        <a:t>13.6s</a:t>
                      </a:r>
                    </a:p>
                  </a:txBody>
                  <a:tcPr anchor="ctr"/>
                </a:tc>
                <a:extLst>
                  <a:ext uri="{0D108BD9-81ED-4DB2-BD59-A6C34878D82A}">
                    <a16:rowId xmlns:a16="http://schemas.microsoft.com/office/drawing/2014/main" val="4268351918"/>
                  </a:ext>
                </a:extLst>
              </a:tr>
              <a:tr h="370840">
                <a:tc>
                  <a:txBody>
                    <a:bodyPr/>
                    <a:lstStyle/>
                    <a:p>
                      <a:r>
                        <a:rPr lang="it-IT" sz="1400" dirty="0"/>
                        <a:t>NN, </a:t>
                      </a:r>
                      <a:r>
                        <a:rPr lang="it-IT" sz="1400" dirty="0" err="1"/>
                        <a:t>Grid</a:t>
                      </a:r>
                      <a:r>
                        <a:rPr lang="it-IT" sz="1400" dirty="0"/>
                        <a:t> </a:t>
                      </a:r>
                      <a:r>
                        <a:rPr lang="it-IT" sz="1400" dirty="0" err="1"/>
                        <a:t>Search</a:t>
                      </a:r>
                      <a:endParaRPr lang="it-IT" sz="1400" dirty="0"/>
                    </a:p>
                  </a:txBody>
                  <a:tcPr anchor="ctr"/>
                </a:tc>
                <a:tc>
                  <a:txBody>
                    <a:bodyPr/>
                    <a:lstStyle/>
                    <a:p>
                      <a:r>
                        <a:rPr lang="it-IT" sz="1400" dirty="0"/>
                        <a:t>Google </a:t>
                      </a:r>
                      <a:r>
                        <a:rPr lang="it-IT" sz="1400" dirty="0" err="1"/>
                        <a:t>Colaboratory’s</a:t>
                      </a:r>
                      <a:r>
                        <a:rPr lang="it-IT" sz="1400" dirty="0"/>
                        <a:t> CPU</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i="1" dirty="0"/>
                        <a:t>8h06m (with an </a:t>
                      </a:r>
                      <a:r>
                        <a:rPr lang="it-IT" sz="1400" i="1" dirty="0" err="1"/>
                        <a:t>average</a:t>
                      </a:r>
                      <a:r>
                        <a:rPr lang="it-IT" sz="1400" i="1" dirty="0"/>
                        <a:t> of 5.10s/</a:t>
                      </a:r>
                      <a:r>
                        <a:rPr lang="it-IT" sz="1400" i="1" dirty="0" err="1"/>
                        <a:t>fit</a:t>
                      </a:r>
                      <a:r>
                        <a:rPr lang="it-IT" sz="1400" i="1" dirty="0"/>
                        <a:t> and a </a:t>
                      </a:r>
                      <a:r>
                        <a:rPr lang="it-IT" sz="1400" i="1" dirty="0" err="1"/>
                        <a:t>total</a:t>
                      </a:r>
                      <a:r>
                        <a:rPr lang="it-IT" sz="1400" i="1" dirty="0"/>
                        <a:t> of 5760 </a:t>
                      </a:r>
                      <a:r>
                        <a:rPr lang="it-IT" sz="1400" i="1" dirty="0" err="1"/>
                        <a:t>fits</a:t>
                      </a:r>
                      <a:r>
                        <a:rPr lang="it-IT" sz="1400" i="1" dirty="0"/>
                        <a:t>)</a:t>
                      </a:r>
                      <a:endParaRPr lang="it-IT" sz="1400" dirty="0"/>
                    </a:p>
                    <a:p>
                      <a:endParaRPr lang="it-IT" sz="1400" dirty="0"/>
                    </a:p>
                  </a:txBody>
                  <a:tcPr anchor="ctr"/>
                </a:tc>
                <a:tc>
                  <a:txBody>
                    <a:bodyPr/>
                    <a:lstStyle/>
                    <a:p>
                      <a:r>
                        <a:rPr lang="it-IT" sz="1400" dirty="0"/>
                        <a:t>14s </a:t>
                      </a:r>
                      <a:r>
                        <a:rPr lang="it-IT" sz="1400" i="1" dirty="0"/>
                        <a:t>(with an </a:t>
                      </a:r>
                      <a:r>
                        <a:rPr lang="it-IT" sz="1400" i="1" dirty="0" err="1"/>
                        <a:t>average</a:t>
                      </a:r>
                      <a:r>
                        <a:rPr lang="it-IT" sz="1400" i="1" dirty="0"/>
                        <a:t> of 8,6epoch/s)</a:t>
                      </a:r>
                    </a:p>
                  </a:txBody>
                  <a:tcPr anchor="ctr"/>
                </a:tc>
                <a:extLst>
                  <a:ext uri="{0D108BD9-81ED-4DB2-BD59-A6C34878D82A}">
                    <a16:rowId xmlns:a16="http://schemas.microsoft.com/office/drawing/2014/main" val="2595272067"/>
                  </a:ext>
                </a:extLst>
              </a:tr>
              <a:tr h="370840">
                <a:tc>
                  <a:txBody>
                    <a:bodyPr/>
                    <a:lstStyle/>
                    <a:p>
                      <a:r>
                        <a:rPr lang="it-IT" sz="1400" dirty="0"/>
                        <a:t>NN, </a:t>
                      </a:r>
                      <a:r>
                        <a:rPr lang="it-IT" sz="1400" dirty="0" err="1"/>
                        <a:t>Optuna</a:t>
                      </a:r>
                      <a:endParaRPr lang="it-IT" sz="1400" dirty="0"/>
                    </a:p>
                  </a:txBody>
                  <a:tcPr anchor="ctr"/>
                </a:tc>
                <a:tc>
                  <a:txBody>
                    <a:bodyPr/>
                    <a:lstStyle/>
                    <a:p>
                      <a:r>
                        <a:rPr lang="it-IT" sz="1400" dirty="0"/>
                        <a:t>Google </a:t>
                      </a:r>
                      <a:r>
                        <a:rPr lang="it-IT" sz="1400" dirty="0" err="1"/>
                        <a:t>Colaboratory’s</a:t>
                      </a:r>
                      <a:r>
                        <a:rPr lang="it-IT" sz="1400" dirty="0"/>
                        <a:t> CPU</a:t>
                      </a:r>
                    </a:p>
                  </a:txBody>
                  <a:tcPr anchor="ctr"/>
                </a:tc>
                <a:tc>
                  <a:txBody>
                    <a:bodyPr/>
                    <a:lstStyle/>
                    <a:p>
                      <a:r>
                        <a:rPr lang="it-IT" sz="1400" dirty="0"/>
                        <a:t>4h40m (for 400 trials)</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solidFill>
                            <a:schemeClr val="tx1"/>
                          </a:solidFill>
                        </a:rPr>
                        <a:t>9s </a:t>
                      </a:r>
                      <a:r>
                        <a:rPr lang="it-IT" sz="1400" i="1" dirty="0">
                          <a:solidFill>
                            <a:schemeClr val="tx1"/>
                          </a:solidFill>
                        </a:rPr>
                        <a:t>(with an </a:t>
                      </a:r>
                      <a:r>
                        <a:rPr lang="it-IT" sz="1400" i="1" dirty="0" err="1">
                          <a:solidFill>
                            <a:schemeClr val="tx1"/>
                          </a:solidFill>
                        </a:rPr>
                        <a:t>average</a:t>
                      </a:r>
                      <a:r>
                        <a:rPr lang="it-IT" sz="1400" i="1" dirty="0">
                          <a:solidFill>
                            <a:schemeClr val="tx1"/>
                          </a:solidFill>
                        </a:rPr>
                        <a:t> of 8,6epoch/s)</a:t>
                      </a:r>
                    </a:p>
                  </a:txBody>
                  <a:tcPr anchor="ctr"/>
                </a:tc>
                <a:extLst>
                  <a:ext uri="{0D108BD9-81ED-4DB2-BD59-A6C34878D82A}">
                    <a16:rowId xmlns:a16="http://schemas.microsoft.com/office/drawing/2014/main" val="1433867464"/>
                  </a:ext>
                </a:extLst>
              </a:tr>
            </a:tbl>
          </a:graphicData>
        </a:graphic>
      </p:graphicFrame>
      <p:sp>
        <p:nvSpPr>
          <p:cNvPr id="3" name="CasellaDiTesto 2">
            <a:extLst>
              <a:ext uri="{FF2B5EF4-FFF2-40B4-BE49-F238E27FC236}">
                <a16:creationId xmlns:a16="http://schemas.microsoft.com/office/drawing/2014/main" id="{79A67A9C-15B1-6590-5221-E93CC362815B}"/>
              </a:ext>
            </a:extLst>
          </p:cNvPr>
          <p:cNvSpPr txBox="1"/>
          <p:nvPr/>
        </p:nvSpPr>
        <p:spPr>
          <a:xfrm>
            <a:off x="358825" y="1451503"/>
            <a:ext cx="8472662" cy="307777"/>
          </a:xfrm>
          <a:prstGeom prst="rect">
            <a:avLst/>
          </a:prstGeom>
          <a:noFill/>
        </p:spPr>
        <p:txBody>
          <a:bodyPr wrap="square" rtlCol="0">
            <a:spAutoFit/>
          </a:bodyPr>
          <a:lstStyle/>
          <a:p>
            <a:pPr algn="ctr"/>
            <a:r>
              <a:rPr lang="it-IT" sz="1400" b="1" dirty="0" err="1"/>
              <a:t>Table</a:t>
            </a:r>
            <a:r>
              <a:rPr lang="it-IT" sz="1400" b="1" dirty="0"/>
              <a:t> 4</a:t>
            </a:r>
            <a:r>
              <a:rPr lang="it-IT" sz="1400" dirty="0"/>
              <a:t>: Hardware </a:t>
            </a:r>
            <a:r>
              <a:rPr lang="it-IT" sz="1400" dirty="0" err="1"/>
              <a:t>resources</a:t>
            </a:r>
            <a:r>
              <a:rPr lang="it-IT" sz="1400" dirty="0"/>
              <a:t> and computing times for the </a:t>
            </a:r>
            <a:r>
              <a:rPr lang="it-IT" sz="1400" dirty="0" err="1"/>
              <a:t>compared</a:t>
            </a:r>
            <a:r>
              <a:rPr lang="it-IT" sz="1400" dirty="0"/>
              <a:t> models</a:t>
            </a:r>
          </a:p>
        </p:txBody>
      </p:sp>
    </p:spTree>
    <p:extLst>
      <p:ext uri="{BB962C8B-B14F-4D97-AF65-F5344CB8AC3E}">
        <p14:creationId xmlns:p14="http://schemas.microsoft.com/office/powerpoint/2010/main" val="26185161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PlaceHolder 1"/>
          <p:cNvSpPr>
            <a:spLocks noGrp="1"/>
          </p:cNvSpPr>
          <p:nvPr>
            <p:ph type="title"/>
          </p:nvPr>
        </p:nvSpPr>
        <p:spPr>
          <a:xfrm>
            <a:off x="311760" y="2700"/>
            <a:ext cx="8520120" cy="576000"/>
          </a:xfrm>
          <a:prstGeom prst="rect">
            <a:avLst/>
          </a:prstGeom>
          <a:noFill/>
          <a:ln w="0">
            <a:noFill/>
          </a:ln>
        </p:spPr>
        <p:txBody>
          <a:bodyPr tIns="91440" bIns="91440" anchor="t">
            <a:normAutofit fontScale="91000"/>
          </a:bodyPr>
          <a:lstStyle/>
          <a:p>
            <a:pPr>
              <a:lnSpc>
                <a:spcPct val="100000"/>
              </a:lnSpc>
              <a:buNone/>
              <a:tabLst>
                <a:tab pos="0" algn="l"/>
              </a:tabLst>
            </a:pPr>
            <a:r>
              <a:rPr lang="it-IT" sz="2600" b="0" strike="noStrike" spc="-1" dirty="0">
                <a:solidFill>
                  <a:srgbClr val="000000"/>
                </a:solidFill>
                <a:latin typeface="Arial"/>
              </a:rPr>
              <a:t>CUP </a:t>
            </a:r>
            <a:r>
              <a:rPr lang="it-IT" sz="2600" spc="-1" dirty="0" err="1">
                <a:solidFill>
                  <a:srgbClr val="000000"/>
                </a:solidFill>
                <a:latin typeface="Arial"/>
              </a:rPr>
              <a:t>V</a:t>
            </a:r>
            <a:r>
              <a:rPr lang="it-IT" sz="2600" b="0" strike="noStrike" spc="-1" dirty="0" err="1">
                <a:solidFill>
                  <a:srgbClr val="000000"/>
                </a:solidFill>
                <a:latin typeface="Arial"/>
              </a:rPr>
              <a:t>alidation</a:t>
            </a:r>
            <a:r>
              <a:rPr lang="it-IT" sz="2600" b="0" strike="noStrike" spc="-1" dirty="0">
                <a:solidFill>
                  <a:srgbClr val="000000"/>
                </a:solidFill>
                <a:latin typeface="Arial"/>
              </a:rPr>
              <a:t> schema</a:t>
            </a:r>
            <a:endParaRPr lang="it-IT" sz="2400" b="0" strike="noStrike" spc="-1" dirty="0">
              <a:solidFill>
                <a:srgbClr val="FF0000"/>
              </a:solidFill>
              <a:latin typeface="Arial"/>
            </a:endParaRPr>
          </a:p>
        </p:txBody>
      </p:sp>
      <p:sp>
        <p:nvSpPr>
          <p:cNvPr id="103" name="PlaceHolder 3"/>
          <p:cNvSpPr>
            <a:spLocks noGrp="1"/>
          </p:cNvSpPr>
          <p:nvPr>
            <p:ph type="sldNum" idx="8"/>
          </p:nvPr>
        </p:nvSpPr>
        <p:spPr>
          <a:xfrm>
            <a:off x="8472600" y="4663080"/>
            <a:ext cx="548280" cy="393120"/>
          </a:xfrm>
          <a:prstGeom prst="rect">
            <a:avLst/>
          </a:prstGeom>
          <a:noFill/>
          <a:ln w="0">
            <a:noFill/>
          </a:ln>
        </p:spPr>
        <p:txBody>
          <a:bodyPr tIns="91440" bIns="91440" anchor="ctr">
            <a:normAutofit/>
          </a:bodyPr>
          <a:lstStyle>
            <a:lvl1pPr algn="r">
              <a:lnSpc>
                <a:spcPct val="100000"/>
              </a:lnSpc>
              <a:buNone/>
              <a:tabLst>
                <a:tab pos="0" algn="l"/>
              </a:tabLst>
              <a:defRPr lang="it" sz="1000" b="0" strike="noStrike" spc="-1">
                <a:solidFill>
                  <a:srgbClr val="595959"/>
                </a:solidFill>
                <a:latin typeface="Arial"/>
                <a:ea typeface="Arial"/>
              </a:defRPr>
            </a:lvl1pPr>
          </a:lstStyle>
          <a:p>
            <a:pPr algn="r">
              <a:lnSpc>
                <a:spcPct val="100000"/>
              </a:lnSpc>
              <a:buNone/>
              <a:tabLst>
                <a:tab pos="0" algn="l"/>
              </a:tabLst>
            </a:pPr>
            <a:fld id="{416877BF-F9E2-4ECD-9A90-F9C6C26FFA2A}" type="slidenum">
              <a:rPr lang="it" sz="1000" b="0" strike="noStrike" spc="-1">
                <a:solidFill>
                  <a:srgbClr val="595959"/>
                </a:solidFill>
                <a:latin typeface="Arial"/>
                <a:ea typeface="Arial"/>
              </a:rPr>
              <a:t>11</a:t>
            </a:fld>
            <a:endParaRPr lang="it-IT" sz="1000" b="0" strike="noStrike" spc="-1">
              <a:latin typeface="Times New Roman"/>
            </a:endParaRPr>
          </a:p>
        </p:txBody>
      </p:sp>
      <p:pic>
        <p:nvPicPr>
          <p:cNvPr id="104" name="Google Shape;104;p19"/>
          <p:cNvPicPr/>
          <p:nvPr/>
        </p:nvPicPr>
        <p:blipFill>
          <a:blip r:embed="rId2"/>
          <a:stretch/>
        </p:blipFill>
        <p:spPr>
          <a:xfrm>
            <a:off x="2359620" y="1945350"/>
            <a:ext cx="4424400" cy="626400"/>
          </a:xfrm>
          <a:prstGeom prst="rect">
            <a:avLst/>
          </a:prstGeom>
          <a:ln w="0">
            <a:noFill/>
          </a:ln>
        </p:spPr>
      </p:pic>
      <p:sp>
        <p:nvSpPr>
          <p:cNvPr id="3" name="CasellaDiTesto 2">
            <a:extLst>
              <a:ext uri="{FF2B5EF4-FFF2-40B4-BE49-F238E27FC236}">
                <a16:creationId xmlns:a16="http://schemas.microsoft.com/office/drawing/2014/main" id="{C387ABBB-277D-A75F-836E-645748071C9F}"/>
              </a:ext>
            </a:extLst>
          </p:cNvPr>
          <p:cNvSpPr txBox="1"/>
          <p:nvPr/>
        </p:nvSpPr>
        <p:spPr>
          <a:xfrm>
            <a:off x="311760" y="859329"/>
            <a:ext cx="8520120" cy="954107"/>
          </a:xfrm>
          <a:prstGeom prst="rect">
            <a:avLst/>
          </a:prstGeom>
          <a:noFill/>
        </p:spPr>
        <p:txBody>
          <a:bodyPr wrap="square" rtlCol="0">
            <a:spAutoFit/>
          </a:bodyPr>
          <a:lstStyle/>
          <a:p>
            <a:pPr>
              <a:buNone/>
              <a:tabLst>
                <a:tab pos="0" algn="l"/>
              </a:tabLst>
            </a:pPr>
            <a:r>
              <a:rPr lang="it-IT" sz="1400" b="0" strike="noStrike" spc="-1" dirty="0" err="1">
                <a:solidFill>
                  <a:srgbClr val="000000"/>
                </a:solidFill>
                <a:latin typeface="Arial"/>
              </a:rPr>
              <a:t>We</a:t>
            </a:r>
            <a:r>
              <a:rPr lang="it-IT" sz="1400" b="0" strike="noStrike" spc="-1" dirty="0">
                <a:solidFill>
                  <a:srgbClr val="000000"/>
                </a:solidFill>
                <a:latin typeface="Arial"/>
              </a:rPr>
              <a:t> </a:t>
            </a:r>
            <a:r>
              <a:rPr lang="it-IT" sz="1400" b="0" strike="noStrike" spc="-1" dirty="0" err="1">
                <a:solidFill>
                  <a:srgbClr val="000000"/>
                </a:solidFill>
                <a:latin typeface="Arial"/>
              </a:rPr>
              <a:t>held</a:t>
            </a:r>
            <a:r>
              <a:rPr lang="it-IT" sz="1400" b="0" strike="noStrike" spc="-1" dirty="0">
                <a:solidFill>
                  <a:srgbClr val="000000"/>
                </a:solidFill>
                <a:latin typeface="Arial"/>
              </a:rPr>
              <a:t> out 20% of the data (</a:t>
            </a:r>
            <a:r>
              <a:rPr lang="it-IT" sz="1400" b="0" strike="noStrike" spc="-1" dirty="0" err="1">
                <a:solidFill>
                  <a:srgbClr val="000000"/>
                </a:solidFill>
                <a:latin typeface="Arial"/>
              </a:rPr>
              <a:t>randomly</a:t>
            </a:r>
            <a:r>
              <a:rPr lang="it-IT" sz="1400" b="0" strike="noStrike" spc="-1" dirty="0">
                <a:solidFill>
                  <a:srgbClr val="000000"/>
                </a:solidFill>
                <a:latin typeface="Arial"/>
              </a:rPr>
              <a:t> </a:t>
            </a:r>
            <a:r>
              <a:rPr lang="it-IT" sz="1400" b="0" strike="noStrike" spc="-1" dirty="0" err="1">
                <a:solidFill>
                  <a:srgbClr val="000000"/>
                </a:solidFill>
                <a:latin typeface="Arial"/>
              </a:rPr>
              <a:t>sampled</a:t>
            </a:r>
            <a:r>
              <a:rPr lang="it-IT" sz="1400" b="0" strike="noStrike" spc="-1" dirty="0">
                <a:solidFill>
                  <a:srgbClr val="000000"/>
                </a:solidFill>
                <a:latin typeface="Arial"/>
              </a:rPr>
              <a:t> by fixing the </a:t>
            </a:r>
            <a:r>
              <a:rPr lang="it-IT" sz="1400" b="0" strike="noStrike" spc="-1" dirty="0" err="1">
                <a:solidFill>
                  <a:srgbClr val="000000"/>
                </a:solidFill>
                <a:latin typeface="Arial"/>
              </a:rPr>
              <a:t>seed</a:t>
            </a:r>
            <a:r>
              <a:rPr lang="it-IT" sz="1400" b="0" strike="noStrike" spc="-1" dirty="0">
                <a:solidFill>
                  <a:srgbClr val="000000"/>
                </a:solidFill>
                <a:latin typeface="Arial"/>
              </a:rPr>
              <a:t> for </a:t>
            </a:r>
            <a:r>
              <a:rPr lang="it-IT" sz="1400" b="0" strike="noStrike" spc="-1" dirty="0" err="1">
                <a:solidFill>
                  <a:srgbClr val="000000"/>
                </a:solidFill>
                <a:latin typeface="Arial"/>
              </a:rPr>
              <a:t>reproducibility</a:t>
            </a:r>
            <a:r>
              <a:rPr lang="it-IT" sz="1400" b="0" strike="noStrike" spc="-1" dirty="0">
                <a:solidFill>
                  <a:srgbClr val="000000"/>
                </a:solidFill>
                <a:latin typeface="Arial"/>
              </a:rPr>
              <a:t>) to use </a:t>
            </a:r>
            <a:r>
              <a:rPr lang="it-IT" sz="1400" b="0" strike="noStrike" spc="-1" dirty="0" err="1">
                <a:solidFill>
                  <a:srgbClr val="000000"/>
                </a:solidFill>
                <a:latin typeface="Arial"/>
              </a:rPr>
              <a:t>it</a:t>
            </a:r>
            <a:r>
              <a:rPr lang="it-IT" sz="1400" b="0" strike="noStrike" spc="-1" dirty="0">
                <a:solidFill>
                  <a:srgbClr val="000000"/>
                </a:solidFill>
                <a:latin typeface="Arial"/>
              </a:rPr>
              <a:t> </a:t>
            </a:r>
            <a:r>
              <a:rPr lang="it-IT" sz="1400" b="0" strike="noStrike" spc="-1" dirty="0" err="1">
                <a:solidFill>
                  <a:srgbClr val="000000"/>
                </a:solidFill>
                <a:latin typeface="Arial"/>
              </a:rPr>
              <a:t>as</a:t>
            </a:r>
            <a:r>
              <a:rPr lang="it-IT" sz="1400" b="0" strike="noStrike" spc="-1" dirty="0">
                <a:solidFill>
                  <a:srgbClr val="000000"/>
                </a:solidFill>
                <a:latin typeface="Arial"/>
              </a:rPr>
              <a:t> an </a:t>
            </a:r>
            <a:r>
              <a:rPr lang="it-IT" sz="1400" b="0" strike="noStrike" spc="-1" dirty="0" err="1">
                <a:solidFill>
                  <a:srgbClr val="000000"/>
                </a:solidFill>
                <a:latin typeface="Arial"/>
              </a:rPr>
              <a:t>internal</a:t>
            </a:r>
            <a:r>
              <a:rPr lang="it-IT" sz="1400" b="0" strike="noStrike" spc="-1" dirty="0">
                <a:solidFill>
                  <a:srgbClr val="000000"/>
                </a:solidFill>
                <a:latin typeface="Arial"/>
              </a:rPr>
              <a:t> test set. </a:t>
            </a:r>
            <a:r>
              <a:rPr lang="it-IT" sz="1400" spc="-1" dirty="0" err="1">
                <a:solidFill>
                  <a:srgbClr val="000000"/>
                </a:solidFill>
                <a:latin typeface="Arial"/>
              </a:rPr>
              <a:t>Since</a:t>
            </a:r>
            <a:r>
              <a:rPr lang="it-IT" sz="1400" spc="-1" dirty="0">
                <a:solidFill>
                  <a:srgbClr val="000000"/>
                </a:solidFill>
                <a:latin typeface="Arial"/>
              </a:rPr>
              <a:t> the </a:t>
            </a:r>
            <a:r>
              <a:rPr lang="it-IT" sz="1400" spc="-1" dirty="0" err="1">
                <a:solidFill>
                  <a:srgbClr val="000000"/>
                </a:solidFill>
                <a:latin typeface="Arial"/>
              </a:rPr>
              <a:t>seed</a:t>
            </a:r>
            <a:r>
              <a:rPr lang="it-IT" sz="1400" spc="-1" dirty="0">
                <a:solidFill>
                  <a:srgbClr val="000000"/>
                </a:solidFill>
                <a:latin typeface="Arial"/>
              </a:rPr>
              <a:t> </a:t>
            </a:r>
            <a:r>
              <a:rPr lang="it-IT" sz="1400" spc="-1" dirty="0" err="1">
                <a:solidFill>
                  <a:srgbClr val="000000"/>
                </a:solidFill>
                <a:latin typeface="Arial"/>
              </a:rPr>
              <a:t>is</a:t>
            </a:r>
            <a:r>
              <a:rPr lang="it-IT" sz="1400" spc="-1" dirty="0">
                <a:solidFill>
                  <a:srgbClr val="000000"/>
                </a:solidFill>
                <a:latin typeface="Arial"/>
              </a:rPr>
              <a:t> </a:t>
            </a:r>
            <a:r>
              <a:rPr lang="it-IT" sz="1400" spc="-1" dirty="0" err="1">
                <a:solidFill>
                  <a:srgbClr val="000000"/>
                </a:solidFill>
                <a:latin typeface="Arial"/>
              </a:rPr>
              <a:t>fixed</a:t>
            </a:r>
            <a:r>
              <a:rPr lang="it-IT" sz="1400" spc="-1" dirty="0">
                <a:solidFill>
                  <a:srgbClr val="000000"/>
                </a:solidFill>
                <a:latin typeface="Arial"/>
              </a:rPr>
              <a:t>,</a:t>
            </a:r>
            <a:r>
              <a:rPr lang="it-IT" sz="1400" b="0" strike="noStrike" spc="-1" dirty="0">
                <a:solidFill>
                  <a:srgbClr val="000000"/>
                </a:solidFill>
                <a:latin typeface="Arial"/>
              </a:rPr>
              <a:t> </a:t>
            </a:r>
            <a:r>
              <a:rPr lang="it-IT" sz="1400" b="0" strike="noStrike" spc="-1" dirty="0" err="1">
                <a:solidFill>
                  <a:srgbClr val="000000"/>
                </a:solidFill>
                <a:latin typeface="Arial"/>
              </a:rPr>
              <a:t>all</a:t>
            </a:r>
            <a:r>
              <a:rPr lang="it-IT" sz="1400" b="0" strike="noStrike" spc="-1" dirty="0">
                <a:solidFill>
                  <a:srgbClr val="000000"/>
                </a:solidFill>
                <a:latin typeface="Arial"/>
              </a:rPr>
              <a:t> of the models use the </a:t>
            </a:r>
            <a:r>
              <a:rPr lang="it-IT" sz="1400" b="0" strike="noStrike" spc="-1" dirty="0" err="1">
                <a:solidFill>
                  <a:srgbClr val="000000"/>
                </a:solidFill>
                <a:latin typeface="Arial"/>
              </a:rPr>
              <a:t>same</a:t>
            </a:r>
            <a:r>
              <a:rPr lang="it-IT" sz="1400" b="0" strike="noStrike" spc="-1" dirty="0">
                <a:solidFill>
                  <a:srgbClr val="000000"/>
                </a:solidFill>
                <a:latin typeface="Arial"/>
              </a:rPr>
              <a:t> </a:t>
            </a:r>
            <a:r>
              <a:rPr lang="it-IT" sz="1400" b="0" strike="noStrike" spc="-1" dirty="0" err="1">
                <a:solidFill>
                  <a:srgbClr val="000000"/>
                </a:solidFill>
                <a:latin typeface="Arial"/>
              </a:rPr>
              <a:t>internal</a:t>
            </a:r>
            <a:r>
              <a:rPr lang="it-IT" sz="1400" b="0" strike="noStrike" spc="-1" dirty="0">
                <a:solidFill>
                  <a:srgbClr val="000000"/>
                </a:solidFill>
                <a:latin typeface="Arial"/>
              </a:rPr>
              <a:t> test set.</a:t>
            </a:r>
          </a:p>
          <a:p>
            <a:pPr>
              <a:buNone/>
              <a:tabLst>
                <a:tab pos="0" algn="l"/>
              </a:tabLst>
            </a:pPr>
            <a:r>
              <a:rPr lang="it-IT" sz="1400" spc="-1" dirty="0">
                <a:solidFill>
                  <a:srgbClr val="000000"/>
                </a:solidFill>
                <a:latin typeface="Arial"/>
              </a:rPr>
              <a:t>On t</a:t>
            </a:r>
            <a:r>
              <a:rPr lang="it-IT" sz="1400" b="0" strike="noStrike" spc="-1" dirty="0">
                <a:solidFill>
                  <a:srgbClr val="000000"/>
                </a:solidFill>
                <a:latin typeface="Arial"/>
              </a:rPr>
              <a:t>he </a:t>
            </a:r>
            <a:r>
              <a:rPr lang="it-IT" sz="1400" b="0" strike="noStrike" spc="-1" dirty="0" err="1">
                <a:solidFill>
                  <a:srgbClr val="000000"/>
                </a:solidFill>
                <a:latin typeface="Arial"/>
              </a:rPr>
              <a:t>remaining</a:t>
            </a:r>
            <a:r>
              <a:rPr lang="it-IT" sz="1400" b="0" strike="noStrike" spc="-1" dirty="0">
                <a:solidFill>
                  <a:srgbClr val="000000"/>
                </a:solidFill>
                <a:latin typeface="Arial"/>
              </a:rPr>
              <a:t> part of the data </a:t>
            </a:r>
            <a:r>
              <a:rPr lang="it-IT" sz="1400" spc="-1" dirty="0">
                <a:solidFill>
                  <a:srgbClr val="000000"/>
                </a:solidFill>
                <a:latin typeface="Arial"/>
              </a:rPr>
              <a:t>the model </a:t>
            </a:r>
            <a:r>
              <a:rPr lang="it-IT" sz="1400" spc="-1" dirty="0" err="1">
                <a:solidFill>
                  <a:srgbClr val="000000"/>
                </a:solidFill>
                <a:latin typeface="Arial"/>
              </a:rPr>
              <a:t>is</a:t>
            </a:r>
            <a:r>
              <a:rPr lang="it-IT" sz="1400" spc="-1" dirty="0">
                <a:solidFill>
                  <a:srgbClr val="000000"/>
                </a:solidFill>
                <a:latin typeface="Arial"/>
              </a:rPr>
              <a:t> </a:t>
            </a:r>
            <a:r>
              <a:rPr lang="it-IT" sz="1400" spc="-1" dirty="0" err="1">
                <a:solidFill>
                  <a:srgbClr val="000000"/>
                </a:solidFill>
                <a:latin typeface="Arial"/>
              </a:rPr>
              <a:t>trained</a:t>
            </a:r>
            <a:r>
              <a:rPr lang="it-IT" sz="1400" spc="-1" dirty="0">
                <a:solidFill>
                  <a:srgbClr val="000000"/>
                </a:solidFill>
                <a:latin typeface="Arial"/>
              </a:rPr>
              <a:t> and </a:t>
            </a:r>
            <a:r>
              <a:rPr lang="it-IT" sz="1400" spc="-1" dirty="0" err="1">
                <a:solidFill>
                  <a:srgbClr val="000000"/>
                </a:solidFill>
                <a:latin typeface="Arial"/>
              </a:rPr>
              <a:t>validated</a:t>
            </a:r>
            <a:r>
              <a:rPr lang="it-IT" sz="1400" spc="-1" dirty="0">
                <a:solidFill>
                  <a:srgbClr val="000000"/>
                </a:solidFill>
                <a:latin typeface="Arial"/>
              </a:rPr>
              <a:t> following a 5-fold Cross </a:t>
            </a:r>
            <a:r>
              <a:rPr lang="it-IT" sz="1400" spc="-1" dirty="0" err="1">
                <a:solidFill>
                  <a:srgbClr val="000000"/>
                </a:solidFill>
                <a:latin typeface="Arial"/>
              </a:rPr>
              <a:t>Validation</a:t>
            </a:r>
            <a:r>
              <a:rPr lang="it-IT" sz="1400" spc="-1" dirty="0">
                <a:solidFill>
                  <a:srgbClr val="000000"/>
                </a:solidFill>
                <a:latin typeface="Arial"/>
              </a:rPr>
              <a:t> schema.</a:t>
            </a:r>
            <a:endParaRPr lang="it-IT" sz="1400" b="0" strike="noStrike" spc="-1" dirty="0">
              <a:solidFill>
                <a:srgbClr val="000000"/>
              </a:solidFill>
              <a:latin typeface="Arial"/>
            </a:endParaRPr>
          </a:p>
        </p:txBody>
      </p:sp>
      <p:sp>
        <p:nvSpPr>
          <p:cNvPr id="7" name="CasellaDiTesto 6">
            <a:extLst>
              <a:ext uri="{FF2B5EF4-FFF2-40B4-BE49-F238E27FC236}">
                <a16:creationId xmlns:a16="http://schemas.microsoft.com/office/drawing/2014/main" id="{BFA89A81-409B-0BEB-0241-08DF33268AD8}"/>
              </a:ext>
            </a:extLst>
          </p:cNvPr>
          <p:cNvSpPr txBox="1"/>
          <p:nvPr/>
        </p:nvSpPr>
        <p:spPr>
          <a:xfrm>
            <a:off x="311760" y="2901588"/>
            <a:ext cx="8520120" cy="954107"/>
          </a:xfrm>
          <a:prstGeom prst="rect">
            <a:avLst/>
          </a:prstGeom>
          <a:noFill/>
        </p:spPr>
        <p:txBody>
          <a:bodyPr wrap="square" rtlCol="0">
            <a:spAutoFit/>
          </a:bodyPr>
          <a:lstStyle/>
          <a:p>
            <a:r>
              <a:rPr lang="it-IT" sz="1400" dirty="0" err="1"/>
              <a:t>We</a:t>
            </a:r>
            <a:r>
              <a:rPr lang="it-IT" sz="1400" dirty="0"/>
              <a:t> </a:t>
            </a:r>
            <a:r>
              <a:rPr lang="it-IT" sz="1400" dirty="0" err="1"/>
              <a:t>ran</a:t>
            </a:r>
            <a:r>
              <a:rPr lang="it-IT" sz="1400" dirty="0"/>
              <a:t> a full </a:t>
            </a:r>
            <a:r>
              <a:rPr lang="it-IT" sz="1400" dirty="0" err="1"/>
              <a:t>grid</a:t>
            </a:r>
            <a:r>
              <a:rPr lang="it-IT" sz="1400" dirty="0"/>
              <a:t> </a:t>
            </a:r>
            <a:r>
              <a:rPr lang="it-IT" sz="1400" dirty="0" err="1"/>
              <a:t>search</a:t>
            </a:r>
            <a:r>
              <a:rPr lang="it-IT" sz="1400" dirty="0"/>
              <a:t> for </a:t>
            </a:r>
            <a:r>
              <a:rPr lang="it-IT" sz="1400" dirty="0" err="1"/>
              <a:t>all</a:t>
            </a:r>
            <a:r>
              <a:rPr lang="it-IT" sz="1400" dirty="0"/>
              <a:t> the </a:t>
            </a:r>
            <a:r>
              <a:rPr lang="it-IT" sz="1400" dirty="0" err="1"/>
              <a:t>three</a:t>
            </a:r>
            <a:r>
              <a:rPr lang="it-IT" sz="1400" dirty="0"/>
              <a:t> classes of </a:t>
            </a:r>
            <a:r>
              <a:rPr lang="it-IT" sz="1400" dirty="0" err="1"/>
              <a:t>considered</a:t>
            </a:r>
            <a:r>
              <a:rPr lang="it-IT" sz="1400" dirty="0"/>
              <a:t> models. </a:t>
            </a:r>
          </a:p>
          <a:p>
            <a:r>
              <a:rPr lang="it-IT" sz="1400" dirty="0"/>
              <a:t>In </a:t>
            </a:r>
            <a:r>
              <a:rPr lang="it-IT" sz="1400" dirty="0" err="1"/>
              <a:t>addition</a:t>
            </a:r>
            <a:r>
              <a:rPr lang="it-IT" sz="1400" dirty="0"/>
              <a:t> to </a:t>
            </a:r>
            <a:r>
              <a:rPr lang="it-IT" sz="1400" dirty="0" err="1"/>
              <a:t>that</a:t>
            </a:r>
            <a:r>
              <a:rPr lang="it-IT" sz="1400" dirty="0"/>
              <a:t>, </a:t>
            </a:r>
            <a:r>
              <a:rPr lang="it-IT" sz="1400" dirty="0" err="1"/>
              <a:t>we</a:t>
            </a:r>
            <a:r>
              <a:rPr lang="it-IT" sz="1400" dirty="0"/>
              <a:t> </a:t>
            </a:r>
            <a:r>
              <a:rPr lang="it-IT" sz="1400" dirty="0" err="1"/>
              <a:t>used</a:t>
            </a:r>
            <a:r>
              <a:rPr lang="it-IT" sz="1400" dirty="0"/>
              <a:t> </a:t>
            </a:r>
            <a:r>
              <a:rPr lang="it-IT" sz="1400" dirty="0" err="1"/>
              <a:t>Optuna</a:t>
            </a:r>
            <a:r>
              <a:rPr lang="it-IT" sz="1400" dirty="0"/>
              <a:t> (an </a:t>
            </a:r>
            <a:r>
              <a:rPr lang="it-IT" sz="1400" dirty="0" err="1"/>
              <a:t>hyperparameter</a:t>
            </a:r>
            <a:r>
              <a:rPr lang="it-IT" sz="1400" dirty="0"/>
              <a:t> </a:t>
            </a:r>
            <a:r>
              <a:rPr lang="it-IT" sz="1400" dirty="0" err="1"/>
              <a:t>optimization</a:t>
            </a:r>
            <a:r>
              <a:rPr lang="it-IT" sz="1400" dirty="0"/>
              <a:t> framework. See [</a:t>
            </a:r>
            <a:r>
              <a:rPr lang="it-IT" sz="1400" dirty="0">
                <a:hlinkClick r:id="rId3" action="ppaction://hlinksldjump"/>
              </a:rPr>
              <a:t>6</a:t>
            </a:r>
            <a:r>
              <a:rPr lang="it-IT" sz="1400" dirty="0"/>
              <a:t>] and </a:t>
            </a:r>
            <a:r>
              <a:rPr lang="it-IT" sz="1400" dirty="0">
                <a:hlinkClick r:id="rId4" action="ppaction://hlinksldjump"/>
              </a:rPr>
              <a:t>Appendix</a:t>
            </a:r>
            <a:r>
              <a:rPr lang="it-IT" sz="1400" dirty="0"/>
              <a:t>) for the </a:t>
            </a:r>
            <a:r>
              <a:rPr lang="it-IT" sz="1400" dirty="0" err="1"/>
              <a:t>exploration</a:t>
            </a:r>
            <a:r>
              <a:rPr lang="it-IT" sz="1400" dirty="0"/>
              <a:t> of the </a:t>
            </a:r>
            <a:r>
              <a:rPr lang="it-IT" sz="1400" dirty="0" err="1"/>
              <a:t>hyperparameters</a:t>
            </a:r>
            <a:r>
              <a:rPr lang="it-IT" sz="1400" dirty="0"/>
              <a:t>’ </a:t>
            </a:r>
            <a:r>
              <a:rPr lang="it-IT" sz="1400" dirty="0" err="1"/>
              <a:t>space</a:t>
            </a:r>
            <a:r>
              <a:rPr lang="it-IT" sz="1400" dirty="0"/>
              <a:t>. The range of </a:t>
            </a:r>
            <a:r>
              <a:rPr lang="it-IT" sz="1400" dirty="0" err="1"/>
              <a:t>hyperparameters</a:t>
            </a:r>
            <a:r>
              <a:rPr lang="it-IT" sz="1400" dirty="0"/>
              <a:t> </a:t>
            </a:r>
            <a:r>
              <a:rPr lang="it-IT" sz="1400" dirty="0" err="1"/>
              <a:t>explored</a:t>
            </a:r>
            <a:r>
              <a:rPr lang="it-IT" sz="1400" dirty="0"/>
              <a:t> by </a:t>
            </a:r>
            <a:r>
              <a:rPr lang="it-IT" sz="1400" dirty="0" err="1"/>
              <a:t>Optuna</a:t>
            </a:r>
            <a:r>
              <a:rPr lang="it-IT" sz="1400" dirty="0"/>
              <a:t> </a:t>
            </a:r>
            <a:r>
              <a:rPr lang="it-IT" sz="1400" dirty="0" err="1"/>
              <a:t>is</a:t>
            </a:r>
            <a:r>
              <a:rPr lang="it-IT" sz="1400" dirty="0"/>
              <a:t> in the following slides.</a:t>
            </a:r>
            <a:endParaRPr lang="it-IT" sz="1400" dirty="0">
              <a:solidFill>
                <a:srgbClr val="FF0000"/>
              </a:solidFill>
            </a:endParaRPr>
          </a:p>
        </p:txBody>
      </p:sp>
      <p:sp>
        <p:nvSpPr>
          <p:cNvPr id="4" name="CasellaDiTesto 3">
            <a:extLst>
              <a:ext uri="{FF2B5EF4-FFF2-40B4-BE49-F238E27FC236}">
                <a16:creationId xmlns:a16="http://schemas.microsoft.com/office/drawing/2014/main" id="{DB1A7F0C-A6EB-5055-EEB7-B7520911F32A}"/>
              </a:ext>
            </a:extLst>
          </p:cNvPr>
          <p:cNvSpPr txBox="1"/>
          <p:nvPr/>
        </p:nvSpPr>
        <p:spPr>
          <a:xfrm>
            <a:off x="311760" y="3855695"/>
            <a:ext cx="8520120" cy="738664"/>
          </a:xfrm>
          <a:prstGeom prst="rect">
            <a:avLst/>
          </a:prstGeom>
          <a:noFill/>
        </p:spPr>
        <p:txBody>
          <a:bodyPr wrap="square" rtlCol="0">
            <a:spAutoFit/>
          </a:bodyPr>
          <a:lstStyle/>
          <a:p>
            <a:r>
              <a:rPr lang="it-IT" sz="1400" dirty="0"/>
              <a:t>Range of </a:t>
            </a:r>
            <a:r>
              <a:rPr lang="it-IT" sz="1400" dirty="0" err="1"/>
              <a:t>hyperparameters</a:t>
            </a:r>
            <a:r>
              <a:rPr lang="it-IT" sz="1400" dirty="0"/>
              <a:t> in the </a:t>
            </a:r>
            <a:r>
              <a:rPr lang="it-IT" sz="1400" dirty="0" err="1"/>
              <a:t>grid</a:t>
            </a:r>
            <a:r>
              <a:rPr lang="it-IT" sz="1400" dirty="0"/>
              <a:t> </a:t>
            </a:r>
            <a:r>
              <a:rPr lang="it-IT" sz="1400" dirty="0" err="1"/>
              <a:t>search</a:t>
            </a:r>
            <a:r>
              <a:rPr lang="it-IT" sz="1400" dirty="0"/>
              <a:t>: for </a:t>
            </a:r>
            <a:r>
              <a:rPr lang="it-IT" sz="1400" dirty="0" err="1"/>
              <a:t>most</a:t>
            </a:r>
            <a:r>
              <a:rPr lang="it-IT" sz="1400" dirty="0"/>
              <a:t> of the </a:t>
            </a:r>
            <a:r>
              <a:rPr lang="it-IT" sz="1400" dirty="0" err="1"/>
              <a:t>hyperparameters</a:t>
            </a:r>
            <a:r>
              <a:rPr lang="it-IT" sz="1400" dirty="0"/>
              <a:t>, </a:t>
            </a:r>
            <a:r>
              <a:rPr lang="it-IT" sz="1400" dirty="0" err="1"/>
              <a:t>we</a:t>
            </a:r>
            <a:r>
              <a:rPr lang="it-IT" sz="1400" dirty="0"/>
              <a:t> </a:t>
            </a:r>
            <a:r>
              <a:rPr lang="it-IT" sz="1400" dirty="0" err="1"/>
              <a:t>followed</a:t>
            </a:r>
            <a:r>
              <a:rPr lang="it-IT" sz="1400" dirty="0"/>
              <a:t> the </a:t>
            </a:r>
            <a:r>
              <a:rPr lang="it-IT" sz="1400" dirty="0" err="1"/>
              <a:t>advice</a:t>
            </a:r>
            <a:r>
              <a:rPr lang="it-IT" sz="1400" dirty="0"/>
              <a:t> in [</a:t>
            </a:r>
            <a:r>
              <a:rPr lang="it-IT" sz="1400" dirty="0">
                <a:hlinkClick r:id="rId3" action="ppaction://hlinksldjump"/>
              </a:rPr>
              <a:t>8</a:t>
            </a:r>
            <a:r>
              <a:rPr lang="it-IT" sz="1400" dirty="0"/>
              <a:t>] and </a:t>
            </a:r>
            <a:r>
              <a:rPr lang="it-IT" sz="1400" dirty="0" err="1"/>
              <a:t>considered</a:t>
            </a:r>
            <a:r>
              <a:rPr lang="it-IT" sz="1400" dirty="0"/>
              <a:t> an </a:t>
            </a:r>
            <a:r>
              <a:rPr lang="it-IT" sz="1400" dirty="0" err="1"/>
              <a:t>uniform</a:t>
            </a:r>
            <a:r>
              <a:rPr lang="it-IT" sz="1400" dirty="0"/>
              <a:t> sampling in the log-domain. </a:t>
            </a:r>
            <a:r>
              <a:rPr lang="it-IT" sz="1400" dirty="0" err="1"/>
              <a:t>That</a:t>
            </a:r>
            <a:r>
              <a:rPr lang="it-IT" sz="1400" dirty="0"/>
              <a:t> </a:t>
            </a:r>
            <a:r>
              <a:rPr lang="it-IT" sz="1400" dirty="0" err="1"/>
              <a:t>is</a:t>
            </a:r>
            <a:r>
              <a:rPr lang="it-IT" sz="1400" dirty="0"/>
              <a:t>, the ratio </a:t>
            </a:r>
            <a:r>
              <a:rPr lang="it-IT" sz="1400" dirty="0" err="1"/>
              <a:t>between</a:t>
            </a:r>
            <a:r>
              <a:rPr lang="it-IT" sz="1400" dirty="0"/>
              <a:t> </a:t>
            </a:r>
            <a:r>
              <a:rPr lang="it-IT" sz="1400" dirty="0" err="1"/>
              <a:t>two</a:t>
            </a:r>
            <a:r>
              <a:rPr lang="it-IT" sz="1400" dirty="0"/>
              <a:t> consecutive </a:t>
            </a:r>
            <a:r>
              <a:rPr lang="it-IT" sz="1400" dirty="0" err="1"/>
              <a:t>values</a:t>
            </a:r>
            <a:r>
              <a:rPr lang="it-IT" sz="1400" dirty="0"/>
              <a:t> to </a:t>
            </a:r>
            <a:r>
              <a:rPr lang="it-IT" sz="1400" dirty="0" err="1"/>
              <a:t>explore</a:t>
            </a:r>
            <a:r>
              <a:rPr lang="it-IT" sz="1400" dirty="0"/>
              <a:t> </a:t>
            </a:r>
            <a:r>
              <a:rPr lang="it-IT" sz="1400" dirty="0" err="1"/>
              <a:t>is</a:t>
            </a:r>
            <a:r>
              <a:rPr lang="it-IT" sz="1400" dirty="0"/>
              <a:t> </a:t>
            </a:r>
            <a:r>
              <a:rPr lang="it-IT" sz="1400" dirty="0" err="1"/>
              <a:t>constant</a:t>
            </a:r>
            <a:r>
              <a:rPr lang="it-IT" sz="1400" dirty="0"/>
              <a:t>. </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PlaceHolder 1"/>
          <p:cNvSpPr>
            <a:spLocks noGrp="1"/>
          </p:cNvSpPr>
          <p:nvPr>
            <p:ph type="title"/>
          </p:nvPr>
        </p:nvSpPr>
        <p:spPr>
          <a:xfrm>
            <a:off x="358825" y="459304"/>
            <a:ext cx="8520120" cy="576000"/>
          </a:xfrm>
          <a:prstGeom prst="rect">
            <a:avLst/>
          </a:prstGeom>
          <a:noFill/>
          <a:ln w="0">
            <a:noFill/>
          </a:ln>
        </p:spPr>
        <p:txBody>
          <a:bodyPr tIns="91440" bIns="91440" anchor="t">
            <a:normAutofit fontScale="91000"/>
          </a:bodyPr>
          <a:lstStyle/>
          <a:p>
            <a:pPr>
              <a:lnSpc>
                <a:spcPct val="100000"/>
              </a:lnSpc>
              <a:buNone/>
              <a:tabLst>
                <a:tab pos="0" algn="l"/>
              </a:tabLst>
            </a:pPr>
            <a:r>
              <a:rPr lang="it" sz="2600" b="0" strike="noStrike" spc="-1" dirty="0">
                <a:solidFill>
                  <a:srgbClr val="000000"/>
                </a:solidFill>
                <a:latin typeface="Arial"/>
                <a:ea typeface="Arial"/>
              </a:rPr>
              <a:t>CUP</a:t>
            </a:r>
            <a:r>
              <a:rPr lang="it" sz="2400" b="0" strike="noStrike" spc="-1" dirty="0">
                <a:solidFill>
                  <a:srgbClr val="000000"/>
                </a:solidFill>
                <a:latin typeface="Arial"/>
                <a:ea typeface="Arial"/>
              </a:rPr>
              <a:t> </a:t>
            </a:r>
            <a:r>
              <a:rPr lang="it" sz="2600" b="0" strike="noStrike" spc="-1" dirty="0">
                <a:solidFill>
                  <a:srgbClr val="000000"/>
                </a:solidFill>
                <a:latin typeface="Arial"/>
                <a:ea typeface="Arial"/>
              </a:rPr>
              <a:t>Validation schema </a:t>
            </a:r>
            <a:endParaRPr lang="it-IT" sz="2400" b="0" strike="noStrike" spc="-1" dirty="0">
              <a:solidFill>
                <a:srgbClr val="000000"/>
              </a:solidFill>
              <a:latin typeface="Arial"/>
            </a:endParaRPr>
          </a:p>
        </p:txBody>
      </p:sp>
      <p:sp>
        <p:nvSpPr>
          <p:cNvPr id="107" name="PlaceHolder 3"/>
          <p:cNvSpPr>
            <a:spLocks noGrp="1"/>
          </p:cNvSpPr>
          <p:nvPr>
            <p:ph type="sldNum" idx="9"/>
          </p:nvPr>
        </p:nvSpPr>
        <p:spPr>
          <a:xfrm>
            <a:off x="8472600" y="4663080"/>
            <a:ext cx="548280" cy="393120"/>
          </a:xfrm>
          <a:prstGeom prst="rect">
            <a:avLst/>
          </a:prstGeom>
          <a:noFill/>
          <a:ln w="0">
            <a:noFill/>
          </a:ln>
        </p:spPr>
        <p:txBody>
          <a:bodyPr tIns="91440" bIns="91440" anchor="ctr">
            <a:normAutofit/>
          </a:bodyPr>
          <a:lstStyle>
            <a:lvl1pPr algn="r">
              <a:lnSpc>
                <a:spcPct val="100000"/>
              </a:lnSpc>
              <a:buNone/>
              <a:tabLst>
                <a:tab pos="0" algn="l"/>
              </a:tabLst>
              <a:defRPr lang="it" sz="1000" b="0" strike="noStrike" spc="-1">
                <a:solidFill>
                  <a:srgbClr val="595959"/>
                </a:solidFill>
                <a:latin typeface="Arial"/>
                <a:ea typeface="Arial"/>
              </a:defRPr>
            </a:lvl1pPr>
          </a:lstStyle>
          <a:p>
            <a:pPr algn="r">
              <a:lnSpc>
                <a:spcPct val="100000"/>
              </a:lnSpc>
              <a:buNone/>
              <a:tabLst>
                <a:tab pos="0" algn="l"/>
              </a:tabLst>
            </a:pPr>
            <a:fld id="{A33BCEE6-A49C-4B73-BD56-E47521C0CF2F}" type="slidenum">
              <a:rPr lang="it" sz="1000" b="0" strike="noStrike" spc="-1">
                <a:solidFill>
                  <a:srgbClr val="595959"/>
                </a:solidFill>
                <a:latin typeface="Arial"/>
                <a:ea typeface="Arial"/>
              </a:rPr>
              <a:t>12</a:t>
            </a:fld>
            <a:endParaRPr lang="it-IT" sz="1000" b="0" strike="noStrike" spc="-1">
              <a:latin typeface="Times New Roman"/>
            </a:endParaRPr>
          </a:p>
        </p:txBody>
      </p:sp>
      <p:sp>
        <p:nvSpPr>
          <p:cNvPr id="10" name="CasellaDiTesto 9">
            <a:extLst>
              <a:ext uri="{FF2B5EF4-FFF2-40B4-BE49-F238E27FC236}">
                <a16:creationId xmlns:a16="http://schemas.microsoft.com/office/drawing/2014/main" id="{B67F3964-F14E-08C5-4BE5-C58E42BD0BD7}"/>
              </a:ext>
            </a:extLst>
          </p:cNvPr>
          <p:cNvSpPr txBox="1"/>
          <p:nvPr/>
        </p:nvSpPr>
        <p:spPr>
          <a:xfrm>
            <a:off x="358825" y="3442439"/>
            <a:ext cx="8520120" cy="584775"/>
          </a:xfrm>
          <a:prstGeom prst="rect">
            <a:avLst/>
          </a:prstGeom>
          <a:noFill/>
        </p:spPr>
        <p:txBody>
          <a:bodyPr wrap="square" rtlCol="0">
            <a:spAutoFit/>
          </a:bodyPr>
          <a:lstStyle/>
          <a:p>
            <a:r>
              <a:rPr lang="it-IT" sz="1600" dirty="0" err="1"/>
              <a:t>Then</a:t>
            </a:r>
            <a:r>
              <a:rPr lang="it-IT" sz="1600" dirty="0"/>
              <a:t>, </a:t>
            </a:r>
            <a:r>
              <a:rPr lang="it-IT" sz="1600" dirty="0" err="1"/>
              <a:t>we</a:t>
            </a:r>
            <a:r>
              <a:rPr lang="it-IT" sz="1600" dirty="0"/>
              <a:t> </a:t>
            </a:r>
            <a:r>
              <a:rPr lang="it-IT" sz="1600" dirty="0" err="1"/>
              <a:t>measure</a:t>
            </a:r>
            <a:r>
              <a:rPr lang="it-IT" sz="1600" dirty="0"/>
              <a:t> the test </a:t>
            </a:r>
            <a:r>
              <a:rPr lang="it-IT" sz="1600" dirty="0" err="1"/>
              <a:t>error</a:t>
            </a:r>
            <a:r>
              <a:rPr lang="it-IT" sz="1600" dirty="0"/>
              <a:t> (of the ensemble) on the </a:t>
            </a:r>
            <a:r>
              <a:rPr lang="it-IT" sz="1600" dirty="0" err="1"/>
              <a:t>hold</a:t>
            </a:r>
            <a:r>
              <a:rPr lang="it-IT" sz="1600" dirty="0"/>
              <a:t>-out TS. After </a:t>
            </a:r>
            <a:r>
              <a:rPr lang="it-IT" sz="1600" dirty="0" err="1"/>
              <a:t>this</a:t>
            </a:r>
            <a:r>
              <a:rPr lang="it-IT" sz="1600" dirty="0"/>
              <a:t> model </a:t>
            </a:r>
            <a:r>
              <a:rPr lang="it-IT" sz="1600" dirty="0" err="1"/>
              <a:t>assessment</a:t>
            </a:r>
            <a:r>
              <a:rPr lang="it-IT" sz="1600" dirty="0"/>
              <a:t> </a:t>
            </a:r>
            <a:r>
              <a:rPr lang="it-IT" sz="1600" dirty="0" err="1"/>
              <a:t>phase</a:t>
            </a:r>
            <a:r>
              <a:rPr lang="it-IT" sz="1600" dirty="0"/>
              <a:t>, the ensemble </a:t>
            </a:r>
            <a:r>
              <a:rPr lang="it-IT" sz="1600" dirty="0" err="1"/>
              <a:t>is</a:t>
            </a:r>
            <a:r>
              <a:rPr lang="it-IT" sz="1600" dirty="0"/>
              <a:t> re-</a:t>
            </a:r>
            <a:r>
              <a:rPr lang="it-IT" sz="1600" dirty="0" err="1"/>
              <a:t>built</a:t>
            </a:r>
            <a:r>
              <a:rPr lang="it-IT" sz="1600" dirty="0"/>
              <a:t> </a:t>
            </a:r>
            <a:r>
              <a:rPr lang="it-IT" sz="1600" dirty="0" err="1"/>
              <a:t>through</a:t>
            </a:r>
            <a:r>
              <a:rPr lang="it-IT" sz="1600" dirty="0"/>
              <a:t> a cross-</a:t>
            </a:r>
            <a:r>
              <a:rPr lang="it-IT" sz="1600" dirty="0" err="1"/>
              <a:t>validation</a:t>
            </a:r>
            <a:r>
              <a:rPr lang="it-IT" sz="1600" dirty="0"/>
              <a:t> on the </a:t>
            </a:r>
            <a:r>
              <a:rPr lang="it-IT" sz="1600" dirty="0" err="1"/>
              <a:t>whole</a:t>
            </a:r>
            <a:r>
              <a:rPr lang="it-IT" sz="1600" dirty="0"/>
              <a:t> dataset.</a:t>
            </a:r>
          </a:p>
        </p:txBody>
      </p:sp>
      <p:sp>
        <p:nvSpPr>
          <p:cNvPr id="11" name="CasellaDiTesto 10">
            <a:extLst>
              <a:ext uri="{FF2B5EF4-FFF2-40B4-BE49-F238E27FC236}">
                <a16:creationId xmlns:a16="http://schemas.microsoft.com/office/drawing/2014/main" id="{06257285-26F0-6D40-8997-2577FA7B9D15}"/>
              </a:ext>
            </a:extLst>
          </p:cNvPr>
          <p:cNvSpPr txBox="1"/>
          <p:nvPr/>
        </p:nvSpPr>
        <p:spPr>
          <a:xfrm>
            <a:off x="358825" y="1641237"/>
            <a:ext cx="8520120" cy="830997"/>
          </a:xfrm>
          <a:prstGeom prst="rect">
            <a:avLst/>
          </a:prstGeom>
          <a:noFill/>
        </p:spPr>
        <p:txBody>
          <a:bodyPr wrap="square" rtlCol="0">
            <a:spAutoFit/>
          </a:bodyPr>
          <a:lstStyle/>
          <a:p>
            <a:r>
              <a:rPr lang="it-IT" sz="1600" dirty="0"/>
              <a:t>The best model </a:t>
            </a:r>
            <a:r>
              <a:rPr lang="it-IT" sz="1600" dirty="0" err="1"/>
              <a:t>returned</a:t>
            </a:r>
            <a:r>
              <a:rPr lang="it-IT" sz="1600" dirty="0"/>
              <a:t> by the </a:t>
            </a:r>
            <a:r>
              <a:rPr lang="it-IT" sz="1600" dirty="0" err="1"/>
              <a:t>hyperparameters</a:t>
            </a:r>
            <a:r>
              <a:rPr lang="it-IT" sz="1600" dirty="0"/>
              <a:t> tuning </a:t>
            </a:r>
            <a:r>
              <a:rPr lang="it-IT" sz="1600" dirty="0" err="1"/>
              <a:t>process</a:t>
            </a:r>
            <a:r>
              <a:rPr lang="it-IT" sz="1600" dirty="0"/>
              <a:t> </a:t>
            </a:r>
            <a:r>
              <a:rPr lang="it-IT" sz="1600" dirty="0" err="1"/>
              <a:t>is</a:t>
            </a:r>
            <a:r>
              <a:rPr lang="it-IT" sz="1600" dirty="0"/>
              <a:t> </a:t>
            </a:r>
            <a:r>
              <a:rPr lang="it-IT" sz="1600" dirty="0" err="1"/>
              <a:t>then</a:t>
            </a:r>
            <a:r>
              <a:rPr lang="it-IT" sz="1600" dirty="0"/>
              <a:t> </a:t>
            </a:r>
            <a:r>
              <a:rPr lang="it-IT" sz="1600" dirty="0" err="1"/>
              <a:t>retrained</a:t>
            </a:r>
            <a:r>
              <a:rPr lang="it-IT" sz="1600" dirty="0"/>
              <a:t> </a:t>
            </a:r>
            <a:r>
              <a:rPr lang="it-IT" sz="1600" dirty="0" err="1"/>
              <a:t>using</a:t>
            </a:r>
            <a:r>
              <a:rPr lang="it-IT" sz="1600" dirty="0"/>
              <a:t> a 5-fold cross-</a:t>
            </a:r>
            <a:r>
              <a:rPr lang="it-IT" sz="1600" dirty="0" err="1"/>
              <a:t>validation</a:t>
            </a:r>
            <a:r>
              <a:rPr lang="it-IT" sz="1600" dirty="0"/>
              <a:t>, </a:t>
            </a:r>
            <a:r>
              <a:rPr lang="it-IT" sz="1600" dirty="0" err="1"/>
              <a:t>obtaining</a:t>
            </a:r>
            <a:r>
              <a:rPr lang="it-IT" sz="1600" dirty="0"/>
              <a:t> a model for </a:t>
            </a:r>
            <a:r>
              <a:rPr lang="it-IT" sz="1600" dirty="0" err="1"/>
              <a:t>each</a:t>
            </a:r>
            <a:r>
              <a:rPr lang="it-IT" sz="1600" dirty="0"/>
              <a:t> </a:t>
            </a:r>
            <a:r>
              <a:rPr lang="it-IT" sz="1600" dirty="0" err="1"/>
              <a:t>fold</a:t>
            </a:r>
            <a:r>
              <a:rPr lang="it-IT" sz="1600" dirty="0"/>
              <a:t> and </a:t>
            </a:r>
            <a:r>
              <a:rPr lang="it-IT" sz="1600" dirty="0" err="1"/>
              <a:t>thus</a:t>
            </a:r>
            <a:r>
              <a:rPr lang="it-IT" sz="1600" dirty="0"/>
              <a:t> an ensemble. Using </a:t>
            </a:r>
            <a:r>
              <a:rPr lang="it-IT" sz="1600" dirty="0" err="1"/>
              <a:t>this</a:t>
            </a:r>
            <a:r>
              <a:rPr lang="it-IT" sz="1600" dirty="0"/>
              <a:t> </a:t>
            </a:r>
            <a:r>
              <a:rPr lang="it-IT" sz="1600" dirty="0" err="1"/>
              <a:t>approach</a:t>
            </a:r>
            <a:r>
              <a:rPr lang="it-IT" sz="1600" dirty="0"/>
              <a:t>, </a:t>
            </a:r>
            <a:r>
              <a:rPr lang="it-IT" sz="1600" dirty="0" err="1"/>
              <a:t>we</a:t>
            </a:r>
            <a:r>
              <a:rPr lang="it-IT" sz="1600" dirty="0"/>
              <a:t> </a:t>
            </a:r>
            <a:r>
              <a:rPr lang="it-IT" sz="1600" dirty="0" err="1"/>
              <a:t>were</a:t>
            </a:r>
            <a:r>
              <a:rPr lang="it-IT" sz="1600" dirty="0"/>
              <a:t> </a:t>
            </a:r>
            <a:r>
              <a:rPr lang="it-IT" sz="1600" dirty="0" err="1"/>
              <a:t>able</a:t>
            </a:r>
            <a:r>
              <a:rPr lang="it-IT" sz="1600" dirty="0"/>
              <a:t> to use </a:t>
            </a:r>
            <a:r>
              <a:rPr lang="it-IT" sz="1600" dirty="0" err="1"/>
              <a:t>all</a:t>
            </a:r>
            <a:r>
              <a:rPr lang="it-IT" sz="1600" dirty="0"/>
              <a:t> the training data, </a:t>
            </a:r>
            <a:r>
              <a:rPr lang="it-IT" sz="1600" dirty="0" err="1"/>
              <a:t>given</a:t>
            </a:r>
            <a:r>
              <a:rPr lang="it-IT" sz="1600" dirty="0"/>
              <a:t> the </a:t>
            </a:r>
            <a:r>
              <a:rPr lang="it-IT" sz="1600" dirty="0" err="1"/>
              <a:t>considerations</a:t>
            </a:r>
            <a:r>
              <a:rPr lang="it-IT" sz="1600" dirty="0"/>
              <a:t> made </a:t>
            </a:r>
            <a:r>
              <a:rPr lang="it-IT" sz="1600" dirty="0" err="1"/>
              <a:t>earlier</a:t>
            </a:r>
            <a:r>
              <a:rPr lang="it-IT" sz="1600" dirty="0"/>
              <a:t>.</a:t>
            </a:r>
          </a:p>
        </p:txBody>
      </p:sp>
    </p:spTree>
    <p:extLst>
      <p:ext uri="{BB962C8B-B14F-4D97-AF65-F5344CB8AC3E}">
        <p14:creationId xmlns:p14="http://schemas.microsoft.com/office/powerpoint/2010/main" val="10206260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PlaceHolder 1"/>
          <p:cNvSpPr>
            <a:spLocks noGrp="1"/>
          </p:cNvSpPr>
          <p:nvPr>
            <p:ph type="title"/>
          </p:nvPr>
        </p:nvSpPr>
        <p:spPr>
          <a:xfrm>
            <a:off x="311940" y="1485"/>
            <a:ext cx="8832060" cy="576000"/>
          </a:xfrm>
          <a:prstGeom prst="rect">
            <a:avLst/>
          </a:prstGeom>
          <a:noFill/>
          <a:ln w="0">
            <a:noFill/>
          </a:ln>
        </p:spPr>
        <p:txBody>
          <a:bodyPr tIns="91440" bIns="91440" anchor="t">
            <a:normAutofit/>
          </a:bodyPr>
          <a:lstStyle/>
          <a:p>
            <a:pPr>
              <a:lnSpc>
                <a:spcPct val="100000"/>
              </a:lnSpc>
              <a:buNone/>
              <a:tabLst>
                <a:tab pos="0" algn="l"/>
              </a:tabLst>
            </a:pPr>
            <a:r>
              <a:rPr lang="it" sz="2400" spc="-1" dirty="0">
                <a:solidFill>
                  <a:srgbClr val="000000"/>
                </a:solidFill>
                <a:latin typeface="Arial"/>
                <a:ea typeface="Arial"/>
              </a:rPr>
              <a:t>Random Forest</a:t>
            </a:r>
            <a:endParaRPr lang="it-IT" sz="2400" b="0" strike="noStrike" spc="-1" dirty="0">
              <a:solidFill>
                <a:srgbClr val="FF0000"/>
              </a:solidFill>
              <a:latin typeface="Arial"/>
            </a:endParaRPr>
          </a:p>
        </p:txBody>
      </p:sp>
      <p:sp>
        <p:nvSpPr>
          <p:cNvPr id="86" name="PlaceHolder 3"/>
          <p:cNvSpPr>
            <a:spLocks noGrp="1"/>
          </p:cNvSpPr>
          <p:nvPr>
            <p:ph type="sldNum" idx="4"/>
          </p:nvPr>
        </p:nvSpPr>
        <p:spPr>
          <a:xfrm>
            <a:off x="8472600" y="4663080"/>
            <a:ext cx="548280" cy="393120"/>
          </a:xfrm>
          <a:prstGeom prst="rect">
            <a:avLst/>
          </a:prstGeom>
          <a:noFill/>
          <a:ln w="0">
            <a:noFill/>
          </a:ln>
        </p:spPr>
        <p:txBody>
          <a:bodyPr tIns="91440" bIns="91440" anchor="ctr">
            <a:normAutofit/>
          </a:bodyPr>
          <a:lstStyle>
            <a:lvl1pPr algn="r">
              <a:lnSpc>
                <a:spcPct val="100000"/>
              </a:lnSpc>
              <a:buNone/>
              <a:tabLst>
                <a:tab pos="0" algn="l"/>
              </a:tabLst>
              <a:defRPr lang="it" sz="1000" b="0" strike="noStrike" spc="-1">
                <a:solidFill>
                  <a:srgbClr val="595959"/>
                </a:solidFill>
                <a:latin typeface="Arial"/>
                <a:ea typeface="Arial"/>
              </a:defRPr>
            </a:lvl1pPr>
          </a:lstStyle>
          <a:p>
            <a:pPr algn="r">
              <a:lnSpc>
                <a:spcPct val="100000"/>
              </a:lnSpc>
              <a:buNone/>
              <a:tabLst>
                <a:tab pos="0" algn="l"/>
              </a:tabLst>
            </a:pPr>
            <a:fld id="{7D06032E-25AA-4639-90A4-06914480F231}" type="slidenum">
              <a:rPr lang="it" sz="1000" b="0" strike="noStrike" spc="-1">
                <a:solidFill>
                  <a:srgbClr val="595959"/>
                </a:solidFill>
                <a:latin typeface="Arial"/>
                <a:ea typeface="Arial"/>
              </a:rPr>
              <a:t>13</a:t>
            </a:fld>
            <a:endParaRPr lang="it-IT" sz="1000" b="0" strike="noStrike" spc="-1">
              <a:latin typeface="Times New Roman"/>
            </a:endParaRPr>
          </a:p>
        </p:txBody>
      </p:sp>
      <p:graphicFrame>
        <p:nvGraphicFramePr>
          <p:cNvPr id="3" name="Tabella 2">
            <a:extLst>
              <a:ext uri="{FF2B5EF4-FFF2-40B4-BE49-F238E27FC236}">
                <a16:creationId xmlns:a16="http://schemas.microsoft.com/office/drawing/2014/main" id="{F8B1A027-6C32-A092-DAB3-CD3EB1F6FCDD}"/>
              </a:ext>
            </a:extLst>
          </p:cNvPr>
          <p:cNvGraphicFramePr>
            <a:graphicFrameLocks noGrp="1"/>
          </p:cNvGraphicFramePr>
          <p:nvPr>
            <p:extLst>
              <p:ext uri="{D42A27DB-BD31-4B8C-83A1-F6EECF244321}">
                <p14:modId xmlns:p14="http://schemas.microsoft.com/office/powerpoint/2010/main" val="3128960116"/>
              </p:ext>
            </p:extLst>
          </p:nvPr>
        </p:nvGraphicFramePr>
        <p:xfrm>
          <a:off x="396688" y="982097"/>
          <a:ext cx="8350624" cy="2082800"/>
        </p:xfrm>
        <a:graphic>
          <a:graphicData uri="http://schemas.openxmlformats.org/drawingml/2006/table">
            <a:tbl>
              <a:tblPr firstRow="1" bandRow="1">
                <a:tableStyleId>{0E3FDE45-AF77-4B5C-9715-49D594BDF05E}</a:tableStyleId>
              </a:tblPr>
              <a:tblGrid>
                <a:gridCol w="2729753">
                  <a:extLst>
                    <a:ext uri="{9D8B030D-6E8A-4147-A177-3AD203B41FA5}">
                      <a16:colId xmlns:a16="http://schemas.microsoft.com/office/drawing/2014/main" val="1646026988"/>
                    </a:ext>
                  </a:extLst>
                </a:gridCol>
                <a:gridCol w="1875865">
                  <a:extLst>
                    <a:ext uri="{9D8B030D-6E8A-4147-A177-3AD203B41FA5}">
                      <a16:colId xmlns:a16="http://schemas.microsoft.com/office/drawing/2014/main" val="2209079661"/>
                    </a:ext>
                  </a:extLst>
                </a:gridCol>
                <a:gridCol w="2550831">
                  <a:extLst>
                    <a:ext uri="{9D8B030D-6E8A-4147-A177-3AD203B41FA5}">
                      <a16:colId xmlns:a16="http://schemas.microsoft.com/office/drawing/2014/main" val="476101989"/>
                    </a:ext>
                  </a:extLst>
                </a:gridCol>
                <a:gridCol w="1194175">
                  <a:extLst>
                    <a:ext uri="{9D8B030D-6E8A-4147-A177-3AD203B41FA5}">
                      <a16:colId xmlns:a16="http://schemas.microsoft.com/office/drawing/2014/main" val="1098860902"/>
                    </a:ext>
                  </a:extLst>
                </a:gridCol>
              </a:tblGrid>
              <a:tr h="370840">
                <a:tc>
                  <a:txBody>
                    <a:bodyPr/>
                    <a:lstStyle/>
                    <a:p>
                      <a:pPr algn="ctr"/>
                      <a:r>
                        <a:rPr lang="it-IT" sz="1600" i="0" dirty="0" err="1"/>
                        <a:t>Hyperparameter</a:t>
                      </a:r>
                      <a:endParaRPr lang="it-IT" sz="1600" i="0" dirty="0"/>
                    </a:p>
                  </a:txBody>
                  <a:tcPr anchor="ctr"/>
                </a:tc>
                <a:tc>
                  <a:txBody>
                    <a:bodyPr/>
                    <a:lstStyle/>
                    <a:p>
                      <a:pPr algn="ctr"/>
                      <a:r>
                        <a:rPr lang="it-IT" sz="1600" i="0" dirty="0" err="1"/>
                        <a:t>Values</a:t>
                      </a:r>
                      <a:endParaRPr lang="it-IT" sz="1600" i="0" dirty="0"/>
                    </a:p>
                  </a:txBody>
                  <a:tcPr anchor="ctr">
                    <a:lnR w="12700" cap="flat" cmpd="sng" algn="ctr">
                      <a:solidFill>
                        <a:srgbClr val="616161"/>
                      </a:solidFill>
                      <a:prstDash val="solid"/>
                      <a:round/>
                      <a:headEnd type="none" w="med" len="med"/>
                      <a:tailEnd type="none" w="med" len="med"/>
                    </a:lnR>
                  </a:tcPr>
                </a:tc>
                <a:tc>
                  <a:txBody>
                    <a:bodyPr/>
                    <a:lstStyle/>
                    <a:p>
                      <a:pPr algn="ctr"/>
                      <a:r>
                        <a:rPr lang="it-IT" sz="1600" i="0" dirty="0" err="1"/>
                        <a:t>Hyperparameter</a:t>
                      </a:r>
                      <a:endParaRPr lang="it-IT" sz="1600" i="0" dirty="0"/>
                    </a:p>
                  </a:txBody>
                  <a:tcPr anchor="ctr">
                    <a:lnL w="12700" cap="flat" cmpd="sng" algn="ctr">
                      <a:solidFill>
                        <a:srgbClr val="616161"/>
                      </a:solidFill>
                      <a:prstDash val="solid"/>
                      <a:round/>
                      <a:headEnd type="none" w="med" len="med"/>
                      <a:tailEnd type="none" w="med" len="med"/>
                    </a:lnL>
                  </a:tcPr>
                </a:tc>
                <a:tc>
                  <a:txBody>
                    <a:bodyPr/>
                    <a:lstStyle/>
                    <a:p>
                      <a:pPr algn="ctr"/>
                      <a:r>
                        <a:rPr lang="it-IT" sz="1600" i="0" dirty="0" err="1"/>
                        <a:t>Values</a:t>
                      </a:r>
                      <a:endParaRPr lang="it-IT" sz="1600" i="0" dirty="0"/>
                    </a:p>
                  </a:txBody>
                  <a:tcPr anchor="ctr"/>
                </a:tc>
                <a:extLst>
                  <a:ext uri="{0D108BD9-81ED-4DB2-BD59-A6C34878D82A}">
                    <a16:rowId xmlns:a16="http://schemas.microsoft.com/office/drawing/2014/main" val="2234428286"/>
                  </a:ext>
                </a:extLst>
              </a:tr>
              <a:tr h="370840">
                <a:tc>
                  <a:txBody>
                    <a:bodyPr/>
                    <a:lstStyle/>
                    <a:p>
                      <a:r>
                        <a:rPr lang="it-IT" sz="1400" i="1" dirty="0"/>
                        <a:t>N° of </a:t>
                      </a:r>
                      <a:r>
                        <a:rPr lang="it-IT" sz="1400" i="1" dirty="0" err="1"/>
                        <a:t>estimators</a:t>
                      </a:r>
                      <a:r>
                        <a:rPr lang="it-IT" sz="1400" i="1" dirty="0"/>
                        <a:t> (</a:t>
                      </a:r>
                      <a:r>
                        <a:rPr lang="it-IT" sz="1400" i="1" dirty="0" err="1"/>
                        <a:t>aka</a:t>
                      </a:r>
                      <a:r>
                        <a:rPr lang="it-IT" sz="1400" i="1" dirty="0"/>
                        <a:t> </a:t>
                      </a:r>
                      <a:r>
                        <a:rPr lang="it-IT" sz="1400" i="1" dirty="0" err="1"/>
                        <a:t>trees</a:t>
                      </a:r>
                      <a:r>
                        <a:rPr lang="it-IT" sz="1400" i="1" dirty="0"/>
                        <a:t>)</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400" dirty="0"/>
                        <a:t>100, </a:t>
                      </a:r>
                      <a:r>
                        <a:rPr lang="it-IT" sz="1400" b="0" u="none" dirty="0"/>
                        <a:t>150, 200, </a:t>
                      </a:r>
                      <a:r>
                        <a:rPr lang="it-IT" sz="1400" b="1" u="none" dirty="0"/>
                        <a:t>300</a:t>
                      </a:r>
                    </a:p>
                  </a:txBody>
                  <a:tcPr anchor="ctr">
                    <a:lnR w="12700" cap="flat" cmpd="sng" algn="ctr">
                      <a:solidFill>
                        <a:srgbClr val="616161"/>
                      </a:solidFill>
                      <a:prstDash val="solid"/>
                      <a:round/>
                      <a:headEnd type="none" w="med" len="med"/>
                      <a:tailEnd type="none" w="med" len="med"/>
                    </a:lnR>
                  </a:tcPr>
                </a:tc>
                <a:tc>
                  <a:txBody>
                    <a:bodyPr/>
                    <a:lstStyle/>
                    <a:p>
                      <a:r>
                        <a:rPr lang="it-IT" sz="1400" i="1" dirty="0"/>
                        <a:t>Maximum </a:t>
                      </a:r>
                      <a:r>
                        <a:rPr lang="it-IT" sz="1400" i="1" dirty="0" err="1"/>
                        <a:t>depth</a:t>
                      </a:r>
                      <a:r>
                        <a:rPr lang="it-IT" sz="1400" i="1" dirty="0"/>
                        <a:t> of the </a:t>
                      </a:r>
                      <a:r>
                        <a:rPr lang="it-IT" sz="1400" i="1" dirty="0" err="1"/>
                        <a:t>tree</a:t>
                      </a:r>
                      <a:endParaRPr lang="it-IT" sz="1400" i="1" dirty="0"/>
                    </a:p>
                  </a:txBody>
                  <a:tcPr anchor="ctr">
                    <a:lnL w="12700" cap="flat" cmpd="sng" algn="ctr">
                      <a:solidFill>
                        <a:srgbClr val="616161"/>
                      </a:solidFill>
                      <a:prstDash val="solid"/>
                      <a:round/>
                      <a:headEnd type="none" w="med" len="med"/>
                      <a:tailEnd type="none" w="med" len="med"/>
                    </a:lnL>
                  </a:tcPr>
                </a:tc>
                <a:tc>
                  <a:txBody>
                    <a:bodyPr/>
                    <a:lstStyle/>
                    <a:p>
                      <a:pPr algn="ctr"/>
                      <a:r>
                        <a:rPr lang="it-IT" sz="1400" b="1" dirty="0"/>
                        <a:t>None</a:t>
                      </a:r>
                      <a:r>
                        <a:rPr lang="it-IT" sz="1400" dirty="0"/>
                        <a:t>, 4, 6, 8, </a:t>
                      </a:r>
                      <a:r>
                        <a:rPr lang="it-IT" sz="1400" b="0" u="none" dirty="0"/>
                        <a:t>10</a:t>
                      </a:r>
                    </a:p>
                  </a:txBody>
                  <a:tcPr anchor="ctr"/>
                </a:tc>
                <a:extLst>
                  <a:ext uri="{0D108BD9-81ED-4DB2-BD59-A6C34878D82A}">
                    <a16:rowId xmlns:a16="http://schemas.microsoft.com/office/drawing/2014/main" val="1464338391"/>
                  </a:ext>
                </a:extLst>
              </a:tr>
              <a:tr h="370840">
                <a:tc>
                  <a:txBody>
                    <a:bodyPr/>
                    <a:lstStyle/>
                    <a:p>
                      <a:r>
                        <a:rPr lang="it-IT" sz="1400" i="1" dirty="0"/>
                        <a:t>Minimum n° of samples to split an </a:t>
                      </a:r>
                      <a:r>
                        <a:rPr lang="it-IT" sz="1400" i="1" dirty="0" err="1"/>
                        <a:t>internal</a:t>
                      </a:r>
                      <a:r>
                        <a:rPr lang="it-IT" sz="1400" i="1" dirty="0"/>
                        <a:t> </a:t>
                      </a:r>
                      <a:r>
                        <a:rPr lang="it-IT" sz="1400" i="1" dirty="0" err="1"/>
                        <a:t>node</a:t>
                      </a:r>
                      <a:endParaRPr lang="it-IT" sz="1400" i="1" dirty="0"/>
                    </a:p>
                  </a:txBody>
                  <a:tcPr anchor="ctr">
                    <a:lnB w="12700" cap="flat" cmpd="sng" algn="ctr">
                      <a:solidFill>
                        <a:srgbClr val="3F3F3F"/>
                      </a:solidFill>
                      <a:prstDash val="solid"/>
                      <a:round/>
                      <a:headEnd type="none" w="med" len="med"/>
                      <a:tailEnd type="none" w="med" len="med"/>
                    </a:lnB>
                  </a:tcPr>
                </a:tc>
                <a:tc>
                  <a:txBody>
                    <a:bodyPr/>
                    <a:lstStyle/>
                    <a:p>
                      <a:pPr algn="ctr"/>
                      <a:r>
                        <a:rPr lang="it-IT" sz="1400" b="1" u="none" dirty="0"/>
                        <a:t>2</a:t>
                      </a:r>
                      <a:r>
                        <a:rPr lang="it-IT" sz="1400" dirty="0"/>
                        <a:t>, 8, 10</a:t>
                      </a:r>
                    </a:p>
                  </a:txBody>
                  <a:tcPr anchor="ctr">
                    <a:lnR w="12700" cap="flat" cmpd="sng" algn="ctr">
                      <a:solidFill>
                        <a:srgbClr val="616161"/>
                      </a:solidFill>
                      <a:prstDash val="solid"/>
                      <a:round/>
                      <a:headEnd type="none" w="med" len="med"/>
                      <a:tailEnd type="none" w="med" len="med"/>
                    </a:lnR>
                    <a:lnB w="12700" cap="flat" cmpd="sng" algn="ctr">
                      <a:solidFill>
                        <a:srgbClr val="3F3F3F"/>
                      </a:solidFill>
                      <a:prstDash val="solid"/>
                      <a:round/>
                      <a:headEnd type="none" w="med" len="med"/>
                      <a:tailEnd type="none" w="med" len="med"/>
                    </a:lnB>
                  </a:tcPr>
                </a:tc>
                <a:tc>
                  <a:txBody>
                    <a:bodyPr/>
                    <a:lstStyle/>
                    <a:p>
                      <a:r>
                        <a:rPr lang="it-IT" sz="1400" i="1" dirty="0"/>
                        <a:t>Minimum n° of samples </a:t>
                      </a:r>
                      <a:r>
                        <a:rPr lang="it-IT" sz="1400" i="1" dirty="0" err="1"/>
                        <a:t>required</a:t>
                      </a:r>
                      <a:r>
                        <a:rPr lang="it-IT" sz="1400" i="1" dirty="0"/>
                        <a:t> to be a </a:t>
                      </a:r>
                      <a:r>
                        <a:rPr lang="it-IT" sz="1400" i="1" dirty="0" err="1"/>
                        <a:t>leaf</a:t>
                      </a:r>
                      <a:r>
                        <a:rPr lang="it-IT" sz="1400" i="1" dirty="0"/>
                        <a:t> </a:t>
                      </a:r>
                      <a:r>
                        <a:rPr lang="it-IT" sz="1400" i="1" dirty="0" err="1"/>
                        <a:t>node</a:t>
                      </a:r>
                      <a:endParaRPr lang="it-IT" sz="1400" i="1" dirty="0"/>
                    </a:p>
                  </a:txBody>
                  <a:tcPr anchor="ctr">
                    <a:lnL w="12700" cap="flat" cmpd="sng" algn="ctr">
                      <a:solidFill>
                        <a:srgbClr val="616161"/>
                      </a:solidFill>
                      <a:prstDash val="solid"/>
                      <a:round/>
                      <a:headEnd type="none" w="med" len="med"/>
                      <a:tailEnd type="none" w="med" len="med"/>
                    </a:lnL>
                    <a:lnB w="12700" cap="flat" cmpd="sng" algn="ctr">
                      <a:solidFill>
                        <a:srgbClr val="3F3F3F"/>
                      </a:solidFill>
                      <a:prstDash val="solid"/>
                      <a:round/>
                      <a:headEnd type="none" w="med" len="med"/>
                      <a:tailEnd type="none" w="med" len="med"/>
                    </a:lnB>
                  </a:tcPr>
                </a:tc>
                <a:tc>
                  <a:txBody>
                    <a:bodyPr/>
                    <a:lstStyle/>
                    <a:p>
                      <a:pPr algn="ctr"/>
                      <a:r>
                        <a:rPr lang="it-IT" sz="1400" b="1" u="none" dirty="0"/>
                        <a:t>1</a:t>
                      </a:r>
                      <a:r>
                        <a:rPr lang="it-IT" sz="1400" dirty="0"/>
                        <a:t>, 3, 4</a:t>
                      </a:r>
                    </a:p>
                  </a:txBody>
                  <a:tcPr anchor="ctr">
                    <a:lnB w="12700" cap="flat" cmpd="sng" algn="ctr">
                      <a:solidFill>
                        <a:srgbClr val="3F3F3F"/>
                      </a:solidFill>
                      <a:prstDash val="solid"/>
                      <a:round/>
                      <a:headEnd type="none" w="med" len="med"/>
                      <a:tailEnd type="none" w="med" len="med"/>
                    </a:lnB>
                  </a:tcPr>
                </a:tc>
                <a:extLst>
                  <a:ext uri="{0D108BD9-81ED-4DB2-BD59-A6C34878D82A}">
                    <a16:rowId xmlns:a16="http://schemas.microsoft.com/office/drawing/2014/main" val="3624525526"/>
                  </a:ext>
                </a:extLst>
              </a:tr>
              <a:tr h="370840">
                <a:tc gridSpan="2">
                  <a:txBody>
                    <a:bodyPr/>
                    <a:lstStyle/>
                    <a:p>
                      <a:pPr algn="ctr"/>
                      <a:r>
                        <a:rPr lang="it-IT" sz="1600" b="1" i="0" dirty="0" err="1"/>
                        <a:t>Hyperparameter</a:t>
                      </a:r>
                      <a:endParaRPr lang="it-IT" sz="1600" b="1" i="0" dirty="0"/>
                    </a:p>
                  </a:txBody>
                  <a:tcPr anchor="ctr">
                    <a:lnT w="12700" cap="flat" cmpd="sng" algn="ctr">
                      <a:solidFill>
                        <a:srgbClr val="3F3F3F"/>
                      </a:solidFill>
                      <a:prstDash val="solid"/>
                      <a:round/>
                      <a:headEnd type="none" w="med" len="med"/>
                      <a:tailEnd type="none" w="med" len="med"/>
                    </a:lnT>
                  </a:tcPr>
                </a:tc>
                <a:tc hMerge="1">
                  <a:txBody>
                    <a:bodyPr/>
                    <a:lstStyle/>
                    <a:p>
                      <a:endParaRPr lang="it-IT" sz="1400" dirty="0"/>
                    </a:p>
                  </a:txBody>
                  <a:tcPr anchor="ctr">
                    <a:lnR w="12700" cap="flat" cmpd="sng" algn="ctr">
                      <a:solidFill>
                        <a:srgbClr val="3D3D3D"/>
                      </a:solidFill>
                      <a:prstDash val="solid"/>
                      <a:round/>
                      <a:headEnd type="none" w="med" len="med"/>
                      <a:tailEnd type="none" w="med" len="med"/>
                    </a:lnR>
                  </a:tcPr>
                </a:tc>
                <a:tc gridSpan="2">
                  <a:txBody>
                    <a:bodyPr/>
                    <a:lstStyle/>
                    <a:p>
                      <a:pPr algn="ctr"/>
                      <a:r>
                        <a:rPr lang="it-IT" sz="1600" b="1" i="0" dirty="0" err="1"/>
                        <a:t>Values</a:t>
                      </a:r>
                      <a:endParaRPr lang="it-IT" sz="1600" b="1" i="0" dirty="0"/>
                    </a:p>
                  </a:txBody>
                  <a:tcPr anchor="ctr">
                    <a:lnT w="12700" cap="flat" cmpd="sng" algn="ctr">
                      <a:solidFill>
                        <a:srgbClr val="3F3F3F"/>
                      </a:solidFill>
                      <a:prstDash val="solid"/>
                      <a:round/>
                      <a:headEnd type="none" w="med" len="med"/>
                      <a:tailEnd type="none" w="med" len="med"/>
                    </a:lnT>
                  </a:tcPr>
                </a:tc>
                <a:tc hMerge="1">
                  <a:txBody>
                    <a:bodyPr/>
                    <a:lstStyle/>
                    <a:p>
                      <a:endParaRPr lang="it-IT" sz="1400" dirty="0"/>
                    </a:p>
                  </a:txBody>
                  <a:tcPr anchor="ctr"/>
                </a:tc>
                <a:extLst>
                  <a:ext uri="{0D108BD9-81ED-4DB2-BD59-A6C34878D82A}">
                    <a16:rowId xmlns:a16="http://schemas.microsoft.com/office/drawing/2014/main" val="4240038678"/>
                  </a:ext>
                </a:extLst>
              </a:tr>
              <a:tr h="145886">
                <a:tc gridSpan="2">
                  <a:txBody>
                    <a:bodyPr/>
                    <a:lstStyle/>
                    <a:p>
                      <a:r>
                        <a:rPr lang="en-US" sz="1400" i="1" dirty="0"/>
                        <a:t>N° of features to consider when looking for the best split</a:t>
                      </a:r>
                      <a:endParaRPr lang="it-IT" sz="1400" i="1" dirty="0"/>
                    </a:p>
                  </a:txBody>
                  <a:tcPr anchor="ctr"/>
                </a:tc>
                <a:tc hMerge="1">
                  <a:txBody>
                    <a:bodyPr/>
                    <a:lstStyle/>
                    <a:p>
                      <a:endParaRPr lang="it-IT" sz="1400" dirty="0"/>
                    </a:p>
                  </a:txBody>
                  <a:tcPr anchor="ctr">
                    <a:lnR w="12700" cap="flat" cmpd="sng" algn="ctr">
                      <a:solidFill>
                        <a:srgbClr val="3D3D3D"/>
                      </a:solidFill>
                      <a:prstDash val="solid"/>
                      <a:round/>
                      <a:headEnd type="none" w="med" len="med"/>
                      <a:tailEnd type="none" w="med" len="med"/>
                    </a:lnR>
                  </a:tcPr>
                </a:tc>
                <a:tc gridSpan="2">
                  <a:txBody>
                    <a:bodyPr/>
                    <a:lstStyle/>
                    <a:p>
                      <a:pPr algn="ctr"/>
                      <a:r>
                        <a:rPr lang="it-IT" sz="1400" b="1" i="0" u="none" dirty="0" err="1">
                          <a:latin typeface="Consolas" panose="020B0609020204030204" pitchFamily="49" charset="0"/>
                        </a:rPr>
                        <a:t>sqrt</a:t>
                      </a:r>
                      <a:r>
                        <a:rPr lang="it-IT" sz="1400" b="1" i="0" u="none" dirty="0">
                          <a:latin typeface="Consolas" panose="020B0609020204030204" pitchFamily="49" charset="0"/>
                        </a:rPr>
                        <a:t>()</a:t>
                      </a:r>
                      <a:r>
                        <a:rPr lang="it-IT" sz="1400" i="0" dirty="0"/>
                        <a:t>, </a:t>
                      </a:r>
                      <a:r>
                        <a:rPr lang="it-IT" sz="1400" i="0" dirty="0">
                          <a:latin typeface="Consolas" panose="020B0609020204030204" pitchFamily="49" charset="0"/>
                        </a:rPr>
                        <a:t>log_2()</a:t>
                      </a:r>
                    </a:p>
                  </a:txBody>
                  <a:tcPr anchor="ctr"/>
                </a:tc>
                <a:tc hMerge="1">
                  <a:txBody>
                    <a:bodyPr/>
                    <a:lstStyle/>
                    <a:p>
                      <a:endParaRPr lang="it-IT" sz="1400" dirty="0"/>
                    </a:p>
                  </a:txBody>
                  <a:tcPr anchor="ctr"/>
                </a:tc>
                <a:extLst>
                  <a:ext uri="{0D108BD9-81ED-4DB2-BD59-A6C34878D82A}">
                    <a16:rowId xmlns:a16="http://schemas.microsoft.com/office/drawing/2014/main" val="314864248"/>
                  </a:ext>
                </a:extLst>
              </a:tr>
            </a:tbl>
          </a:graphicData>
        </a:graphic>
      </p:graphicFrame>
      <p:sp>
        <p:nvSpPr>
          <p:cNvPr id="4" name="CasellaDiTesto 3">
            <a:extLst>
              <a:ext uri="{FF2B5EF4-FFF2-40B4-BE49-F238E27FC236}">
                <a16:creationId xmlns:a16="http://schemas.microsoft.com/office/drawing/2014/main" id="{1F44F529-4559-04C3-A1D2-819C27C198FD}"/>
              </a:ext>
            </a:extLst>
          </p:cNvPr>
          <p:cNvSpPr txBox="1"/>
          <p:nvPr/>
        </p:nvSpPr>
        <p:spPr>
          <a:xfrm>
            <a:off x="396688" y="674320"/>
            <a:ext cx="8350624" cy="307777"/>
          </a:xfrm>
          <a:prstGeom prst="rect">
            <a:avLst/>
          </a:prstGeom>
          <a:noFill/>
        </p:spPr>
        <p:txBody>
          <a:bodyPr wrap="square" rtlCol="0">
            <a:spAutoFit/>
          </a:bodyPr>
          <a:lstStyle/>
          <a:p>
            <a:pPr algn="ctr"/>
            <a:r>
              <a:rPr lang="it-IT" sz="1400" b="1" dirty="0" err="1"/>
              <a:t>Table</a:t>
            </a:r>
            <a:r>
              <a:rPr lang="it-IT" sz="1400" b="1" dirty="0"/>
              <a:t> 5</a:t>
            </a:r>
            <a:r>
              <a:rPr lang="it-IT" sz="1400" dirty="0"/>
              <a:t>: Range of </a:t>
            </a:r>
            <a:r>
              <a:rPr lang="it-IT" sz="1400" dirty="0" err="1"/>
              <a:t>explored</a:t>
            </a:r>
            <a:r>
              <a:rPr lang="it-IT" sz="1400" dirty="0"/>
              <a:t> </a:t>
            </a:r>
            <a:r>
              <a:rPr lang="it-IT" sz="1400" dirty="0" err="1"/>
              <a:t>hyperparameters</a:t>
            </a:r>
            <a:r>
              <a:rPr lang="it-IT" sz="1400" dirty="0"/>
              <a:t> in the </a:t>
            </a:r>
            <a:r>
              <a:rPr lang="it-IT" sz="1400" dirty="0" err="1"/>
              <a:t>grid</a:t>
            </a:r>
            <a:r>
              <a:rPr lang="it-IT" sz="1400" dirty="0"/>
              <a:t> </a:t>
            </a:r>
            <a:r>
              <a:rPr lang="it-IT" sz="1400" dirty="0" err="1"/>
              <a:t>search</a:t>
            </a:r>
            <a:r>
              <a:rPr lang="it-IT" sz="1400" dirty="0"/>
              <a:t>, Random </a:t>
            </a:r>
            <a:r>
              <a:rPr lang="it-IT" sz="1400" dirty="0" err="1"/>
              <a:t>Forest</a:t>
            </a:r>
            <a:r>
              <a:rPr lang="it-IT" sz="1400" dirty="0"/>
              <a:t> </a:t>
            </a:r>
          </a:p>
        </p:txBody>
      </p:sp>
      <p:sp>
        <p:nvSpPr>
          <p:cNvPr id="2" name="CasellaDiTesto 1">
            <a:extLst>
              <a:ext uri="{FF2B5EF4-FFF2-40B4-BE49-F238E27FC236}">
                <a16:creationId xmlns:a16="http://schemas.microsoft.com/office/drawing/2014/main" id="{57B8197D-6D81-7D11-7544-8CEC06FCCA87}"/>
              </a:ext>
            </a:extLst>
          </p:cNvPr>
          <p:cNvSpPr txBox="1"/>
          <p:nvPr/>
        </p:nvSpPr>
        <p:spPr>
          <a:xfrm>
            <a:off x="396117" y="3895271"/>
            <a:ext cx="3960159" cy="738664"/>
          </a:xfrm>
          <a:prstGeom prst="rect">
            <a:avLst/>
          </a:prstGeom>
          <a:noFill/>
        </p:spPr>
        <p:txBody>
          <a:bodyPr wrap="square" rtlCol="0">
            <a:spAutoFit/>
          </a:bodyPr>
          <a:lstStyle/>
          <a:p>
            <a:r>
              <a:rPr lang="it-IT" sz="1400" dirty="0"/>
              <a:t>The best </a:t>
            </a:r>
            <a:r>
              <a:rPr lang="it-IT" sz="1400" dirty="0" err="1"/>
              <a:t>hyperparameters</a:t>
            </a:r>
            <a:r>
              <a:rPr lang="it-IT" sz="1400" dirty="0"/>
              <a:t> </a:t>
            </a:r>
            <a:r>
              <a:rPr lang="it-IT" sz="1400" dirty="0" err="1"/>
              <a:t>found</a:t>
            </a:r>
            <a:r>
              <a:rPr lang="it-IT" sz="1400" dirty="0"/>
              <a:t> in the </a:t>
            </a:r>
            <a:r>
              <a:rPr lang="it-IT" sz="1400" dirty="0" err="1"/>
              <a:t>grid</a:t>
            </a:r>
            <a:r>
              <a:rPr lang="it-IT" sz="1400" dirty="0"/>
              <a:t> </a:t>
            </a:r>
            <a:r>
              <a:rPr lang="it-IT" sz="1400" dirty="0" err="1"/>
              <a:t>search</a:t>
            </a:r>
            <a:r>
              <a:rPr lang="it-IT" sz="1400" dirty="0"/>
              <a:t> are in </a:t>
            </a:r>
            <a:r>
              <a:rPr lang="it-IT" sz="1400" dirty="0" err="1"/>
              <a:t>bold</a:t>
            </a:r>
            <a:r>
              <a:rPr lang="it-IT" sz="1400" dirty="0"/>
              <a:t>. </a:t>
            </a:r>
            <a:r>
              <a:rPr lang="it-IT" sz="1400" dirty="0" err="1"/>
              <a:t>Table</a:t>
            </a:r>
            <a:r>
              <a:rPr lang="it-IT" sz="1400" dirty="0"/>
              <a:t> 6 shows the </a:t>
            </a:r>
            <a:r>
              <a:rPr lang="it-IT" sz="1400" dirty="0" err="1"/>
              <a:t>error</a:t>
            </a:r>
            <a:r>
              <a:rPr lang="it-IT" sz="1400" dirty="0"/>
              <a:t> of </a:t>
            </a:r>
            <a:r>
              <a:rPr lang="it-IT" sz="1400" dirty="0" err="1"/>
              <a:t>this</a:t>
            </a:r>
            <a:r>
              <a:rPr lang="it-IT" sz="1400" dirty="0"/>
              <a:t> model.</a:t>
            </a:r>
          </a:p>
        </p:txBody>
      </p:sp>
      <p:graphicFrame>
        <p:nvGraphicFramePr>
          <p:cNvPr id="5" name="Tabella 4">
            <a:extLst>
              <a:ext uri="{FF2B5EF4-FFF2-40B4-BE49-F238E27FC236}">
                <a16:creationId xmlns:a16="http://schemas.microsoft.com/office/drawing/2014/main" id="{102EB44F-7208-039E-B368-9F90156061C6}"/>
              </a:ext>
            </a:extLst>
          </p:cNvPr>
          <p:cNvGraphicFramePr>
            <a:graphicFrameLocks noGrp="1"/>
          </p:cNvGraphicFramePr>
          <p:nvPr>
            <p:extLst>
              <p:ext uri="{D42A27DB-BD31-4B8C-83A1-F6EECF244321}">
                <p14:modId xmlns:p14="http://schemas.microsoft.com/office/powerpoint/2010/main" val="594448732"/>
              </p:ext>
            </p:extLst>
          </p:nvPr>
        </p:nvGraphicFramePr>
        <p:xfrm>
          <a:off x="4911223" y="3807403"/>
          <a:ext cx="3836660" cy="914400"/>
        </p:xfrm>
        <a:graphic>
          <a:graphicData uri="http://schemas.openxmlformats.org/drawingml/2006/table">
            <a:tbl>
              <a:tblPr bandRow="1">
                <a:tableStyleId>{0E3FDE45-AF77-4B5C-9715-49D594BDF05E}</a:tableStyleId>
              </a:tblPr>
              <a:tblGrid>
                <a:gridCol w="959165">
                  <a:extLst>
                    <a:ext uri="{9D8B030D-6E8A-4147-A177-3AD203B41FA5}">
                      <a16:colId xmlns:a16="http://schemas.microsoft.com/office/drawing/2014/main" val="1649054938"/>
                    </a:ext>
                  </a:extLst>
                </a:gridCol>
                <a:gridCol w="959165">
                  <a:extLst>
                    <a:ext uri="{9D8B030D-6E8A-4147-A177-3AD203B41FA5}">
                      <a16:colId xmlns:a16="http://schemas.microsoft.com/office/drawing/2014/main" val="4019716620"/>
                    </a:ext>
                  </a:extLst>
                </a:gridCol>
                <a:gridCol w="959165">
                  <a:extLst>
                    <a:ext uri="{9D8B030D-6E8A-4147-A177-3AD203B41FA5}">
                      <a16:colId xmlns:a16="http://schemas.microsoft.com/office/drawing/2014/main" val="1120584406"/>
                    </a:ext>
                  </a:extLst>
                </a:gridCol>
                <a:gridCol w="959165">
                  <a:extLst>
                    <a:ext uri="{9D8B030D-6E8A-4147-A177-3AD203B41FA5}">
                      <a16:colId xmlns:a16="http://schemas.microsoft.com/office/drawing/2014/main" val="3881263521"/>
                    </a:ext>
                  </a:extLst>
                </a:gridCol>
              </a:tblGrid>
              <a:tr h="294067">
                <a:tc>
                  <a:txBody>
                    <a:bodyPr/>
                    <a:lstStyle/>
                    <a:p>
                      <a:pPr algn="ctr"/>
                      <a:r>
                        <a:rPr lang="it-IT" sz="1400" b="1" dirty="0"/>
                        <a:t>Dataset</a:t>
                      </a:r>
                    </a:p>
                  </a:txBody>
                  <a:tcPr anchor="ctr">
                    <a:lnR w="12700" cap="flat" cmpd="sng" algn="ctr">
                      <a:solidFill>
                        <a:srgbClr val="7B7B7B"/>
                      </a:solidFill>
                      <a:prstDash val="dash"/>
                      <a:round/>
                      <a:headEnd type="none" w="med" len="med"/>
                      <a:tailEnd type="none" w="med" len="med"/>
                    </a:lnR>
                  </a:tcPr>
                </a:tc>
                <a:tc>
                  <a:txBody>
                    <a:bodyPr/>
                    <a:lstStyle/>
                    <a:p>
                      <a:pPr algn="ctr"/>
                      <a:r>
                        <a:rPr lang="it-IT" sz="1400" dirty="0"/>
                        <a:t>TR</a:t>
                      </a:r>
                    </a:p>
                  </a:txBody>
                  <a:tcPr anchor="ctr">
                    <a:lnL w="12700" cap="flat" cmpd="sng" algn="ctr">
                      <a:solidFill>
                        <a:srgbClr val="7B7B7B"/>
                      </a:solidFill>
                      <a:prstDash val="dash"/>
                      <a:round/>
                      <a:headEnd type="none" w="med" len="med"/>
                      <a:tailEnd type="none" w="med" len="med"/>
                    </a:lnL>
                  </a:tcPr>
                </a:tc>
                <a:tc>
                  <a:txBody>
                    <a:bodyPr/>
                    <a:lstStyle/>
                    <a:p>
                      <a:pPr algn="ctr"/>
                      <a:r>
                        <a:rPr lang="it-IT" sz="1400" dirty="0"/>
                        <a:t>VL</a:t>
                      </a:r>
                    </a:p>
                  </a:txBody>
                  <a:tcPr anchor="ctr"/>
                </a:tc>
                <a:tc>
                  <a:txBody>
                    <a:bodyPr/>
                    <a:lstStyle/>
                    <a:p>
                      <a:pPr algn="ctr"/>
                      <a:r>
                        <a:rPr lang="it-IT" sz="1400" dirty="0"/>
                        <a:t>TS</a:t>
                      </a:r>
                    </a:p>
                  </a:txBody>
                  <a:tcPr anchor="ctr"/>
                </a:tc>
                <a:extLst>
                  <a:ext uri="{0D108BD9-81ED-4DB2-BD59-A6C34878D82A}">
                    <a16:rowId xmlns:a16="http://schemas.microsoft.com/office/drawing/2014/main" val="1134138711"/>
                  </a:ext>
                </a:extLst>
              </a:tr>
              <a:tr h="294067">
                <a:tc>
                  <a:txBody>
                    <a:bodyPr/>
                    <a:lstStyle/>
                    <a:p>
                      <a:pPr algn="ctr"/>
                      <a:r>
                        <a:rPr lang="it-IT" sz="1400" b="1" dirty="0"/>
                        <a:t>MEE</a:t>
                      </a:r>
                    </a:p>
                  </a:txBody>
                  <a:tcPr anchor="ctr">
                    <a:lnR w="12700" cap="flat" cmpd="sng" algn="ctr">
                      <a:solidFill>
                        <a:srgbClr val="7B7B7B"/>
                      </a:solidFill>
                      <a:prstDash val="dash"/>
                      <a:round/>
                      <a:headEnd type="none" w="med" len="med"/>
                      <a:tailEnd type="none" w="med" len="med"/>
                    </a:lnR>
                  </a:tcPr>
                </a:tc>
                <a:tc>
                  <a:txBody>
                    <a:bodyPr/>
                    <a:lstStyle/>
                    <a:p>
                      <a:pPr algn="ctr"/>
                      <a:r>
                        <a:rPr lang="it-IT" sz="1400" dirty="0"/>
                        <a:t>1.033</a:t>
                      </a:r>
                    </a:p>
                  </a:txBody>
                  <a:tcPr>
                    <a:lnL w="12700" cap="flat" cmpd="sng" algn="ctr">
                      <a:solidFill>
                        <a:srgbClr val="7B7B7B"/>
                      </a:solidFill>
                      <a:prstDash val="dash"/>
                      <a:round/>
                      <a:headEnd type="none" w="med" len="med"/>
                      <a:tailEnd type="none" w="med" len="med"/>
                    </a:lnL>
                  </a:tcPr>
                </a:tc>
                <a:tc>
                  <a:txBody>
                    <a:bodyPr/>
                    <a:lstStyle/>
                    <a:p>
                      <a:pPr algn="ctr"/>
                      <a:r>
                        <a:rPr lang="it-IT" sz="1400" dirty="0"/>
                        <a:t>2.734</a:t>
                      </a:r>
                    </a:p>
                  </a:txBody>
                  <a:tcPr/>
                </a:tc>
                <a:tc>
                  <a:txBody>
                    <a:bodyPr/>
                    <a:lstStyle/>
                    <a:p>
                      <a:pPr algn="ctr"/>
                      <a:r>
                        <a:rPr lang="it-IT" sz="1400" dirty="0"/>
                        <a:t>2.489</a:t>
                      </a:r>
                    </a:p>
                  </a:txBody>
                  <a:tcPr/>
                </a:tc>
                <a:extLst>
                  <a:ext uri="{0D108BD9-81ED-4DB2-BD59-A6C34878D82A}">
                    <a16:rowId xmlns:a16="http://schemas.microsoft.com/office/drawing/2014/main" val="3685263719"/>
                  </a:ext>
                </a:extLst>
              </a:tr>
              <a:tr h="294067">
                <a:tc>
                  <a:txBody>
                    <a:bodyPr/>
                    <a:lstStyle/>
                    <a:p>
                      <a:pPr algn="ctr"/>
                      <a:r>
                        <a:rPr lang="it-IT" sz="1400" b="1" dirty="0" err="1"/>
                        <a:t>stdev</a:t>
                      </a:r>
                      <a:endParaRPr lang="it-IT" sz="1400" b="1" dirty="0"/>
                    </a:p>
                  </a:txBody>
                  <a:tcPr anchor="ctr">
                    <a:lnR w="12700" cap="flat" cmpd="sng" algn="ctr">
                      <a:solidFill>
                        <a:srgbClr val="7B7B7B"/>
                      </a:solidFill>
                      <a:prstDash val="dash"/>
                      <a:round/>
                      <a:headEnd type="none" w="med" len="med"/>
                      <a:tailEnd type="none" w="med" len="med"/>
                    </a:lnR>
                  </a:tcPr>
                </a:tc>
                <a:tc>
                  <a:txBody>
                    <a:bodyPr/>
                    <a:lstStyle/>
                    <a:p>
                      <a:pPr algn="ctr"/>
                      <a:r>
                        <a:rPr lang="it-IT" sz="1400" dirty="0"/>
                        <a:t>0.005</a:t>
                      </a:r>
                    </a:p>
                  </a:txBody>
                  <a:tcPr>
                    <a:lnL w="12700" cap="flat" cmpd="sng" algn="ctr">
                      <a:solidFill>
                        <a:srgbClr val="7B7B7B"/>
                      </a:solidFill>
                      <a:prstDash val="dash"/>
                      <a:round/>
                      <a:headEnd type="none" w="med" len="med"/>
                      <a:tailEnd type="none" w="med" len="med"/>
                    </a:lnL>
                  </a:tcPr>
                </a:tc>
                <a:tc>
                  <a:txBody>
                    <a:bodyPr/>
                    <a:lstStyle/>
                    <a:p>
                      <a:pPr algn="ctr"/>
                      <a:r>
                        <a:rPr lang="it-IT" sz="1400" dirty="0"/>
                        <a:t>0.094</a:t>
                      </a:r>
                    </a:p>
                  </a:txBody>
                  <a:tcPr/>
                </a:tc>
                <a:tc>
                  <a:txBody>
                    <a:bodyPr/>
                    <a:lstStyle/>
                    <a:p>
                      <a:pPr algn="ctr"/>
                      <a:r>
                        <a:rPr lang="it-IT" sz="1400" dirty="0" err="1"/>
                        <a:t>n.d.</a:t>
                      </a:r>
                      <a:endParaRPr lang="it-IT" sz="1400" dirty="0"/>
                    </a:p>
                  </a:txBody>
                  <a:tcPr/>
                </a:tc>
                <a:extLst>
                  <a:ext uri="{0D108BD9-81ED-4DB2-BD59-A6C34878D82A}">
                    <a16:rowId xmlns:a16="http://schemas.microsoft.com/office/drawing/2014/main" val="2333860038"/>
                  </a:ext>
                </a:extLst>
              </a:tr>
            </a:tbl>
          </a:graphicData>
        </a:graphic>
      </p:graphicFrame>
      <p:sp>
        <p:nvSpPr>
          <p:cNvPr id="6" name="CasellaDiTesto 5">
            <a:extLst>
              <a:ext uri="{FF2B5EF4-FFF2-40B4-BE49-F238E27FC236}">
                <a16:creationId xmlns:a16="http://schemas.microsoft.com/office/drawing/2014/main" id="{812B55B3-532A-0E15-5534-321227FCF96D}"/>
              </a:ext>
            </a:extLst>
          </p:cNvPr>
          <p:cNvSpPr txBox="1"/>
          <p:nvPr/>
        </p:nvSpPr>
        <p:spPr>
          <a:xfrm>
            <a:off x="4910652" y="3280937"/>
            <a:ext cx="3836660" cy="523220"/>
          </a:xfrm>
          <a:prstGeom prst="rect">
            <a:avLst/>
          </a:prstGeom>
          <a:noFill/>
        </p:spPr>
        <p:txBody>
          <a:bodyPr wrap="square" rtlCol="0">
            <a:spAutoFit/>
          </a:bodyPr>
          <a:lstStyle/>
          <a:p>
            <a:pPr marL="0" marR="0" indent="0" algn="ctr" rtl="0" eaLnBrk="1" fontAlgn="auto" latinLnBrk="0" hangingPunct="1">
              <a:spcBef>
                <a:spcPts val="0"/>
              </a:spcBef>
              <a:spcAft>
                <a:spcPts val="0"/>
              </a:spcAft>
            </a:pPr>
            <a:r>
              <a:rPr lang="it-IT" sz="1400" b="1" kern="1200" dirty="0" err="1">
                <a:solidFill>
                  <a:srgbClr val="000000"/>
                </a:solidFill>
                <a:effectLst/>
                <a:latin typeface="Arial" panose="020B0604020202020204" pitchFamily="34" charset="0"/>
                <a:ea typeface="DejaVu Sans" panose="020B0603030804020204" pitchFamily="34" charset="0"/>
                <a:cs typeface="DejaVu Sans" panose="020B0603030804020204" pitchFamily="34" charset="0"/>
              </a:rPr>
              <a:t>Table</a:t>
            </a:r>
            <a:r>
              <a:rPr lang="it-IT" sz="1400" b="1" kern="1200" dirty="0">
                <a:solidFill>
                  <a:srgbClr val="000000"/>
                </a:solidFill>
                <a:effectLst/>
                <a:latin typeface="Arial" panose="020B0604020202020204" pitchFamily="34" charset="0"/>
                <a:ea typeface="DejaVu Sans" panose="020B0603030804020204" pitchFamily="34" charset="0"/>
                <a:cs typeface="DejaVu Sans" panose="020B0603030804020204" pitchFamily="34" charset="0"/>
              </a:rPr>
              <a:t> </a:t>
            </a:r>
            <a:r>
              <a:rPr lang="it-IT" sz="1400" b="1" dirty="0">
                <a:latin typeface="Arial" panose="020B0604020202020204" pitchFamily="34" charset="0"/>
                <a:ea typeface="DejaVu Sans" panose="020B0603030804020204" pitchFamily="34" charset="0"/>
                <a:cs typeface="DejaVu Sans" panose="020B0603030804020204" pitchFamily="34" charset="0"/>
              </a:rPr>
              <a:t>6</a:t>
            </a:r>
            <a:r>
              <a:rPr lang="it-IT" sz="1400" kern="1200" dirty="0">
                <a:solidFill>
                  <a:srgbClr val="000000"/>
                </a:solidFill>
                <a:effectLst/>
                <a:latin typeface="Arial" panose="020B0604020202020204" pitchFamily="34" charset="0"/>
                <a:ea typeface="DejaVu Sans" panose="020B0603030804020204" pitchFamily="34" charset="0"/>
                <a:cs typeface="DejaVu Sans" panose="020B0603030804020204" pitchFamily="34" charset="0"/>
              </a:rPr>
              <a:t>: MEE of the best Random </a:t>
            </a:r>
            <a:r>
              <a:rPr lang="it-IT" sz="1400" kern="1200" dirty="0" err="1">
                <a:solidFill>
                  <a:srgbClr val="000000"/>
                </a:solidFill>
                <a:effectLst/>
                <a:latin typeface="Arial" panose="020B0604020202020204" pitchFamily="34" charset="0"/>
                <a:ea typeface="DejaVu Sans" panose="020B0603030804020204" pitchFamily="34" charset="0"/>
                <a:cs typeface="DejaVu Sans" panose="020B0603030804020204" pitchFamily="34" charset="0"/>
              </a:rPr>
              <a:t>Forest</a:t>
            </a:r>
            <a:r>
              <a:rPr lang="it-IT" sz="1400" kern="1200" dirty="0">
                <a:solidFill>
                  <a:srgbClr val="000000"/>
                </a:solidFill>
                <a:effectLst/>
                <a:latin typeface="Arial" panose="020B0604020202020204" pitchFamily="34" charset="0"/>
                <a:ea typeface="DejaVu Sans" panose="020B0603030804020204" pitchFamily="34" charset="0"/>
                <a:cs typeface="DejaVu Sans" panose="020B0603030804020204" pitchFamily="34" charset="0"/>
              </a:rPr>
              <a:t> </a:t>
            </a:r>
            <a:r>
              <a:rPr lang="it-IT" sz="1400" kern="1200" dirty="0" err="1">
                <a:solidFill>
                  <a:srgbClr val="000000"/>
                </a:solidFill>
                <a:effectLst/>
                <a:latin typeface="Arial" panose="020B0604020202020204" pitchFamily="34" charset="0"/>
                <a:ea typeface="DejaVu Sans" panose="020B0603030804020204" pitchFamily="34" charset="0"/>
                <a:cs typeface="DejaVu Sans" panose="020B0603030804020204" pitchFamily="34" charset="0"/>
              </a:rPr>
              <a:t>using</a:t>
            </a:r>
            <a:r>
              <a:rPr lang="it-IT" sz="1400" dirty="0">
                <a:solidFill>
                  <a:srgbClr val="000000"/>
                </a:solidFill>
                <a:latin typeface="Arial" panose="020B0604020202020204" pitchFamily="34" charset="0"/>
                <a:ea typeface="DejaVu Sans" panose="020B0603030804020204" pitchFamily="34" charset="0"/>
                <a:cs typeface="DejaVu Sans" panose="020B0603030804020204" pitchFamily="34" charset="0"/>
              </a:rPr>
              <a:t> </a:t>
            </a:r>
            <a:r>
              <a:rPr lang="it-IT" sz="1400" kern="1200" dirty="0" err="1">
                <a:solidFill>
                  <a:srgbClr val="000000"/>
                </a:solidFill>
                <a:effectLst/>
                <a:latin typeface="Arial" panose="020B0604020202020204" pitchFamily="34" charset="0"/>
                <a:ea typeface="DejaVu Sans" panose="020B0603030804020204" pitchFamily="34" charset="0"/>
                <a:cs typeface="DejaVu Sans" panose="020B0603030804020204" pitchFamily="34" charset="0"/>
              </a:rPr>
              <a:t>grid</a:t>
            </a:r>
            <a:r>
              <a:rPr lang="it-IT" sz="1400" kern="1200" dirty="0">
                <a:solidFill>
                  <a:srgbClr val="000000"/>
                </a:solidFill>
                <a:effectLst/>
                <a:latin typeface="Arial" panose="020B0604020202020204" pitchFamily="34" charset="0"/>
                <a:ea typeface="DejaVu Sans" panose="020B0603030804020204" pitchFamily="34" charset="0"/>
                <a:cs typeface="DejaVu Sans" panose="020B0603030804020204" pitchFamily="34" charset="0"/>
              </a:rPr>
              <a:t> </a:t>
            </a:r>
            <a:r>
              <a:rPr lang="it-IT" sz="1400" kern="1200" dirty="0" err="1">
                <a:solidFill>
                  <a:srgbClr val="000000"/>
                </a:solidFill>
                <a:effectLst/>
                <a:latin typeface="Arial" panose="020B0604020202020204" pitchFamily="34" charset="0"/>
                <a:ea typeface="DejaVu Sans" panose="020B0603030804020204" pitchFamily="34" charset="0"/>
                <a:cs typeface="DejaVu Sans" panose="020B0603030804020204" pitchFamily="34" charset="0"/>
              </a:rPr>
              <a:t>search</a:t>
            </a:r>
            <a:r>
              <a:rPr lang="it-IT" sz="1400" kern="1200" dirty="0">
                <a:solidFill>
                  <a:srgbClr val="000000"/>
                </a:solidFill>
                <a:effectLst/>
                <a:latin typeface="Arial" panose="020B0604020202020204" pitchFamily="34" charset="0"/>
                <a:ea typeface="DejaVu Sans" panose="020B0603030804020204" pitchFamily="34" charset="0"/>
                <a:cs typeface="DejaVu Sans" panose="020B0603030804020204" pitchFamily="34" charset="0"/>
              </a:rPr>
              <a:t> on the datasets</a:t>
            </a:r>
            <a:endParaRPr lang="it-IT" sz="1100" dirty="0">
              <a:effectLst/>
            </a:endParaRPr>
          </a:p>
        </p:txBody>
      </p:sp>
    </p:spTree>
    <p:extLst>
      <p:ext uri="{BB962C8B-B14F-4D97-AF65-F5344CB8AC3E}">
        <p14:creationId xmlns:p14="http://schemas.microsoft.com/office/powerpoint/2010/main" val="29527504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PlaceHolder 1"/>
          <p:cNvSpPr>
            <a:spLocks noGrp="1"/>
          </p:cNvSpPr>
          <p:nvPr>
            <p:ph type="title"/>
          </p:nvPr>
        </p:nvSpPr>
        <p:spPr>
          <a:xfrm>
            <a:off x="311940" y="1485"/>
            <a:ext cx="8832060" cy="576000"/>
          </a:xfrm>
          <a:prstGeom prst="rect">
            <a:avLst/>
          </a:prstGeom>
          <a:noFill/>
          <a:ln w="0">
            <a:noFill/>
          </a:ln>
        </p:spPr>
        <p:txBody>
          <a:bodyPr tIns="91440" bIns="91440" anchor="t">
            <a:normAutofit/>
          </a:bodyPr>
          <a:lstStyle/>
          <a:p>
            <a:pPr>
              <a:lnSpc>
                <a:spcPct val="100000"/>
              </a:lnSpc>
              <a:buNone/>
              <a:tabLst>
                <a:tab pos="0" algn="l"/>
              </a:tabLst>
            </a:pPr>
            <a:r>
              <a:rPr lang="it" sz="2400" spc="-1" dirty="0">
                <a:solidFill>
                  <a:srgbClr val="000000"/>
                </a:solidFill>
                <a:latin typeface="Arial"/>
                <a:ea typeface="Arial"/>
              </a:rPr>
              <a:t>Support Vector Regressors</a:t>
            </a:r>
            <a:endParaRPr lang="it-IT" sz="2400" b="0" strike="noStrike" spc="-1" dirty="0">
              <a:solidFill>
                <a:srgbClr val="FF0000"/>
              </a:solidFill>
              <a:latin typeface="Arial"/>
            </a:endParaRPr>
          </a:p>
        </p:txBody>
      </p:sp>
      <p:sp>
        <p:nvSpPr>
          <p:cNvPr id="86" name="PlaceHolder 3"/>
          <p:cNvSpPr>
            <a:spLocks noGrp="1"/>
          </p:cNvSpPr>
          <p:nvPr>
            <p:ph type="sldNum" idx="4"/>
          </p:nvPr>
        </p:nvSpPr>
        <p:spPr>
          <a:xfrm>
            <a:off x="8472600" y="4663080"/>
            <a:ext cx="548280" cy="393120"/>
          </a:xfrm>
          <a:prstGeom prst="rect">
            <a:avLst/>
          </a:prstGeom>
          <a:noFill/>
          <a:ln w="0">
            <a:noFill/>
          </a:ln>
        </p:spPr>
        <p:txBody>
          <a:bodyPr tIns="91440" bIns="91440" anchor="ctr">
            <a:normAutofit/>
          </a:bodyPr>
          <a:lstStyle>
            <a:lvl1pPr algn="r">
              <a:lnSpc>
                <a:spcPct val="100000"/>
              </a:lnSpc>
              <a:buNone/>
              <a:tabLst>
                <a:tab pos="0" algn="l"/>
              </a:tabLst>
              <a:defRPr lang="it" sz="1000" b="0" strike="noStrike" spc="-1">
                <a:solidFill>
                  <a:srgbClr val="595959"/>
                </a:solidFill>
                <a:latin typeface="Arial"/>
                <a:ea typeface="Arial"/>
              </a:defRPr>
            </a:lvl1pPr>
          </a:lstStyle>
          <a:p>
            <a:pPr algn="r">
              <a:lnSpc>
                <a:spcPct val="100000"/>
              </a:lnSpc>
              <a:buNone/>
              <a:tabLst>
                <a:tab pos="0" algn="l"/>
              </a:tabLst>
            </a:pPr>
            <a:fld id="{7D06032E-25AA-4639-90A4-06914480F231}" type="slidenum">
              <a:rPr lang="it" sz="1000" b="0" strike="noStrike" spc="-1">
                <a:solidFill>
                  <a:srgbClr val="595959"/>
                </a:solidFill>
                <a:latin typeface="Arial"/>
                <a:ea typeface="Arial"/>
              </a:rPr>
              <a:t>14</a:t>
            </a:fld>
            <a:endParaRPr lang="it-IT" sz="1000" b="0" strike="noStrike" spc="-1">
              <a:latin typeface="Times New Roman"/>
            </a:endParaRPr>
          </a:p>
        </p:txBody>
      </p:sp>
      <p:sp>
        <p:nvSpPr>
          <p:cNvPr id="14" name="CasellaDiTesto 13">
            <a:extLst>
              <a:ext uri="{FF2B5EF4-FFF2-40B4-BE49-F238E27FC236}">
                <a16:creationId xmlns:a16="http://schemas.microsoft.com/office/drawing/2014/main" id="{B09C82B4-F2AA-E760-D0E5-44505BEA8B3E}"/>
              </a:ext>
            </a:extLst>
          </p:cNvPr>
          <p:cNvSpPr txBox="1"/>
          <p:nvPr/>
        </p:nvSpPr>
        <p:spPr>
          <a:xfrm>
            <a:off x="396685" y="549035"/>
            <a:ext cx="8350628" cy="307777"/>
          </a:xfrm>
          <a:prstGeom prst="rect">
            <a:avLst/>
          </a:prstGeom>
          <a:noFill/>
        </p:spPr>
        <p:txBody>
          <a:bodyPr wrap="square" rtlCol="0">
            <a:spAutoFit/>
          </a:bodyPr>
          <a:lstStyle/>
          <a:p>
            <a:pPr algn="ctr"/>
            <a:r>
              <a:rPr lang="it-IT" sz="1400" b="1" dirty="0" err="1"/>
              <a:t>Table</a:t>
            </a:r>
            <a:r>
              <a:rPr lang="it-IT" sz="1400" b="1" dirty="0"/>
              <a:t> 7</a:t>
            </a:r>
            <a:r>
              <a:rPr lang="it-IT" sz="1400" dirty="0"/>
              <a:t>: Range of </a:t>
            </a:r>
            <a:r>
              <a:rPr lang="it-IT" sz="1400" dirty="0" err="1"/>
              <a:t>explored</a:t>
            </a:r>
            <a:r>
              <a:rPr lang="it-IT" sz="1400" dirty="0"/>
              <a:t> </a:t>
            </a:r>
            <a:r>
              <a:rPr lang="it-IT" sz="1400" dirty="0" err="1"/>
              <a:t>hyperparameters</a:t>
            </a:r>
            <a:r>
              <a:rPr lang="it-IT" sz="1400" dirty="0"/>
              <a:t> in the </a:t>
            </a:r>
            <a:r>
              <a:rPr lang="it-IT" sz="1400" dirty="0" err="1"/>
              <a:t>grid</a:t>
            </a:r>
            <a:r>
              <a:rPr lang="it-IT" sz="1400" dirty="0"/>
              <a:t> </a:t>
            </a:r>
            <a:r>
              <a:rPr lang="it-IT" sz="1400" dirty="0" err="1"/>
              <a:t>search</a:t>
            </a:r>
            <a:r>
              <a:rPr lang="it-IT" sz="1400" dirty="0"/>
              <a:t>, SVM</a:t>
            </a:r>
          </a:p>
        </p:txBody>
      </p:sp>
      <mc:AlternateContent xmlns:mc="http://schemas.openxmlformats.org/markup-compatibility/2006" xmlns:a14="http://schemas.microsoft.com/office/drawing/2010/main">
        <mc:Choice Requires="a14">
          <p:graphicFrame>
            <p:nvGraphicFramePr>
              <p:cNvPr id="3" name="Tabella 2">
                <a:extLst>
                  <a:ext uri="{FF2B5EF4-FFF2-40B4-BE49-F238E27FC236}">
                    <a16:creationId xmlns:a16="http://schemas.microsoft.com/office/drawing/2014/main" id="{BCEA6984-73AE-08DA-C604-3BF4C841EE49}"/>
                  </a:ext>
                </a:extLst>
              </p:cNvPr>
              <p:cNvGraphicFramePr>
                <a:graphicFrameLocks noGrp="1"/>
              </p:cNvGraphicFramePr>
              <p:nvPr>
                <p:extLst>
                  <p:ext uri="{D42A27DB-BD31-4B8C-83A1-F6EECF244321}">
                    <p14:modId xmlns:p14="http://schemas.microsoft.com/office/powerpoint/2010/main" val="1004038703"/>
                  </p:ext>
                </p:extLst>
              </p:nvPr>
            </p:nvGraphicFramePr>
            <p:xfrm>
              <a:off x="396686" y="856812"/>
              <a:ext cx="8350627" cy="2814320"/>
            </p:xfrm>
            <a:graphic>
              <a:graphicData uri="http://schemas.openxmlformats.org/drawingml/2006/table">
                <a:tbl>
                  <a:tblPr firstRow="1" bandRow="1">
                    <a:tableStyleId>{0E3FDE45-AF77-4B5C-9715-49D594BDF05E}</a:tableStyleId>
                  </a:tblPr>
                  <a:tblGrid>
                    <a:gridCol w="1741395">
                      <a:extLst>
                        <a:ext uri="{9D8B030D-6E8A-4147-A177-3AD203B41FA5}">
                          <a16:colId xmlns:a16="http://schemas.microsoft.com/office/drawing/2014/main" val="1646026988"/>
                        </a:ext>
                      </a:extLst>
                    </a:gridCol>
                    <a:gridCol w="2433919">
                      <a:extLst>
                        <a:ext uri="{9D8B030D-6E8A-4147-A177-3AD203B41FA5}">
                          <a16:colId xmlns:a16="http://schemas.microsoft.com/office/drawing/2014/main" val="2209079661"/>
                        </a:ext>
                      </a:extLst>
                    </a:gridCol>
                    <a:gridCol w="3173506">
                      <a:extLst>
                        <a:ext uri="{9D8B030D-6E8A-4147-A177-3AD203B41FA5}">
                          <a16:colId xmlns:a16="http://schemas.microsoft.com/office/drawing/2014/main" val="476101989"/>
                        </a:ext>
                      </a:extLst>
                    </a:gridCol>
                    <a:gridCol w="1001807">
                      <a:extLst>
                        <a:ext uri="{9D8B030D-6E8A-4147-A177-3AD203B41FA5}">
                          <a16:colId xmlns:a16="http://schemas.microsoft.com/office/drawing/2014/main" val="1098860902"/>
                        </a:ext>
                      </a:extLst>
                    </a:gridCol>
                  </a:tblGrid>
                  <a:tr h="370840">
                    <a:tc>
                      <a:txBody>
                        <a:bodyPr/>
                        <a:lstStyle/>
                        <a:p>
                          <a:pPr algn="ctr"/>
                          <a:r>
                            <a:rPr lang="it-IT" sz="1600" i="0" dirty="0" err="1"/>
                            <a:t>Hyperparameter</a:t>
                          </a:r>
                          <a:endParaRPr lang="it-IT" sz="1600" i="0" dirty="0"/>
                        </a:p>
                      </a:txBody>
                      <a:tcPr anchor="ctr"/>
                    </a:tc>
                    <a:tc>
                      <a:txBody>
                        <a:bodyPr/>
                        <a:lstStyle/>
                        <a:p>
                          <a:pPr algn="ctr"/>
                          <a:r>
                            <a:rPr lang="it-IT" sz="1600" i="0" dirty="0" err="1"/>
                            <a:t>Values</a:t>
                          </a:r>
                          <a:endParaRPr lang="it-IT" sz="1600" i="0" dirty="0"/>
                        </a:p>
                      </a:txBody>
                      <a:tcPr anchor="ctr">
                        <a:lnR w="12700" cap="flat" cmpd="sng" algn="ctr">
                          <a:solidFill>
                            <a:srgbClr val="616161"/>
                          </a:solidFill>
                          <a:prstDash val="solid"/>
                          <a:round/>
                          <a:headEnd type="none" w="med" len="med"/>
                          <a:tailEnd type="none" w="med" len="med"/>
                        </a:lnR>
                      </a:tcPr>
                    </a:tc>
                    <a:tc>
                      <a:txBody>
                        <a:bodyPr/>
                        <a:lstStyle/>
                        <a:p>
                          <a:pPr algn="ctr"/>
                          <a:r>
                            <a:rPr lang="it-IT" sz="1600" i="0" dirty="0" err="1"/>
                            <a:t>Hyperparameter</a:t>
                          </a:r>
                          <a:endParaRPr lang="it-IT" sz="1600" i="0" dirty="0"/>
                        </a:p>
                      </a:txBody>
                      <a:tcPr anchor="ctr">
                        <a:lnL w="12700" cap="flat" cmpd="sng" algn="ctr">
                          <a:solidFill>
                            <a:srgbClr val="616161"/>
                          </a:solidFill>
                          <a:prstDash val="solid"/>
                          <a:round/>
                          <a:headEnd type="none" w="med" len="med"/>
                          <a:tailEnd type="none" w="med" len="med"/>
                        </a:lnL>
                      </a:tcPr>
                    </a:tc>
                    <a:tc>
                      <a:txBody>
                        <a:bodyPr/>
                        <a:lstStyle/>
                        <a:p>
                          <a:pPr algn="ctr"/>
                          <a:r>
                            <a:rPr lang="it-IT" sz="1600" i="0" dirty="0" err="1"/>
                            <a:t>Values</a:t>
                          </a:r>
                          <a:endParaRPr lang="it-IT" sz="1600" i="0" dirty="0"/>
                        </a:p>
                      </a:txBody>
                      <a:tcPr anchor="ctr"/>
                    </a:tc>
                    <a:extLst>
                      <a:ext uri="{0D108BD9-81ED-4DB2-BD59-A6C34878D82A}">
                        <a16:rowId xmlns:a16="http://schemas.microsoft.com/office/drawing/2014/main" val="2234428286"/>
                      </a:ext>
                    </a:extLst>
                  </a:tr>
                  <a:tr h="370840">
                    <a:tc>
                      <a:txBody>
                        <a:bodyPr/>
                        <a:lstStyle/>
                        <a:p>
                          <a:r>
                            <a:rPr lang="it-IT" sz="1400" i="1" dirty="0"/>
                            <a:t>Kernel</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400" dirty="0"/>
                            <a:t>RBF, </a:t>
                          </a:r>
                          <a:r>
                            <a:rPr lang="it-IT" sz="1400" b="1" dirty="0" err="1"/>
                            <a:t>poly</a:t>
                          </a:r>
                          <a:r>
                            <a:rPr lang="it-IT" sz="1400" b="1" dirty="0"/>
                            <a:t>.</a:t>
                          </a:r>
                          <a:r>
                            <a:rPr lang="it-IT" sz="1400" dirty="0"/>
                            <a:t>, </a:t>
                          </a:r>
                          <a:r>
                            <a:rPr lang="it-IT" sz="1400" dirty="0" err="1"/>
                            <a:t>sigmoid</a:t>
                          </a:r>
                          <a:r>
                            <a:rPr lang="it-IT" sz="1400" dirty="0"/>
                            <a:t> (</a:t>
                          </a:r>
                          <a:r>
                            <a:rPr lang="it-IT" sz="1400" dirty="0" err="1"/>
                            <a:t>aka</a:t>
                          </a:r>
                          <a:r>
                            <a:rPr lang="it-IT" sz="1400" dirty="0"/>
                            <a:t> </a:t>
                          </a:r>
                          <a:r>
                            <a:rPr lang="it-IT" sz="1400" dirty="0" err="1"/>
                            <a:t>two-layer</a:t>
                          </a:r>
                          <a:r>
                            <a:rPr lang="it-IT" sz="1400" dirty="0"/>
                            <a:t> </a:t>
                          </a:r>
                          <a:r>
                            <a:rPr lang="it-IT" sz="1400" dirty="0" err="1"/>
                            <a:t>perceptron</a:t>
                          </a:r>
                          <a:r>
                            <a:rPr lang="it-IT" sz="1400" dirty="0"/>
                            <a:t>), linear</a:t>
                          </a:r>
                        </a:p>
                      </a:txBody>
                      <a:tcPr anchor="ctr">
                        <a:lnR w="12700" cap="flat" cmpd="sng" algn="ctr">
                          <a:solidFill>
                            <a:srgbClr val="616161"/>
                          </a:solidFill>
                          <a:prstDash val="solid"/>
                          <a:round/>
                          <a:headEnd type="none" w="med" len="med"/>
                          <a:tailEnd type="none" w="med" len="med"/>
                        </a:lnR>
                      </a:tcPr>
                    </a:tc>
                    <a:tc>
                      <a:txBody>
                        <a:bodyPr/>
                        <a:lstStyle/>
                        <a:p>
                          <a14:m>
                            <m:oMath xmlns:m="http://schemas.openxmlformats.org/officeDocument/2006/math">
                              <m:sSub>
                                <m:sSubPr>
                                  <m:ctrlPr>
                                    <a:rPr lang="it-IT" sz="1400" i="1" smtClean="0">
                                      <a:latin typeface="Cambria Math" panose="02040503050406030204" pitchFamily="18" charset="0"/>
                                    </a:rPr>
                                  </m:ctrlPr>
                                </m:sSubPr>
                                <m:e>
                                  <m:r>
                                    <a:rPr lang="it-IT" sz="1400" i="1">
                                      <a:latin typeface="Cambria Math" panose="02040503050406030204" pitchFamily="18" charset="0"/>
                                    </a:rPr>
                                    <m:t>𝛽</m:t>
                                  </m:r>
                                </m:e>
                                <m:sub>
                                  <m:r>
                                    <a:rPr lang="it-IT" sz="1400" b="0" i="1" smtClean="0">
                                      <a:latin typeface="Cambria Math" panose="02040503050406030204" pitchFamily="18" charset="0"/>
                                    </a:rPr>
                                    <m:t>1</m:t>
                                  </m:r>
                                </m:sub>
                              </m:sSub>
                            </m:oMath>
                          </a14:m>
                          <a:r>
                            <a:rPr lang="it-IT" sz="1400" i="1" dirty="0"/>
                            <a:t> </a:t>
                          </a:r>
                          <a:r>
                            <a:rPr lang="it-IT" sz="1400" i="1" dirty="0" err="1"/>
                            <a:t>coefficient</a:t>
                          </a:r>
                          <a:r>
                            <a:rPr lang="it-IT" sz="1400" i="1" dirty="0"/>
                            <a:t> </a:t>
                          </a:r>
                          <a:r>
                            <a:rPr lang="it-IT" sz="1400" dirty="0"/>
                            <a:t>(</a:t>
                          </a:r>
                          <a:r>
                            <a:rPr lang="it-IT" sz="1400" i="0" dirty="0"/>
                            <a:t>for </a:t>
                          </a:r>
                          <a:r>
                            <a:rPr lang="it-IT" sz="1400" i="0" dirty="0" err="1"/>
                            <a:t>two-layer</a:t>
                          </a:r>
                          <a:r>
                            <a:rPr lang="it-IT" sz="1400" i="0" dirty="0"/>
                            <a:t> </a:t>
                          </a:r>
                          <a:r>
                            <a:rPr lang="it-IT" sz="1400" i="0" dirty="0" err="1"/>
                            <a:t>perceptron</a:t>
                          </a:r>
                          <a:r>
                            <a:rPr lang="it-IT" sz="1400" i="0" dirty="0"/>
                            <a:t> kernel</a:t>
                          </a:r>
                          <a:r>
                            <a:rPr lang="it-IT" sz="1400" dirty="0"/>
                            <a:t>)</a:t>
                          </a:r>
                          <a:endParaRPr lang="it-IT" sz="1400" i="1" dirty="0"/>
                        </a:p>
                      </a:txBody>
                      <a:tcPr anchor="ctr">
                        <a:lnL w="12700" cap="flat" cmpd="sng" algn="ctr">
                          <a:solidFill>
                            <a:srgbClr val="616161"/>
                          </a:solidFill>
                          <a:prstDash val="solid"/>
                          <a:round/>
                          <a:headEnd type="none" w="med" len="med"/>
                          <a:tailEnd type="none" w="med" len="med"/>
                        </a:lnL>
                      </a:tcPr>
                    </a:tc>
                    <a:tc>
                      <a:txBody>
                        <a:bodyPr/>
                        <a:lstStyle/>
                        <a:p>
                          <a:pPr algn="ctr"/>
                          <a:r>
                            <a:rPr lang="it-IT" sz="1400" dirty="0"/>
                            <a:t>0, 1, 2</a:t>
                          </a:r>
                        </a:p>
                      </a:txBody>
                      <a:tcPr anchor="ctr"/>
                    </a:tc>
                    <a:extLst>
                      <a:ext uri="{0D108BD9-81ED-4DB2-BD59-A6C34878D82A}">
                        <a16:rowId xmlns:a16="http://schemas.microsoft.com/office/drawing/2014/main" val="1464338391"/>
                      </a:ext>
                    </a:extLst>
                  </a:tr>
                  <a:tr h="370840">
                    <a:tc>
                      <a:txBody>
                        <a:bodyPr/>
                        <a:lstStyle/>
                        <a:p>
                          <a:r>
                            <a:rPr lang="it-IT" sz="1400" i="1" dirty="0"/>
                            <a:t>C </a:t>
                          </a:r>
                          <a:r>
                            <a:rPr lang="it-IT" sz="1400" i="1" dirty="0" err="1"/>
                            <a:t>regularization</a:t>
                          </a:r>
                          <a:r>
                            <a:rPr lang="it-IT" sz="1400" i="1" dirty="0"/>
                            <a:t> </a:t>
                          </a:r>
                          <a:r>
                            <a:rPr lang="it-IT" sz="1400" i="1" dirty="0" err="1"/>
                            <a:t>hyperparameter</a:t>
                          </a:r>
                          <a:endParaRPr lang="it-IT" sz="1400" i="1" dirty="0"/>
                        </a:p>
                      </a:txBody>
                      <a:tcPr anchor="ctr"/>
                    </a:tc>
                    <a:tc>
                      <a:txBody>
                        <a:bodyPr/>
                        <a:lstStyle/>
                        <a:p>
                          <a:pPr algn="ctr"/>
                          <a:r>
                            <a:rPr lang="it-IT" sz="1400" dirty="0"/>
                            <a:t>0.1, 1, 10, </a:t>
                          </a:r>
                          <a:r>
                            <a:rPr lang="it-IT" sz="1400" b="1" dirty="0"/>
                            <a:t>100</a:t>
                          </a:r>
                        </a:p>
                      </a:txBody>
                      <a:tcPr anchor="ctr">
                        <a:lnR w="12700" cap="flat" cmpd="sng" algn="ctr">
                          <a:solidFill>
                            <a:srgbClr val="616161"/>
                          </a:solidFill>
                          <a:prstDash val="solid"/>
                          <a:round/>
                          <a:headEnd type="none" w="med" len="med"/>
                          <a:tailEnd type="none" w="med" len="med"/>
                        </a:lnR>
                      </a:tcPr>
                    </a:tc>
                    <a:tc>
                      <a:txBody>
                        <a:bodyPr/>
                        <a:lstStyle/>
                        <a:p>
                          <a:r>
                            <a:rPr lang="it-IT" sz="1400" i="1" dirty="0"/>
                            <a:t>Translation </a:t>
                          </a:r>
                          <a:r>
                            <a:rPr lang="it-IT" sz="1400" i="1" dirty="0" err="1"/>
                            <a:t>term</a:t>
                          </a:r>
                          <a:r>
                            <a:rPr lang="it-IT" sz="1400" i="1" dirty="0"/>
                            <a:t> k0</a:t>
                          </a:r>
                          <a:r>
                            <a:rPr lang="it-IT" sz="1400" dirty="0"/>
                            <a:t> (</a:t>
                          </a:r>
                          <a:r>
                            <a:rPr lang="it-IT" sz="1400" i="0" dirty="0"/>
                            <a:t>for </a:t>
                          </a:r>
                          <a:r>
                            <a:rPr lang="it-IT" sz="1400" i="0" dirty="0" err="1"/>
                            <a:t>polynomial</a:t>
                          </a:r>
                          <a:r>
                            <a:rPr lang="it-IT" sz="1400" i="0" dirty="0"/>
                            <a:t> kernel: </a:t>
                          </a:r>
                          <a14:m>
                            <m:oMath xmlns:m="http://schemas.openxmlformats.org/officeDocument/2006/math">
                              <m:sSup>
                                <m:sSupPr>
                                  <m:ctrlPr>
                                    <a:rPr lang="it-IT" sz="1400" i="1" smtClean="0">
                                      <a:latin typeface="Cambria Math" panose="02040503050406030204" pitchFamily="18" charset="0"/>
                                    </a:rPr>
                                  </m:ctrlPr>
                                </m:sSupPr>
                                <m:e>
                                  <m:d>
                                    <m:dPr>
                                      <m:ctrlPr>
                                        <a:rPr lang="it-IT" sz="1400" i="1" smtClean="0">
                                          <a:latin typeface="Cambria Math" panose="02040503050406030204" pitchFamily="18" charset="0"/>
                                        </a:rPr>
                                      </m:ctrlPr>
                                    </m:dPr>
                                    <m:e>
                                      <m:r>
                                        <a:rPr lang="it-IT" sz="1400" i="1" smtClean="0">
                                          <a:latin typeface="Cambria Math" panose="02040503050406030204" pitchFamily="18" charset="0"/>
                                          <a:ea typeface="Cambria Math" panose="02040503050406030204" pitchFamily="18" charset="0"/>
                                        </a:rPr>
                                        <m:t>𝛾</m:t>
                                      </m:r>
                                      <m:r>
                                        <a:rPr lang="it-IT" sz="1400" i="0" smtClean="0">
                                          <a:latin typeface="Cambria Math" panose="02040503050406030204" pitchFamily="18" charset="0"/>
                                        </a:rPr>
                                        <m:t>⋅</m:t>
                                      </m:r>
                                      <m:d>
                                        <m:dPr>
                                          <m:begChr m:val="⟨"/>
                                          <m:endChr m:val=""/>
                                          <m:ctrlPr>
                                            <a:rPr lang="it-IT" sz="1400" i="1" smtClean="0">
                                              <a:latin typeface="Cambria Math" panose="02040503050406030204" pitchFamily="18" charset="0"/>
                                              <a:ea typeface="Cambria Math" panose="02040503050406030204" pitchFamily="18" charset="0"/>
                                            </a:rPr>
                                          </m:ctrlPr>
                                        </m:dPr>
                                        <m:e>
                                          <m:r>
                                            <a:rPr lang="it-IT" sz="1400" b="0" i="1" smtClean="0">
                                              <a:latin typeface="Cambria Math" panose="02040503050406030204" pitchFamily="18" charset="0"/>
                                              <a:ea typeface="Cambria Math" panose="02040503050406030204" pitchFamily="18" charset="0"/>
                                            </a:rPr>
                                            <m:t>𝑥</m:t>
                                          </m:r>
                                        </m:e>
                                      </m:d>
                                      <m:r>
                                        <a:rPr lang="it-IT" sz="1400" b="0" i="1" smtClean="0">
                                          <a:latin typeface="Cambria Math" panose="02040503050406030204" pitchFamily="18" charset="0"/>
                                          <a:ea typeface="Cambria Math" panose="02040503050406030204" pitchFamily="18" charset="0"/>
                                        </a:rPr>
                                        <m:t>,</m:t>
                                      </m:r>
                                      <m:d>
                                        <m:dPr>
                                          <m:begChr m:val=""/>
                                          <m:endChr m:val="⟩"/>
                                          <m:ctrlPr>
                                            <a:rPr lang="it-IT" sz="1400" b="0" i="1" smtClean="0">
                                              <a:latin typeface="Cambria Math" panose="02040503050406030204" pitchFamily="18" charset="0"/>
                                              <a:ea typeface="Cambria Math" panose="02040503050406030204" pitchFamily="18" charset="0"/>
                                            </a:rPr>
                                          </m:ctrlPr>
                                        </m:dPr>
                                        <m:e>
                                          <m:sSub>
                                            <m:sSubPr>
                                              <m:ctrlPr>
                                                <a:rPr lang="it-IT" sz="1400" b="0" i="1" smtClean="0">
                                                  <a:latin typeface="Cambria Math" panose="02040503050406030204" pitchFamily="18" charset="0"/>
                                                  <a:ea typeface="Cambria Math" panose="02040503050406030204" pitchFamily="18" charset="0"/>
                                                </a:rPr>
                                              </m:ctrlPr>
                                            </m:sSubPr>
                                            <m:e>
                                              <m:r>
                                                <a:rPr lang="it-IT" sz="1400" b="0" i="1" smtClean="0">
                                                  <a:latin typeface="Cambria Math" panose="02040503050406030204" pitchFamily="18" charset="0"/>
                                                  <a:ea typeface="Cambria Math" panose="02040503050406030204" pitchFamily="18" charset="0"/>
                                                </a:rPr>
                                                <m:t>𝑥</m:t>
                                              </m:r>
                                            </m:e>
                                            <m:sub>
                                              <m:r>
                                                <a:rPr lang="it-IT" sz="1400" b="0" i="1" smtClean="0">
                                                  <a:latin typeface="Cambria Math" panose="02040503050406030204" pitchFamily="18" charset="0"/>
                                                  <a:ea typeface="Cambria Math" panose="02040503050406030204" pitchFamily="18" charset="0"/>
                                                </a:rPr>
                                                <m:t>𝑖</m:t>
                                              </m:r>
                                            </m:sub>
                                          </m:sSub>
                                        </m:e>
                                      </m:d>
                                      <m:r>
                                        <a:rPr lang="it-IT" sz="1400" b="0" i="1" smtClean="0">
                                          <a:latin typeface="Cambria Math" panose="02040503050406030204" pitchFamily="18" charset="0"/>
                                          <a:ea typeface="Cambria Math" panose="02040503050406030204" pitchFamily="18" charset="0"/>
                                        </a:rPr>
                                        <m:t>+</m:t>
                                      </m:r>
                                      <m:sSub>
                                        <m:sSubPr>
                                          <m:ctrlPr>
                                            <a:rPr lang="it-IT" sz="1400" b="0" i="1" smtClean="0">
                                              <a:latin typeface="Cambria Math" panose="02040503050406030204" pitchFamily="18" charset="0"/>
                                              <a:ea typeface="Cambria Math" panose="02040503050406030204" pitchFamily="18" charset="0"/>
                                            </a:rPr>
                                          </m:ctrlPr>
                                        </m:sSubPr>
                                        <m:e>
                                          <m:r>
                                            <a:rPr lang="it-IT" sz="1400" b="0" i="1" smtClean="0">
                                              <a:latin typeface="Cambria Math" panose="02040503050406030204" pitchFamily="18" charset="0"/>
                                              <a:ea typeface="Cambria Math" panose="02040503050406030204" pitchFamily="18" charset="0"/>
                                            </a:rPr>
                                            <m:t>𝑘</m:t>
                                          </m:r>
                                        </m:e>
                                        <m:sub>
                                          <m:r>
                                            <a:rPr lang="it-IT" sz="1400" b="0" i="1" smtClean="0">
                                              <a:latin typeface="Cambria Math" panose="02040503050406030204" pitchFamily="18" charset="0"/>
                                              <a:ea typeface="Cambria Math" panose="02040503050406030204" pitchFamily="18" charset="0"/>
                                            </a:rPr>
                                            <m:t>0</m:t>
                                          </m:r>
                                        </m:sub>
                                      </m:sSub>
                                    </m:e>
                                  </m:d>
                                </m:e>
                                <m:sup>
                                  <m:r>
                                    <a:rPr lang="it-IT" sz="1400" b="0" i="1" smtClean="0">
                                      <a:latin typeface="Cambria Math" panose="02040503050406030204" pitchFamily="18" charset="0"/>
                                    </a:rPr>
                                    <m:t>𝑝</m:t>
                                  </m:r>
                                </m:sup>
                              </m:sSup>
                            </m:oMath>
                          </a14:m>
                          <a:r>
                            <a:rPr lang="it-IT" sz="1400" dirty="0"/>
                            <a:t>)</a:t>
                          </a:r>
                          <a:endParaRPr lang="it-IT" sz="1400" i="1" dirty="0"/>
                        </a:p>
                      </a:txBody>
                      <a:tcPr anchor="ctr">
                        <a:lnL w="12700" cap="flat" cmpd="sng" algn="ctr">
                          <a:solidFill>
                            <a:srgbClr val="616161"/>
                          </a:solidFill>
                          <a:prstDash val="solid"/>
                          <a:round/>
                          <a:headEnd type="none" w="med" len="med"/>
                          <a:tailEnd type="none" w="med" len="med"/>
                        </a:lnL>
                      </a:tcPr>
                    </a:tc>
                    <a:tc>
                      <a:txBody>
                        <a:bodyPr/>
                        <a:lstStyle/>
                        <a:p>
                          <a:pPr algn="ctr"/>
                          <a:r>
                            <a:rPr lang="it-IT" sz="1400" dirty="0"/>
                            <a:t>0, 1, </a:t>
                          </a:r>
                          <a:r>
                            <a:rPr lang="it-IT" sz="1400" b="1" dirty="0"/>
                            <a:t>2</a:t>
                          </a:r>
                        </a:p>
                      </a:txBody>
                      <a:tcPr anchor="ctr"/>
                    </a:tc>
                    <a:extLst>
                      <a:ext uri="{0D108BD9-81ED-4DB2-BD59-A6C34878D82A}">
                        <a16:rowId xmlns:a16="http://schemas.microsoft.com/office/drawing/2014/main" val="3624525526"/>
                      </a:ext>
                    </a:extLst>
                  </a:tr>
                  <a:tr h="370840">
                    <a:tc>
                      <a:txBody>
                        <a:bodyPr/>
                        <a:lstStyle/>
                        <a:p>
                          <a:r>
                            <a:rPr lang="it-IT" sz="1400" i="1" dirty="0"/>
                            <a:t>Epsilon-tube </a:t>
                          </a:r>
                          <a:r>
                            <a:rPr lang="it-IT" sz="1400" i="1" dirty="0" err="1"/>
                            <a:t>hyperparameter</a:t>
                          </a:r>
                          <a:r>
                            <a:rPr lang="it-IT" sz="1400" i="1" dirty="0"/>
                            <a:t> ε </a:t>
                          </a:r>
                        </a:p>
                      </a:txBody>
                      <a:tcPr anchor="ctr">
                        <a:lnB w="12700" cap="flat" cmpd="sng" algn="ctr">
                          <a:solidFill>
                            <a:srgbClr val="616161"/>
                          </a:solidFill>
                          <a:prstDash val="solid"/>
                          <a:round/>
                          <a:headEnd type="none" w="med" len="med"/>
                          <a:tailEnd type="none" w="med" len="med"/>
                        </a:lnB>
                      </a:tcPr>
                    </a:tc>
                    <a:tc>
                      <a:txBody>
                        <a:bodyPr/>
                        <a:lstStyle/>
                        <a:p>
                          <a:pPr algn="ctr"/>
                          <a:r>
                            <a:rPr lang="it-IT" sz="1400" dirty="0"/>
                            <a:t>0.01, </a:t>
                          </a:r>
                          <a:r>
                            <a:rPr lang="it-IT" sz="1400" b="1" dirty="0"/>
                            <a:t>0.1</a:t>
                          </a:r>
                          <a:r>
                            <a:rPr lang="it-IT" sz="1400" dirty="0"/>
                            <a:t>, 1</a:t>
                          </a:r>
                        </a:p>
                      </a:txBody>
                      <a:tcPr anchor="ctr">
                        <a:lnR w="12700" cap="flat" cmpd="sng" algn="ctr">
                          <a:solidFill>
                            <a:srgbClr val="616161"/>
                          </a:solidFill>
                          <a:prstDash val="solid"/>
                          <a:round/>
                          <a:headEnd type="none" w="med" len="med"/>
                          <a:tailEnd type="none" w="med" len="med"/>
                        </a:lnR>
                        <a:lnB w="12700" cap="flat" cmpd="sng" algn="ctr">
                          <a:solidFill>
                            <a:srgbClr val="61616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i="1" dirty="0"/>
                            <a:t>Degree p </a:t>
                          </a:r>
                          <a:r>
                            <a:rPr lang="it-IT" sz="1400" i="0" dirty="0"/>
                            <a:t>(for </a:t>
                          </a:r>
                          <a:r>
                            <a:rPr lang="it-IT" sz="1400" i="0" dirty="0" err="1"/>
                            <a:t>polynomial</a:t>
                          </a:r>
                          <a:r>
                            <a:rPr lang="it-IT" sz="1400" i="0" dirty="0"/>
                            <a:t> kernel)</a:t>
                          </a:r>
                          <a:endParaRPr lang="it-IT" sz="1400" i="1" dirty="0"/>
                        </a:p>
                      </a:txBody>
                      <a:tcPr anchor="ctr">
                        <a:lnL w="12700" cap="flat" cmpd="sng" algn="ctr">
                          <a:solidFill>
                            <a:srgbClr val="616161"/>
                          </a:solidFill>
                          <a:prstDash val="solid"/>
                          <a:round/>
                          <a:headEnd type="none" w="med" len="med"/>
                          <a:tailEnd type="none" w="med" len="med"/>
                        </a:lnL>
                        <a:lnB w="12700" cap="flat" cmpd="sng" algn="ctr">
                          <a:solidFill>
                            <a:srgbClr val="616161"/>
                          </a:solidFill>
                          <a:prstDash val="solid"/>
                          <a:round/>
                          <a:headEnd type="none" w="med" len="med"/>
                          <a:tailEnd type="none" w="med" len="med"/>
                        </a:lnB>
                      </a:tcPr>
                    </a:tc>
                    <a:tc>
                      <a:txBody>
                        <a:bodyPr/>
                        <a:lstStyle/>
                        <a:p>
                          <a:pPr algn="ctr"/>
                          <a:r>
                            <a:rPr lang="it-IT" sz="1400" dirty="0"/>
                            <a:t>2, 3, </a:t>
                          </a:r>
                          <a:r>
                            <a:rPr lang="it-IT" sz="1400" b="1" dirty="0"/>
                            <a:t>4</a:t>
                          </a:r>
                        </a:p>
                      </a:txBody>
                      <a:tcPr anchor="ctr">
                        <a:lnB w="12700" cap="flat" cmpd="sng" algn="ctr">
                          <a:solidFill>
                            <a:srgbClr val="616161"/>
                          </a:solidFill>
                          <a:prstDash val="solid"/>
                          <a:round/>
                          <a:headEnd type="none" w="med" len="med"/>
                          <a:tailEnd type="none" w="med" len="med"/>
                        </a:lnB>
                      </a:tcPr>
                    </a:tc>
                    <a:extLst>
                      <a:ext uri="{0D108BD9-81ED-4DB2-BD59-A6C34878D82A}">
                        <a16:rowId xmlns:a16="http://schemas.microsoft.com/office/drawing/2014/main" val="1355240013"/>
                      </a:ext>
                    </a:extLst>
                  </a:tr>
                  <a:tr h="370840">
                    <a:tc gridSpan="2">
                      <a:txBody>
                        <a:bodyPr/>
                        <a:lstStyle/>
                        <a:p>
                          <a:pPr algn="ctr"/>
                          <a:r>
                            <a:rPr lang="it-IT" sz="1600" b="1" i="0" dirty="0" err="1"/>
                            <a:t>Hyperparameter</a:t>
                          </a:r>
                          <a:endParaRPr lang="it-IT" sz="1600" b="1" i="0" dirty="0"/>
                        </a:p>
                      </a:txBody>
                      <a:tcPr anchor="ctr">
                        <a:lnT w="12700" cap="flat" cmpd="sng" algn="ctr">
                          <a:solidFill>
                            <a:srgbClr val="616161"/>
                          </a:solidFill>
                          <a:prstDash val="solid"/>
                          <a:round/>
                          <a:headEnd type="none" w="med" len="med"/>
                          <a:tailEnd type="none" w="med" len="med"/>
                        </a:lnT>
                      </a:tcPr>
                    </a:tc>
                    <a:tc hMerge="1">
                      <a:txBody>
                        <a:bodyPr/>
                        <a:lstStyle/>
                        <a:p>
                          <a:endParaRPr lang="it-IT" sz="1400" dirty="0"/>
                        </a:p>
                      </a:txBody>
                      <a:tcPr anchor="ctr">
                        <a:lnR w="12700" cap="flat" cmpd="sng" algn="ctr">
                          <a:solidFill>
                            <a:srgbClr val="3D3D3D"/>
                          </a:solidFill>
                          <a:prstDash val="solid"/>
                          <a:round/>
                          <a:headEnd type="none" w="med" len="med"/>
                          <a:tailEnd type="none" w="med" len="med"/>
                        </a:lnR>
                      </a:tcPr>
                    </a:tc>
                    <a:tc gridSpan="2">
                      <a:txBody>
                        <a:bodyPr/>
                        <a:lstStyle/>
                        <a:p>
                          <a:pPr algn="ctr"/>
                          <a:r>
                            <a:rPr lang="it-IT" sz="1600" b="1" i="0" dirty="0" err="1"/>
                            <a:t>Values</a:t>
                          </a:r>
                          <a:endParaRPr lang="it-IT" sz="1600" b="1" i="0" dirty="0"/>
                        </a:p>
                      </a:txBody>
                      <a:tcPr anchor="ctr">
                        <a:lnT w="12700" cap="flat" cmpd="sng" algn="ctr">
                          <a:solidFill>
                            <a:srgbClr val="616161"/>
                          </a:solidFill>
                          <a:prstDash val="solid"/>
                          <a:round/>
                          <a:headEnd type="none" w="med" len="med"/>
                          <a:tailEnd type="none" w="med" len="med"/>
                        </a:lnT>
                      </a:tcPr>
                    </a:tc>
                    <a:tc hMerge="1">
                      <a:txBody>
                        <a:bodyPr/>
                        <a:lstStyle/>
                        <a:p>
                          <a:endParaRPr lang="it-IT" sz="1400" dirty="0"/>
                        </a:p>
                      </a:txBody>
                      <a:tcPr anchor="ctr"/>
                    </a:tc>
                    <a:extLst>
                      <a:ext uri="{0D108BD9-81ED-4DB2-BD59-A6C34878D82A}">
                        <a16:rowId xmlns:a16="http://schemas.microsoft.com/office/drawing/2014/main" val="4240038678"/>
                      </a:ext>
                    </a:extLst>
                  </a:tr>
                  <a:tr h="145886">
                    <a:tc gridSpan="2">
                      <a:txBody>
                        <a:bodyPr/>
                        <a:lstStyle/>
                        <a:p>
                          <a:r>
                            <a:rPr lang="it-IT" sz="1400" i="1" dirty="0"/>
                            <a:t>Kernel’s </a:t>
                          </a:r>
                          <a:r>
                            <a:rPr lang="it-IT" sz="1400" i="1" dirty="0" err="1"/>
                            <a:t>parameter</a:t>
                          </a:r>
                          <a:r>
                            <a:rPr lang="it-IT" sz="1400" i="1" dirty="0"/>
                            <a:t> γ </a:t>
                          </a:r>
                          <a:r>
                            <a:rPr lang="it-IT" sz="1400" dirty="0"/>
                            <a:t>(</a:t>
                          </a:r>
                          <a14:m>
                            <m:oMath xmlns:m="http://schemas.openxmlformats.org/officeDocument/2006/math">
                              <m:r>
                                <a:rPr lang="it-IT" sz="1400" i="1">
                                  <a:latin typeface="Cambria Math" panose="02040503050406030204" pitchFamily="18" charset="0"/>
                                </a:rPr>
                                <m:t>1</m:t>
                              </m:r>
                              <m:r>
                                <m:rPr>
                                  <m:lit/>
                                </m:rPr>
                                <a:rPr lang="it-IT" sz="1400" i="1">
                                  <a:latin typeface="Cambria Math" panose="02040503050406030204" pitchFamily="18" charset="0"/>
                                </a:rPr>
                                <m:t>/</m:t>
                              </m:r>
                              <m:d>
                                <m:dPr>
                                  <m:ctrlPr>
                                    <a:rPr lang="it-IT" sz="1400" i="1">
                                      <a:latin typeface="Cambria Math" panose="02040503050406030204" pitchFamily="18" charset="0"/>
                                    </a:rPr>
                                  </m:ctrlPr>
                                </m:dPr>
                                <m:e>
                                  <m:r>
                                    <a:rPr lang="it-IT" sz="1400" i="1">
                                      <a:latin typeface="Cambria Math" panose="02040503050406030204" pitchFamily="18" charset="0"/>
                                    </a:rPr>
                                    <m:t>2</m:t>
                                  </m:r>
                                  <m:sSup>
                                    <m:sSupPr>
                                      <m:ctrlPr>
                                        <a:rPr lang="it-IT" sz="1400" i="1">
                                          <a:latin typeface="Cambria Math" panose="02040503050406030204" pitchFamily="18" charset="0"/>
                                        </a:rPr>
                                      </m:ctrlPr>
                                    </m:sSupPr>
                                    <m:e>
                                      <m:r>
                                        <a:rPr lang="it-IT" sz="1400" i="1">
                                          <a:latin typeface="Cambria Math" panose="02040503050406030204" pitchFamily="18" charset="0"/>
                                        </a:rPr>
                                        <m:t>𝜎</m:t>
                                      </m:r>
                                    </m:e>
                                    <m:sup>
                                      <m:r>
                                        <a:rPr lang="it-IT" sz="1400" i="1">
                                          <a:latin typeface="Cambria Math" panose="02040503050406030204" pitchFamily="18" charset="0"/>
                                        </a:rPr>
                                        <m:t>2</m:t>
                                      </m:r>
                                    </m:sup>
                                  </m:sSup>
                                </m:e>
                              </m:d>
                            </m:oMath>
                          </a14:m>
                          <a:r>
                            <a:rPr lang="it-IT" sz="1400" i="0" dirty="0"/>
                            <a:t> for RBF, </a:t>
                          </a:r>
                          <a14:m>
                            <m:oMath xmlns:m="http://schemas.openxmlformats.org/officeDocument/2006/math">
                              <m:r>
                                <m:rPr>
                                  <m:sty m:val="p"/>
                                </m:rPr>
                                <a:rPr lang="it-IT" sz="1400" i="0">
                                  <a:latin typeface="Cambria Math" panose="02040503050406030204" pitchFamily="18" charset="0"/>
                                </a:rPr>
                                <m:t>γ</m:t>
                              </m:r>
                              <m:r>
                                <a:rPr lang="it-IT" sz="1400" i="0">
                                  <a:latin typeface="Cambria Math" panose="02040503050406030204" pitchFamily="18" charset="0"/>
                                </a:rPr>
                                <m:t>⋅⟨</m:t>
                              </m:r>
                              <m:r>
                                <a:rPr lang="it-IT" sz="1400" i="1">
                                  <a:latin typeface="Cambria Math" panose="02040503050406030204" pitchFamily="18" charset="0"/>
                                </a:rPr>
                                <m:t>𝑥</m:t>
                              </m:r>
                              <m:r>
                                <a:rPr lang="it-IT" sz="1400" i="1">
                                  <a:latin typeface="Cambria Math" panose="02040503050406030204" pitchFamily="18" charset="0"/>
                                </a:rPr>
                                <m:t>,</m:t>
                              </m:r>
                              <m:r>
                                <a:rPr lang="it-IT" sz="1400" i="1">
                                  <a:latin typeface="Cambria Math" panose="02040503050406030204" pitchFamily="18" charset="0"/>
                                </a:rPr>
                                <m:t>𝑥</m:t>
                              </m:r>
                              <m:r>
                                <a:rPr lang="it-IT" sz="1400" i="0">
                                  <a:latin typeface="Cambria Math" panose="02040503050406030204" pitchFamily="18" charset="0"/>
                                </a:rPr>
                                <m:t>⟩</m:t>
                              </m:r>
                            </m:oMath>
                          </a14:m>
                          <a:r>
                            <a:rPr lang="it-IT" sz="1400" i="0" dirty="0"/>
                            <a:t> for </a:t>
                          </a:r>
                          <a:r>
                            <a:rPr lang="it-IT" sz="1400" i="0" dirty="0" err="1"/>
                            <a:t>poly</a:t>
                          </a:r>
                          <a:r>
                            <a:rPr lang="it-IT" sz="1400" i="0" dirty="0"/>
                            <a:t> kernel, </a:t>
                          </a:r>
                          <a14:m>
                            <m:oMath xmlns:m="http://schemas.openxmlformats.org/officeDocument/2006/math">
                              <m:sSub>
                                <m:sSubPr>
                                  <m:ctrlPr>
                                    <a:rPr lang="it-IT" sz="1400" i="1">
                                      <a:latin typeface="Cambria Math" panose="02040503050406030204" pitchFamily="18" charset="0"/>
                                    </a:rPr>
                                  </m:ctrlPr>
                                </m:sSubPr>
                                <m:e>
                                  <m:r>
                                    <a:rPr lang="it-IT" sz="1400" i="1">
                                      <a:latin typeface="Cambria Math" panose="02040503050406030204" pitchFamily="18" charset="0"/>
                                    </a:rPr>
                                    <m:t>𝛽</m:t>
                                  </m:r>
                                </m:e>
                                <m:sub>
                                  <m:r>
                                    <a:rPr lang="it-IT" sz="1400" i="1">
                                      <a:latin typeface="Cambria Math" panose="02040503050406030204" pitchFamily="18" charset="0"/>
                                    </a:rPr>
                                    <m:t>0</m:t>
                                  </m:r>
                                </m:sub>
                              </m:sSub>
                            </m:oMath>
                          </a14:m>
                          <a:r>
                            <a:rPr lang="it-IT" sz="1400" i="0" dirty="0"/>
                            <a:t> for </a:t>
                          </a:r>
                          <a:r>
                            <a:rPr lang="it-IT" sz="1400" i="0" dirty="0" err="1"/>
                            <a:t>sigmoid</a:t>
                          </a:r>
                          <a:r>
                            <a:rPr lang="it-IT" sz="1400" i="0" dirty="0"/>
                            <a:t> </a:t>
                          </a:r>
                          <a:r>
                            <a:rPr lang="it-IT" sz="1400" dirty="0"/>
                            <a:t>)</a:t>
                          </a:r>
                        </a:p>
                      </a:txBody>
                      <a:tcPr anchor="ctr"/>
                    </a:tc>
                    <a:tc hMerge="1">
                      <a:txBody>
                        <a:bodyPr/>
                        <a:lstStyle/>
                        <a:p>
                          <a:endParaRPr lang="it-IT" sz="1400" dirty="0"/>
                        </a:p>
                      </a:txBody>
                      <a:tcPr anchor="ctr">
                        <a:lnR w="12700" cap="flat" cmpd="sng" algn="ctr">
                          <a:solidFill>
                            <a:srgbClr val="3D3D3D"/>
                          </a:solidFill>
                          <a:prstDash val="solid"/>
                          <a:round/>
                          <a:headEnd type="none" w="med" len="med"/>
                          <a:tailEnd type="none" w="med" len="med"/>
                        </a:lnR>
                      </a:tcPr>
                    </a:tc>
                    <a:tc gridSpan="2">
                      <a:txBody>
                        <a:bodyPr/>
                        <a:lstStyle/>
                        <a:p>
                          <a:pPr algn="ctr"/>
                          <a:r>
                            <a:rPr lang="it-IT" sz="1400" b="1" i="0" dirty="0"/>
                            <a:t>0.1</a:t>
                          </a:r>
                          <a:r>
                            <a:rPr lang="it-IT" sz="1400" i="0" dirty="0"/>
                            <a:t>, 0.01, 0.001</a:t>
                          </a:r>
                        </a:p>
                      </a:txBody>
                      <a:tcPr anchor="ctr"/>
                    </a:tc>
                    <a:tc hMerge="1">
                      <a:txBody>
                        <a:bodyPr/>
                        <a:lstStyle/>
                        <a:p>
                          <a:endParaRPr lang="it-IT" sz="1400" dirty="0"/>
                        </a:p>
                      </a:txBody>
                      <a:tcPr anchor="ctr"/>
                    </a:tc>
                    <a:extLst>
                      <a:ext uri="{0D108BD9-81ED-4DB2-BD59-A6C34878D82A}">
                        <a16:rowId xmlns:a16="http://schemas.microsoft.com/office/drawing/2014/main" val="314864248"/>
                      </a:ext>
                    </a:extLst>
                  </a:tr>
                </a:tbl>
              </a:graphicData>
            </a:graphic>
          </p:graphicFrame>
        </mc:Choice>
        <mc:Fallback xmlns="">
          <p:graphicFrame>
            <p:nvGraphicFramePr>
              <p:cNvPr id="3" name="Tabella 2">
                <a:extLst>
                  <a:ext uri="{FF2B5EF4-FFF2-40B4-BE49-F238E27FC236}">
                    <a16:creationId xmlns:a16="http://schemas.microsoft.com/office/drawing/2014/main" id="{BCEA6984-73AE-08DA-C604-3BF4C841EE49}"/>
                  </a:ext>
                </a:extLst>
              </p:cNvPr>
              <p:cNvGraphicFramePr>
                <a:graphicFrameLocks noGrp="1"/>
              </p:cNvGraphicFramePr>
              <p:nvPr>
                <p:extLst>
                  <p:ext uri="{D42A27DB-BD31-4B8C-83A1-F6EECF244321}">
                    <p14:modId xmlns:p14="http://schemas.microsoft.com/office/powerpoint/2010/main" val="1004038703"/>
                  </p:ext>
                </p:extLst>
              </p:nvPr>
            </p:nvGraphicFramePr>
            <p:xfrm>
              <a:off x="396686" y="856812"/>
              <a:ext cx="8350627" cy="2814320"/>
            </p:xfrm>
            <a:graphic>
              <a:graphicData uri="http://schemas.openxmlformats.org/drawingml/2006/table">
                <a:tbl>
                  <a:tblPr firstRow="1" bandRow="1">
                    <a:tableStyleId>{0E3FDE45-AF77-4B5C-9715-49D594BDF05E}</a:tableStyleId>
                  </a:tblPr>
                  <a:tblGrid>
                    <a:gridCol w="1741395">
                      <a:extLst>
                        <a:ext uri="{9D8B030D-6E8A-4147-A177-3AD203B41FA5}">
                          <a16:colId xmlns:a16="http://schemas.microsoft.com/office/drawing/2014/main" val="1646026988"/>
                        </a:ext>
                      </a:extLst>
                    </a:gridCol>
                    <a:gridCol w="2433919">
                      <a:extLst>
                        <a:ext uri="{9D8B030D-6E8A-4147-A177-3AD203B41FA5}">
                          <a16:colId xmlns:a16="http://schemas.microsoft.com/office/drawing/2014/main" val="2209079661"/>
                        </a:ext>
                      </a:extLst>
                    </a:gridCol>
                    <a:gridCol w="3173506">
                      <a:extLst>
                        <a:ext uri="{9D8B030D-6E8A-4147-A177-3AD203B41FA5}">
                          <a16:colId xmlns:a16="http://schemas.microsoft.com/office/drawing/2014/main" val="476101989"/>
                        </a:ext>
                      </a:extLst>
                    </a:gridCol>
                    <a:gridCol w="1001807">
                      <a:extLst>
                        <a:ext uri="{9D8B030D-6E8A-4147-A177-3AD203B41FA5}">
                          <a16:colId xmlns:a16="http://schemas.microsoft.com/office/drawing/2014/main" val="1098860902"/>
                        </a:ext>
                      </a:extLst>
                    </a:gridCol>
                  </a:tblGrid>
                  <a:tr h="370840">
                    <a:tc>
                      <a:txBody>
                        <a:bodyPr/>
                        <a:lstStyle/>
                        <a:p>
                          <a:pPr algn="ctr"/>
                          <a:r>
                            <a:rPr lang="it-IT" sz="1600" i="0" dirty="0" err="1"/>
                            <a:t>Hyperparameter</a:t>
                          </a:r>
                          <a:endParaRPr lang="it-IT" sz="1600" i="0" dirty="0"/>
                        </a:p>
                      </a:txBody>
                      <a:tcPr anchor="ctr"/>
                    </a:tc>
                    <a:tc>
                      <a:txBody>
                        <a:bodyPr/>
                        <a:lstStyle/>
                        <a:p>
                          <a:pPr algn="ctr"/>
                          <a:r>
                            <a:rPr lang="it-IT" sz="1600" i="0" dirty="0" err="1"/>
                            <a:t>Values</a:t>
                          </a:r>
                          <a:endParaRPr lang="it-IT" sz="1600" i="0" dirty="0"/>
                        </a:p>
                      </a:txBody>
                      <a:tcPr anchor="ctr">
                        <a:lnR w="12700" cap="flat" cmpd="sng" algn="ctr">
                          <a:solidFill>
                            <a:srgbClr val="616161"/>
                          </a:solidFill>
                          <a:prstDash val="solid"/>
                          <a:round/>
                          <a:headEnd type="none" w="med" len="med"/>
                          <a:tailEnd type="none" w="med" len="med"/>
                        </a:lnR>
                      </a:tcPr>
                    </a:tc>
                    <a:tc>
                      <a:txBody>
                        <a:bodyPr/>
                        <a:lstStyle/>
                        <a:p>
                          <a:pPr algn="ctr"/>
                          <a:r>
                            <a:rPr lang="it-IT" sz="1600" i="0" dirty="0" err="1"/>
                            <a:t>Hyperparameter</a:t>
                          </a:r>
                          <a:endParaRPr lang="it-IT" sz="1600" i="0" dirty="0"/>
                        </a:p>
                      </a:txBody>
                      <a:tcPr anchor="ctr">
                        <a:lnL w="12700" cap="flat" cmpd="sng" algn="ctr">
                          <a:solidFill>
                            <a:srgbClr val="616161"/>
                          </a:solidFill>
                          <a:prstDash val="solid"/>
                          <a:round/>
                          <a:headEnd type="none" w="med" len="med"/>
                          <a:tailEnd type="none" w="med" len="med"/>
                        </a:lnL>
                      </a:tcPr>
                    </a:tc>
                    <a:tc>
                      <a:txBody>
                        <a:bodyPr/>
                        <a:lstStyle/>
                        <a:p>
                          <a:pPr algn="ctr"/>
                          <a:r>
                            <a:rPr lang="it-IT" sz="1600" i="0" dirty="0" err="1"/>
                            <a:t>Values</a:t>
                          </a:r>
                          <a:endParaRPr lang="it-IT" sz="1600" i="0" dirty="0"/>
                        </a:p>
                      </a:txBody>
                      <a:tcPr anchor="ctr"/>
                    </a:tc>
                    <a:extLst>
                      <a:ext uri="{0D108BD9-81ED-4DB2-BD59-A6C34878D82A}">
                        <a16:rowId xmlns:a16="http://schemas.microsoft.com/office/drawing/2014/main" val="2234428286"/>
                      </a:ext>
                    </a:extLst>
                  </a:tr>
                  <a:tr h="518160">
                    <a:tc>
                      <a:txBody>
                        <a:bodyPr/>
                        <a:lstStyle/>
                        <a:p>
                          <a:r>
                            <a:rPr lang="it-IT" sz="1400" i="1" dirty="0"/>
                            <a:t>Kernel</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400" dirty="0"/>
                            <a:t>RBF, </a:t>
                          </a:r>
                          <a:r>
                            <a:rPr lang="it-IT" sz="1400" b="1" dirty="0" err="1"/>
                            <a:t>poly</a:t>
                          </a:r>
                          <a:r>
                            <a:rPr lang="it-IT" sz="1400" b="1" dirty="0"/>
                            <a:t>.</a:t>
                          </a:r>
                          <a:r>
                            <a:rPr lang="it-IT" sz="1400" dirty="0"/>
                            <a:t>, </a:t>
                          </a:r>
                          <a:r>
                            <a:rPr lang="it-IT" sz="1400" dirty="0" err="1"/>
                            <a:t>sigmoid</a:t>
                          </a:r>
                          <a:r>
                            <a:rPr lang="it-IT" sz="1400" dirty="0"/>
                            <a:t> (</a:t>
                          </a:r>
                          <a:r>
                            <a:rPr lang="it-IT" sz="1400" dirty="0" err="1"/>
                            <a:t>aka</a:t>
                          </a:r>
                          <a:r>
                            <a:rPr lang="it-IT" sz="1400" dirty="0"/>
                            <a:t> </a:t>
                          </a:r>
                          <a:r>
                            <a:rPr lang="it-IT" sz="1400" dirty="0" err="1"/>
                            <a:t>two-layer</a:t>
                          </a:r>
                          <a:r>
                            <a:rPr lang="it-IT" sz="1400" dirty="0"/>
                            <a:t> </a:t>
                          </a:r>
                          <a:r>
                            <a:rPr lang="it-IT" sz="1400" dirty="0" err="1"/>
                            <a:t>perceptron</a:t>
                          </a:r>
                          <a:r>
                            <a:rPr lang="it-IT" sz="1400" dirty="0"/>
                            <a:t>), linear</a:t>
                          </a:r>
                        </a:p>
                      </a:txBody>
                      <a:tcPr anchor="ctr">
                        <a:lnR w="12700" cap="flat" cmpd="sng" algn="ctr">
                          <a:solidFill>
                            <a:srgbClr val="616161"/>
                          </a:solidFill>
                          <a:prstDash val="solid"/>
                          <a:round/>
                          <a:headEnd type="none" w="med" len="med"/>
                          <a:tailEnd type="none" w="med" len="med"/>
                        </a:lnR>
                      </a:tcPr>
                    </a:tc>
                    <a:tc>
                      <a:txBody>
                        <a:bodyPr/>
                        <a:lstStyle/>
                        <a:p>
                          <a:endParaRPr lang="it-IT"/>
                        </a:p>
                      </a:txBody>
                      <a:tcPr anchor="ctr">
                        <a:lnL w="12700" cap="flat" cmpd="sng" algn="ctr">
                          <a:solidFill>
                            <a:srgbClr val="616161"/>
                          </a:solidFill>
                          <a:prstDash val="solid"/>
                          <a:round/>
                          <a:headEnd type="none" w="med" len="med"/>
                          <a:tailEnd type="none" w="med" len="med"/>
                        </a:lnL>
                        <a:blipFill>
                          <a:blip r:embed="rId2"/>
                          <a:stretch>
                            <a:fillRect l="-131478" t="-72941" r="-31670" b="-384706"/>
                          </a:stretch>
                        </a:blipFill>
                      </a:tcPr>
                    </a:tc>
                    <a:tc>
                      <a:txBody>
                        <a:bodyPr/>
                        <a:lstStyle/>
                        <a:p>
                          <a:pPr algn="ctr"/>
                          <a:r>
                            <a:rPr lang="it-IT" sz="1400" dirty="0"/>
                            <a:t>0, 1, 2</a:t>
                          </a:r>
                        </a:p>
                      </a:txBody>
                      <a:tcPr anchor="ctr"/>
                    </a:tc>
                    <a:extLst>
                      <a:ext uri="{0D108BD9-81ED-4DB2-BD59-A6C34878D82A}">
                        <a16:rowId xmlns:a16="http://schemas.microsoft.com/office/drawing/2014/main" val="1464338391"/>
                      </a:ext>
                    </a:extLst>
                  </a:tr>
                  <a:tr h="518160">
                    <a:tc>
                      <a:txBody>
                        <a:bodyPr/>
                        <a:lstStyle/>
                        <a:p>
                          <a:r>
                            <a:rPr lang="it-IT" sz="1400" i="1" dirty="0"/>
                            <a:t>C </a:t>
                          </a:r>
                          <a:r>
                            <a:rPr lang="it-IT" sz="1400" i="1" dirty="0" err="1"/>
                            <a:t>regularization</a:t>
                          </a:r>
                          <a:r>
                            <a:rPr lang="it-IT" sz="1400" i="1" dirty="0"/>
                            <a:t> </a:t>
                          </a:r>
                          <a:r>
                            <a:rPr lang="it-IT" sz="1400" i="1" dirty="0" err="1"/>
                            <a:t>hyperparameter</a:t>
                          </a:r>
                          <a:endParaRPr lang="it-IT" sz="1400" i="1" dirty="0"/>
                        </a:p>
                      </a:txBody>
                      <a:tcPr anchor="ctr"/>
                    </a:tc>
                    <a:tc>
                      <a:txBody>
                        <a:bodyPr/>
                        <a:lstStyle/>
                        <a:p>
                          <a:pPr algn="ctr"/>
                          <a:r>
                            <a:rPr lang="it-IT" sz="1400" dirty="0"/>
                            <a:t>0.1, 1, 10, </a:t>
                          </a:r>
                          <a:r>
                            <a:rPr lang="it-IT" sz="1400" b="1" dirty="0"/>
                            <a:t>100</a:t>
                          </a:r>
                        </a:p>
                      </a:txBody>
                      <a:tcPr anchor="ctr">
                        <a:lnR w="12700" cap="flat" cmpd="sng" algn="ctr">
                          <a:solidFill>
                            <a:srgbClr val="616161"/>
                          </a:solidFill>
                          <a:prstDash val="solid"/>
                          <a:round/>
                          <a:headEnd type="none" w="med" len="med"/>
                          <a:tailEnd type="none" w="med" len="med"/>
                        </a:lnR>
                      </a:tcPr>
                    </a:tc>
                    <a:tc>
                      <a:txBody>
                        <a:bodyPr/>
                        <a:lstStyle/>
                        <a:p>
                          <a:endParaRPr lang="it-IT"/>
                        </a:p>
                      </a:txBody>
                      <a:tcPr anchor="ctr">
                        <a:lnL w="12700" cap="flat" cmpd="sng" algn="ctr">
                          <a:solidFill>
                            <a:srgbClr val="616161"/>
                          </a:solidFill>
                          <a:prstDash val="solid"/>
                          <a:round/>
                          <a:headEnd type="none" w="med" len="med"/>
                          <a:tailEnd type="none" w="med" len="med"/>
                        </a:lnL>
                        <a:blipFill>
                          <a:blip r:embed="rId2"/>
                          <a:stretch>
                            <a:fillRect l="-131478" t="-170930" r="-31670" b="-280233"/>
                          </a:stretch>
                        </a:blipFill>
                      </a:tcPr>
                    </a:tc>
                    <a:tc>
                      <a:txBody>
                        <a:bodyPr/>
                        <a:lstStyle/>
                        <a:p>
                          <a:pPr algn="ctr"/>
                          <a:r>
                            <a:rPr lang="it-IT" sz="1400" dirty="0"/>
                            <a:t>0, 1, </a:t>
                          </a:r>
                          <a:r>
                            <a:rPr lang="it-IT" sz="1400" b="1" dirty="0"/>
                            <a:t>2</a:t>
                          </a:r>
                        </a:p>
                      </a:txBody>
                      <a:tcPr anchor="ctr"/>
                    </a:tc>
                    <a:extLst>
                      <a:ext uri="{0D108BD9-81ED-4DB2-BD59-A6C34878D82A}">
                        <a16:rowId xmlns:a16="http://schemas.microsoft.com/office/drawing/2014/main" val="3624525526"/>
                      </a:ext>
                    </a:extLst>
                  </a:tr>
                  <a:tr h="518160">
                    <a:tc>
                      <a:txBody>
                        <a:bodyPr/>
                        <a:lstStyle/>
                        <a:p>
                          <a:r>
                            <a:rPr lang="it-IT" sz="1400" i="1" dirty="0"/>
                            <a:t>Epsilon-tube </a:t>
                          </a:r>
                          <a:r>
                            <a:rPr lang="it-IT" sz="1400" i="1" dirty="0" err="1"/>
                            <a:t>hyperparameter</a:t>
                          </a:r>
                          <a:r>
                            <a:rPr lang="it-IT" sz="1400" i="1" dirty="0"/>
                            <a:t> ε </a:t>
                          </a:r>
                        </a:p>
                      </a:txBody>
                      <a:tcPr anchor="ctr">
                        <a:lnB w="12700" cap="flat" cmpd="sng" algn="ctr">
                          <a:solidFill>
                            <a:srgbClr val="616161"/>
                          </a:solidFill>
                          <a:prstDash val="solid"/>
                          <a:round/>
                          <a:headEnd type="none" w="med" len="med"/>
                          <a:tailEnd type="none" w="med" len="med"/>
                        </a:lnB>
                      </a:tcPr>
                    </a:tc>
                    <a:tc>
                      <a:txBody>
                        <a:bodyPr/>
                        <a:lstStyle/>
                        <a:p>
                          <a:pPr algn="ctr"/>
                          <a:r>
                            <a:rPr lang="it-IT" sz="1400" dirty="0"/>
                            <a:t>0.01, </a:t>
                          </a:r>
                          <a:r>
                            <a:rPr lang="it-IT" sz="1400" b="1" dirty="0"/>
                            <a:t>0.1</a:t>
                          </a:r>
                          <a:r>
                            <a:rPr lang="it-IT" sz="1400" dirty="0"/>
                            <a:t>, 1</a:t>
                          </a:r>
                        </a:p>
                      </a:txBody>
                      <a:tcPr anchor="ctr">
                        <a:lnR w="12700" cap="flat" cmpd="sng" algn="ctr">
                          <a:solidFill>
                            <a:srgbClr val="616161"/>
                          </a:solidFill>
                          <a:prstDash val="solid"/>
                          <a:round/>
                          <a:headEnd type="none" w="med" len="med"/>
                          <a:tailEnd type="none" w="med" len="med"/>
                        </a:lnR>
                        <a:lnB w="12700" cap="flat" cmpd="sng" algn="ctr">
                          <a:solidFill>
                            <a:srgbClr val="61616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i="1" dirty="0"/>
                            <a:t>Degree p </a:t>
                          </a:r>
                          <a:r>
                            <a:rPr lang="it-IT" sz="1400" i="0" dirty="0"/>
                            <a:t>(for </a:t>
                          </a:r>
                          <a:r>
                            <a:rPr lang="it-IT" sz="1400" i="0" dirty="0" err="1"/>
                            <a:t>polynomial</a:t>
                          </a:r>
                          <a:r>
                            <a:rPr lang="it-IT" sz="1400" i="0" dirty="0"/>
                            <a:t> kernel)</a:t>
                          </a:r>
                          <a:endParaRPr lang="it-IT" sz="1400" i="1" dirty="0"/>
                        </a:p>
                      </a:txBody>
                      <a:tcPr anchor="ctr">
                        <a:lnL w="12700" cap="flat" cmpd="sng" algn="ctr">
                          <a:solidFill>
                            <a:srgbClr val="616161"/>
                          </a:solidFill>
                          <a:prstDash val="solid"/>
                          <a:round/>
                          <a:headEnd type="none" w="med" len="med"/>
                          <a:tailEnd type="none" w="med" len="med"/>
                        </a:lnL>
                        <a:lnB w="12700" cap="flat" cmpd="sng" algn="ctr">
                          <a:solidFill>
                            <a:srgbClr val="616161"/>
                          </a:solidFill>
                          <a:prstDash val="solid"/>
                          <a:round/>
                          <a:headEnd type="none" w="med" len="med"/>
                          <a:tailEnd type="none" w="med" len="med"/>
                        </a:lnB>
                      </a:tcPr>
                    </a:tc>
                    <a:tc>
                      <a:txBody>
                        <a:bodyPr/>
                        <a:lstStyle/>
                        <a:p>
                          <a:pPr algn="ctr"/>
                          <a:r>
                            <a:rPr lang="it-IT" sz="1400" dirty="0"/>
                            <a:t>2, 3, </a:t>
                          </a:r>
                          <a:r>
                            <a:rPr lang="it-IT" sz="1400" b="1" dirty="0"/>
                            <a:t>4</a:t>
                          </a:r>
                        </a:p>
                      </a:txBody>
                      <a:tcPr anchor="ctr">
                        <a:lnB w="12700" cap="flat" cmpd="sng" algn="ctr">
                          <a:solidFill>
                            <a:srgbClr val="616161"/>
                          </a:solidFill>
                          <a:prstDash val="solid"/>
                          <a:round/>
                          <a:headEnd type="none" w="med" len="med"/>
                          <a:tailEnd type="none" w="med" len="med"/>
                        </a:lnB>
                      </a:tcPr>
                    </a:tc>
                    <a:extLst>
                      <a:ext uri="{0D108BD9-81ED-4DB2-BD59-A6C34878D82A}">
                        <a16:rowId xmlns:a16="http://schemas.microsoft.com/office/drawing/2014/main" val="1355240013"/>
                      </a:ext>
                    </a:extLst>
                  </a:tr>
                  <a:tr h="370840">
                    <a:tc gridSpan="2">
                      <a:txBody>
                        <a:bodyPr/>
                        <a:lstStyle/>
                        <a:p>
                          <a:pPr algn="ctr"/>
                          <a:r>
                            <a:rPr lang="it-IT" sz="1600" b="1" i="0" dirty="0" err="1"/>
                            <a:t>Hyperparameter</a:t>
                          </a:r>
                          <a:endParaRPr lang="it-IT" sz="1600" b="1" i="0" dirty="0"/>
                        </a:p>
                      </a:txBody>
                      <a:tcPr anchor="ctr">
                        <a:lnT w="12700" cap="flat" cmpd="sng" algn="ctr">
                          <a:solidFill>
                            <a:srgbClr val="616161"/>
                          </a:solidFill>
                          <a:prstDash val="solid"/>
                          <a:round/>
                          <a:headEnd type="none" w="med" len="med"/>
                          <a:tailEnd type="none" w="med" len="med"/>
                        </a:lnT>
                      </a:tcPr>
                    </a:tc>
                    <a:tc hMerge="1">
                      <a:txBody>
                        <a:bodyPr/>
                        <a:lstStyle/>
                        <a:p>
                          <a:endParaRPr lang="it-IT" sz="1400" dirty="0"/>
                        </a:p>
                      </a:txBody>
                      <a:tcPr anchor="ctr">
                        <a:lnR w="12700" cap="flat" cmpd="sng" algn="ctr">
                          <a:solidFill>
                            <a:srgbClr val="3D3D3D"/>
                          </a:solidFill>
                          <a:prstDash val="solid"/>
                          <a:round/>
                          <a:headEnd type="none" w="med" len="med"/>
                          <a:tailEnd type="none" w="med" len="med"/>
                        </a:lnR>
                      </a:tcPr>
                    </a:tc>
                    <a:tc gridSpan="2">
                      <a:txBody>
                        <a:bodyPr/>
                        <a:lstStyle/>
                        <a:p>
                          <a:pPr algn="ctr"/>
                          <a:r>
                            <a:rPr lang="it-IT" sz="1600" b="1" i="0" dirty="0" err="1"/>
                            <a:t>Values</a:t>
                          </a:r>
                          <a:endParaRPr lang="it-IT" sz="1600" b="1" i="0" dirty="0"/>
                        </a:p>
                      </a:txBody>
                      <a:tcPr anchor="ctr">
                        <a:lnT w="12700" cap="flat" cmpd="sng" algn="ctr">
                          <a:solidFill>
                            <a:srgbClr val="616161"/>
                          </a:solidFill>
                          <a:prstDash val="solid"/>
                          <a:round/>
                          <a:headEnd type="none" w="med" len="med"/>
                          <a:tailEnd type="none" w="med" len="med"/>
                        </a:lnT>
                      </a:tcPr>
                    </a:tc>
                    <a:tc hMerge="1">
                      <a:txBody>
                        <a:bodyPr/>
                        <a:lstStyle/>
                        <a:p>
                          <a:endParaRPr lang="it-IT" sz="1400" dirty="0"/>
                        </a:p>
                      </a:txBody>
                      <a:tcPr anchor="ctr"/>
                    </a:tc>
                    <a:extLst>
                      <a:ext uri="{0D108BD9-81ED-4DB2-BD59-A6C34878D82A}">
                        <a16:rowId xmlns:a16="http://schemas.microsoft.com/office/drawing/2014/main" val="4240038678"/>
                      </a:ext>
                    </a:extLst>
                  </a:tr>
                  <a:tr h="518160">
                    <a:tc gridSpan="2">
                      <a:txBody>
                        <a:bodyPr/>
                        <a:lstStyle/>
                        <a:p>
                          <a:endParaRPr lang="it-IT"/>
                        </a:p>
                      </a:txBody>
                      <a:tcPr anchor="ctr">
                        <a:blipFill>
                          <a:blip r:embed="rId2"/>
                          <a:stretch>
                            <a:fillRect t="-445882" r="-100146" b="-11765"/>
                          </a:stretch>
                        </a:blipFill>
                      </a:tcPr>
                    </a:tc>
                    <a:tc hMerge="1">
                      <a:txBody>
                        <a:bodyPr/>
                        <a:lstStyle/>
                        <a:p>
                          <a:endParaRPr lang="it-IT" sz="1400" dirty="0"/>
                        </a:p>
                      </a:txBody>
                      <a:tcPr anchor="ctr">
                        <a:lnR w="12700" cap="flat" cmpd="sng" algn="ctr">
                          <a:solidFill>
                            <a:srgbClr val="3D3D3D"/>
                          </a:solidFill>
                          <a:prstDash val="solid"/>
                          <a:round/>
                          <a:headEnd type="none" w="med" len="med"/>
                          <a:tailEnd type="none" w="med" len="med"/>
                        </a:lnR>
                      </a:tcPr>
                    </a:tc>
                    <a:tc gridSpan="2">
                      <a:txBody>
                        <a:bodyPr/>
                        <a:lstStyle/>
                        <a:p>
                          <a:pPr algn="ctr"/>
                          <a:r>
                            <a:rPr lang="it-IT" sz="1400" b="1" i="0" dirty="0"/>
                            <a:t>0.1</a:t>
                          </a:r>
                          <a:r>
                            <a:rPr lang="it-IT" sz="1400" i="0" dirty="0"/>
                            <a:t>, 0.01, 0.001</a:t>
                          </a:r>
                        </a:p>
                      </a:txBody>
                      <a:tcPr anchor="ctr"/>
                    </a:tc>
                    <a:tc hMerge="1">
                      <a:txBody>
                        <a:bodyPr/>
                        <a:lstStyle/>
                        <a:p>
                          <a:endParaRPr lang="it-IT" sz="1400" dirty="0"/>
                        </a:p>
                      </a:txBody>
                      <a:tcPr anchor="ctr"/>
                    </a:tc>
                    <a:extLst>
                      <a:ext uri="{0D108BD9-81ED-4DB2-BD59-A6C34878D82A}">
                        <a16:rowId xmlns:a16="http://schemas.microsoft.com/office/drawing/2014/main" val="314864248"/>
                      </a:ext>
                    </a:extLst>
                  </a:tr>
                </a:tbl>
              </a:graphicData>
            </a:graphic>
          </p:graphicFrame>
        </mc:Fallback>
      </mc:AlternateContent>
      <p:graphicFrame>
        <p:nvGraphicFramePr>
          <p:cNvPr id="2" name="Tabella 1">
            <a:extLst>
              <a:ext uri="{FF2B5EF4-FFF2-40B4-BE49-F238E27FC236}">
                <a16:creationId xmlns:a16="http://schemas.microsoft.com/office/drawing/2014/main" id="{74CB9270-40E1-6852-9B9E-F02A5B6F5E04}"/>
              </a:ext>
            </a:extLst>
          </p:cNvPr>
          <p:cNvGraphicFramePr>
            <a:graphicFrameLocks noGrp="1"/>
          </p:cNvGraphicFramePr>
          <p:nvPr>
            <p:extLst>
              <p:ext uri="{D42A27DB-BD31-4B8C-83A1-F6EECF244321}">
                <p14:modId xmlns:p14="http://schemas.microsoft.com/office/powerpoint/2010/main" val="865167409"/>
              </p:ext>
            </p:extLst>
          </p:nvPr>
        </p:nvGraphicFramePr>
        <p:xfrm>
          <a:off x="4910653" y="3984690"/>
          <a:ext cx="3836660" cy="914400"/>
        </p:xfrm>
        <a:graphic>
          <a:graphicData uri="http://schemas.openxmlformats.org/drawingml/2006/table">
            <a:tbl>
              <a:tblPr bandRow="1">
                <a:tableStyleId>{0E3FDE45-AF77-4B5C-9715-49D594BDF05E}</a:tableStyleId>
              </a:tblPr>
              <a:tblGrid>
                <a:gridCol w="959165">
                  <a:extLst>
                    <a:ext uri="{9D8B030D-6E8A-4147-A177-3AD203B41FA5}">
                      <a16:colId xmlns:a16="http://schemas.microsoft.com/office/drawing/2014/main" val="1649054938"/>
                    </a:ext>
                  </a:extLst>
                </a:gridCol>
                <a:gridCol w="959165">
                  <a:extLst>
                    <a:ext uri="{9D8B030D-6E8A-4147-A177-3AD203B41FA5}">
                      <a16:colId xmlns:a16="http://schemas.microsoft.com/office/drawing/2014/main" val="4019716620"/>
                    </a:ext>
                  </a:extLst>
                </a:gridCol>
                <a:gridCol w="959165">
                  <a:extLst>
                    <a:ext uri="{9D8B030D-6E8A-4147-A177-3AD203B41FA5}">
                      <a16:colId xmlns:a16="http://schemas.microsoft.com/office/drawing/2014/main" val="1120584406"/>
                    </a:ext>
                  </a:extLst>
                </a:gridCol>
                <a:gridCol w="959165">
                  <a:extLst>
                    <a:ext uri="{9D8B030D-6E8A-4147-A177-3AD203B41FA5}">
                      <a16:colId xmlns:a16="http://schemas.microsoft.com/office/drawing/2014/main" val="3881263521"/>
                    </a:ext>
                  </a:extLst>
                </a:gridCol>
              </a:tblGrid>
              <a:tr h="294067">
                <a:tc>
                  <a:txBody>
                    <a:bodyPr/>
                    <a:lstStyle/>
                    <a:p>
                      <a:pPr algn="ctr"/>
                      <a:r>
                        <a:rPr lang="it-IT" sz="1400" b="1" dirty="0"/>
                        <a:t>Dataset</a:t>
                      </a:r>
                    </a:p>
                  </a:txBody>
                  <a:tcPr anchor="ctr">
                    <a:lnR w="12700" cap="flat" cmpd="sng" algn="ctr">
                      <a:solidFill>
                        <a:srgbClr val="7B7B7B"/>
                      </a:solidFill>
                      <a:prstDash val="dash"/>
                      <a:round/>
                      <a:headEnd type="none" w="med" len="med"/>
                      <a:tailEnd type="none" w="med" len="med"/>
                    </a:lnR>
                  </a:tcPr>
                </a:tc>
                <a:tc>
                  <a:txBody>
                    <a:bodyPr/>
                    <a:lstStyle/>
                    <a:p>
                      <a:pPr algn="ctr"/>
                      <a:r>
                        <a:rPr lang="it-IT" sz="1400" dirty="0"/>
                        <a:t>TR</a:t>
                      </a:r>
                    </a:p>
                  </a:txBody>
                  <a:tcPr anchor="ctr">
                    <a:lnL w="12700" cap="flat" cmpd="sng" algn="ctr">
                      <a:solidFill>
                        <a:srgbClr val="7B7B7B"/>
                      </a:solidFill>
                      <a:prstDash val="dash"/>
                      <a:round/>
                      <a:headEnd type="none" w="med" len="med"/>
                      <a:tailEnd type="none" w="med" len="med"/>
                    </a:lnL>
                  </a:tcPr>
                </a:tc>
                <a:tc>
                  <a:txBody>
                    <a:bodyPr/>
                    <a:lstStyle/>
                    <a:p>
                      <a:pPr algn="ctr"/>
                      <a:r>
                        <a:rPr lang="it-IT" sz="1400" dirty="0"/>
                        <a:t>VL</a:t>
                      </a:r>
                    </a:p>
                  </a:txBody>
                  <a:tcPr anchor="ctr"/>
                </a:tc>
                <a:tc>
                  <a:txBody>
                    <a:bodyPr/>
                    <a:lstStyle/>
                    <a:p>
                      <a:pPr algn="ctr"/>
                      <a:r>
                        <a:rPr lang="it-IT" sz="1400" dirty="0"/>
                        <a:t>TS</a:t>
                      </a:r>
                    </a:p>
                  </a:txBody>
                  <a:tcPr anchor="ctr"/>
                </a:tc>
                <a:extLst>
                  <a:ext uri="{0D108BD9-81ED-4DB2-BD59-A6C34878D82A}">
                    <a16:rowId xmlns:a16="http://schemas.microsoft.com/office/drawing/2014/main" val="1134138711"/>
                  </a:ext>
                </a:extLst>
              </a:tr>
              <a:tr h="294067">
                <a:tc>
                  <a:txBody>
                    <a:bodyPr/>
                    <a:lstStyle/>
                    <a:p>
                      <a:pPr algn="ctr"/>
                      <a:r>
                        <a:rPr lang="it-IT" sz="1400" b="1" dirty="0"/>
                        <a:t>MEE</a:t>
                      </a:r>
                    </a:p>
                  </a:txBody>
                  <a:tcPr anchor="ctr">
                    <a:lnR w="12700" cap="flat" cmpd="sng" algn="ctr">
                      <a:solidFill>
                        <a:srgbClr val="7B7B7B"/>
                      </a:solidFill>
                      <a:prstDash val="dash"/>
                      <a:round/>
                      <a:headEnd type="none" w="med" len="med"/>
                      <a:tailEnd type="none" w="med" len="med"/>
                    </a:lnR>
                  </a:tcPr>
                </a:tc>
                <a:tc>
                  <a:txBody>
                    <a:bodyPr/>
                    <a:lstStyle/>
                    <a:p>
                      <a:pPr algn="ctr"/>
                      <a:r>
                        <a:rPr lang="it-IT" sz="1400" dirty="0"/>
                        <a:t>0.472</a:t>
                      </a:r>
                    </a:p>
                  </a:txBody>
                  <a:tcPr>
                    <a:lnL w="12700" cap="flat" cmpd="sng" algn="ctr">
                      <a:solidFill>
                        <a:srgbClr val="7B7B7B"/>
                      </a:solidFill>
                      <a:prstDash val="dash"/>
                      <a:round/>
                      <a:headEnd type="none" w="med" len="med"/>
                      <a:tailEnd type="none" w="med" len="med"/>
                    </a:lnL>
                  </a:tcPr>
                </a:tc>
                <a:tc>
                  <a:txBody>
                    <a:bodyPr/>
                    <a:lstStyle/>
                    <a:p>
                      <a:pPr algn="ctr"/>
                      <a:r>
                        <a:rPr lang="it-IT" sz="1400" dirty="0"/>
                        <a:t>0.804</a:t>
                      </a:r>
                    </a:p>
                  </a:txBody>
                  <a:tcPr/>
                </a:tc>
                <a:tc>
                  <a:txBody>
                    <a:bodyPr/>
                    <a:lstStyle/>
                    <a:p>
                      <a:pPr algn="ctr"/>
                      <a:r>
                        <a:rPr lang="it-IT" sz="1400" dirty="0"/>
                        <a:t>0.813</a:t>
                      </a:r>
                    </a:p>
                  </a:txBody>
                  <a:tcPr/>
                </a:tc>
                <a:extLst>
                  <a:ext uri="{0D108BD9-81ED-4DB2-BD59-A6C34878D82A}">
                    <a16:rowId xmlns:a16="http://schemas.microsoft.com/office/drawing/2014/main" val="3685263719"/>
                  </a:ext>
                </a:extLst>
              </a:tr>
              <a:tr h="294067">
                <a:tc>
                  <a:txBody>
                    <a:bodyPr/>
                    <a:lstStyle/>
                    <a:p>
                      <a:pPr algn="ctr"/>
                      <a:r>
                        <a:rPr lang="it-IT" sz="1400" b="1" dirty="0" err="1"/>
                        <a:t>stdev</a:t>
                      </a:r>
                      <a:endParaRPr lang="it-IT" sz="1400" b="1" dirty="0"/>
                    </a:p>
                  </a:txBody>
                  <a:tcPr anchor="ctr">
                    <a:lnR w="12700" cap="flat" cmpd="sng" algn="ctr">
                      <a:solidFill>
                        <a:srgbClr val="7B7B7B"/>
                      </a:solidFill>
                      <a:prstDash val="dash"/>
                      <a:round/>
                      <a:headEnd type="none" w="med" len="med"/>
                      <a:tailEnd type="none" w="med" len="med"/>
                    </a:lnR>
                  </a:tcPr>
                </a:tc>
                <a:tc>
                  <a:txBody>
                    <a:bodyPr/>
                    <a:lstStyle/>
                    <a:p>
                      <a:pPr algn="ctr"/>
                      <a:r>
                        <a:rPr lang="it-IT" sz="1400" dirty="0"/>
                        <a:t>0.006</a:t>
                      </a:r>
                    </a:p>
                  </a:txBody>
                  <a:tcPr>
                    <a:lnL w="12700" cap="flat" cmpd="sng" algn="ctr">
                      <a:solidFill>
                        <a:srgbClr val="7B7B7B"/>
                      </a:solidFill>
                      <a:prstDash val="dash"/>
                      <a:round/>
                      <a:headEnd type="none" w="med" len="med"/>
                      <a:tailEnd type="none" w="med" len="med"/>
                    </a:lnL>
                  </a:tcPr>
                </a:tc>
                <a:tc>
                  <a:txBody>
                    <a:bodyPr/>
                    <a:lstStyle/>
                    <a:p>
                      <a:pPr algn="ctr"/>
                      <a:r>
                        <a:rPr lang="it-IT" sz="1400" dirty="0"/>
                        <a:t>0.031</a:t>
                      </a:r>
                    </a:p>
                  </a:txBody>
                  <a:tcPr/>
                </a:tc>
                <a:tc>
                  <a:txBody>
                    <a:bodyPr/>
                    <a:lstStyle/>
                    <a:p>
                      <a:pPr algn="ctr"/>
                      <a:r>
                        <a:rPr lang="it-IT" sz="1400" dirty="0" err="1"/>
                        <a:t>n.d.</a:t>
                      </a:r>
                      <a:endParaRPr lang="it-IT" sz="1400" dirty="0"/>
                    </a:p>
                  </a:txBody>
                  <a:tcPr/>
                </a:tc>
                <a:extLst>
                  <a:ext uri="{0D108BD9-81ED-4DB2-BD59-A6C34878D82A}">
                    <a16:rowId xmlns:a16="http://schemas.microsoft.com/office/drawing/2014/main" val="2799838635"/>
                  </a:ext>
                </a:extLst>
              </a:tr>
            </a:tbl>
          </a:graphicData>
        </a:graphic>
      </p:graphicFrame>
      <p:sp>
        <p:nvSpPr>
          <p:cNvPr id="4" name="CasellaDiTesto 3">
            <a:extLst>
              <a:ext uri="{FF2B5EF4-FFF2-40B4-BE49-F238E27FC236}">
                <a16:creationId xmlns:a16="http://schemas.microsoft.com/office/drawing/2014/main" id="{DD5CB74F-1E5A-0951-0F2A-FFFB1DFCC51D}"/>
              </a:ext>
            </a:extLst>
          </p:cNvPr>
          <p:cNvSpPr txBox="1"/>
          <p:nvPr/>
        </p:nvSpPr>
        <p:spPr>
          <a:xfrm>
            <a:off x="4910653" y="3676913"/>
            <a:ext cx="3836660" cy="307777"/>
          </a:xfrm>
          <a:prstGeom prst="rect">
            <a:avLst/>
          </a:prstGeom>
          <a:noFill/>
        </p:spPr>
        <p:txBody>
          <a:bodyPr wrap="square" rtlCol="0">
            <a:spAutoFit/>
          </a:bodyPr>
          <a:lstStyle/>
          <a:p>
            <a:pPr marL="0" marR="0" indent="0" algn="ctr" rtl="0" eaLnBrk="1" fontAlgn="auto" latinLnBrk="0" hangingPunct="1">
              <a:spcBef>
                <a:spcPts val="0"/>
              </a:spcBef>
              <a:spcAft>
                <a:spcPts val="0"/>
              </a:spcAft>
            </a:pPr>
            <a:r>
              <a:rPr lang="it-IT" sz="1400" b="1" kern="1200" dirty="0" err="1">
                <a:solidFill>
                  <a:srgbClr val="000000"/>
                </a:solidFill>
                <a:effectLst/>
                <a:latin typeface="Arial" panose="020B0604020202020204" pitchFamily="34" charset="0"/>
                <a:ea typeface="DejaVu Sans" panose="020B0603030804020204" pitchFamily="34" charset="0"/>
                <a:cs typeface="DejaVu Sans" panose="020B0603030804020204" pitchFamily="34" charset="0"/>
              </a:rPr>
              <a:t>Table</a:t>
            </a:r>
            <a:r>
              <a:rPr lang="it-IT" sz="1400" b="1" kern="1200" dirty="0">
                <a:solidFill>
                  <a:srgbClr val="000000"/>
                </a:solidFill>
                <a:effectLst/>
                <a:latin typeface="Arial" panose="020B0604020202020204" pitchFamily="34" charset="0"/>
                <a:ea typeface="DejaVu Sans" panose="020B0603030804020204" pitchFamily="34" charset="0"/>
                <a:cs typeface="DejaVu Sans" panose="020B0603030804020204" pitchFamily="34" charset="0"/>
              </a:rPr>
              <a:t> </a:t>
            </a:r>
            <a:r>
              <a:rPr lang="it-IT" sz="1400" b="1" dirty="0">
                <a:latin typeface="Arial" panose="020B0604020202020204" pitchFamily="34" charset="0"/>
                <a:ea typeface="DejaVu Sans" panose="020B0603030804020204" pitchFamily="34" charset="0"/>
                <a:cs typeface="DejaVu Sans" panose="020B0603030804020204" pitchFamily="34" charset="0"/>
              </a:rPr>
              <a:t>8</a:t>
            </a:r>
            <a:r>
              <a:rPr lang="it-IT" sz="1400" kern="1200" dirty="0">
                <a:solidFill>
                  <a:srgbClr val="000000"/>
                </a:solidFill>
                <a:effectLst/>
                <a:latin typeface="Arial" panose="020B0604020202020204" pitchFamily="34" charset="0"/>
                <a:ea typeface="DejaVu Sans" panose="020B0603030804020204" pitchFamily="34" charset="0"/>
                <a:cs typeface="DejaVu Sans" panose="020B0603030804020204" pitchFamily="34" charset="0"/>
              </a:rPr>
              <a:t>: MEE of the best SVM</a:t>
            </a:r>
            <a:endParaRPr lang="it-IT" sz="1100" dirty="0">
              <a:effectLst/>
            </a:endParaRPr>
          </a:p>
        </p:txBody>
      </p:sp>
      <p:sp>
        <p:nvSpPr>
          <p:cNvPr id="5" name="CasellaDiTesto 4">
            <a:extLst>
              <a:ext uri="{FF2B5EF4-FFF2-40B4-BE49-F238E27FC236}">
                <a16:creationId xmlns:a16="http://schemas.microsoft.com/office/drawing/2014/main" id="{71A56CF6-D8A5-5F82-9CF5-EEA011AA670B}"/>
              </a:ext>
            </a:extLst>
          </p:cNvPr>
          <p:cNvSpPr txBox="1"/>
          <p:nvPr/>
        </p:nvSpPr>
        <p:spPr>
          <a:xfrm>
            <a:off x="396685" y="4180280"/>
            <a:ext cx="4356850" cy="523220"/>
          </a:xfrm>
          <a:prstGeom prst="rect">
            <a:avLst/>
          </a:prstGeom>
          <a:noFill/>
        </p:spPr>
        <p:txBody>
          <a:bodyPr wrap="square" rtlCol="0">
            <a:spAutoFit/>
          </a:bodyPr>
          <a:lstStyle/>
          <a:p>
            <a:r>
              <a:rPr lang="it-IT" sz="1400" dirty="0"/>
              <a:t>The best </a:t>
            </a:r>
            <a:r>
              <a:rPr lang="it-IT" sz="1400" dirty="0" err="1"/>
              <a:t>hyperparameters</a:t>
            </a:r>
            <a:r>
              <a:rPr lang="it-IT" sz="1400" dirty="0"/>
              <a:t> </a:t>
            </a:r>
            <a:r>
              <a:rPr lang="it-IT" sz="1400" dirty="0" err="1"/>
              <a:t>found</a:t>
            </a:r>
            <a:r>
              <a:rPr lang="it-IT" sz="1400" dirty="0"/>
              <a:t> in the </a:t>
            </a:r>
            <a:r>
              <a:rPr lang="it-IT" sz="1400" dirty="0" err="1"/>
              <a:t>grid</a:t>
            </a:r>
            <a:r>
              <a:rPr lang="it-IT" sz="1400" dirty="0"/>
              <a:t> </a:t>
            </a:r>
            <a:r>
              <a:rPr lang="it-IT" sz="1400" dirty="0" err="1"/>
              <a:t>search</a:t>
            </a:r>
            <a:r>
              <a:rPr lang="it-IT" sz="1400" dirty="0"/>
              <a:t> are in </a:t>
            </a:r>
            <a:r>
              <a:rPr lang="it-IT" sz="1400" dirty="0" err="1"/>
              <a:t>bold</a:t>
            </a:r>
            <a:r>
              <a:rPr lang="it-IT" sz="1400" dirty="0"/>
              <a:t>. </a:t>
            </a:r>
            <a:r>
              <a:rPr lang="it-IT" sz="1400" dirty="0" err="1"/>
              <a:t>Table</a:t>
            </a:r>
            <a:r>
              <a:rPr lang="it-IT" sz="1400" dirty="0"/>
              <a:t> 8 shows the </a:t>
            </a:r>
            <a:r>
              <a:rPr lang="it-IT" sz="1400" dirty="0" err="1"/>
              <a:t>error</a:t>
            </a:r>
            <a:r>
              <a:rPr lang="it-IT" sz="1400" dirty="0"/>
              <a:t> of </a:t>
            </a:r>
            <a:r>
              <a:rPr lang="it-IT" sz="1400" dirty="0" err="1"/>
              <a:t>this</a:t>
            </a:r>
            <a:r>
              <a:rPr lang="it-IT" sz="1400" dirty="0"/>
              <a:t> model.</a:t>
            </a:r>
          </a:p>
        </p:txBody>
      </p:sp>
    </p:spTree>
    <p:extLst>
      <p:ext uri="{BB962C8B-B14F-4D97-AF65-F5344CB8AC3E}">
        <p14:creationId xmlns:p14="http://schemas.microsoft.com/office/powerpoint/2010/main" val="12988869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PlaceHolder 1"/>
          <p:cNvSpPr>
            <a:spLocks noGrp="1"/>
          </p:cNvSpPr>
          <p:nvPr>
            <p:ph type="title"/>
          </p:nvPr>
        </p:nvSpPr>
        <p:spPr>
          <a:xfrm>
            <a:off x="311940" y="1485"/>
            <a:ext cx="8832060" cy="576000"/>
          </a:xfrm>
          <a:prstGeom prst="rect">
            <a:avLst/>
          </a:prstGeom>
          <a:noFill/>
          <a:ln w="0">
            <a:noFill/>
          </a:ln>
        </p:spPr>
        <p:txBody>
          <a:bodyPr tIns="91440" bIns="91440" anchor="t">
            <a:normAutofit/>
          </a:bodyPr>
          <a:lstStyle/>
          <a:p>
            <a:pPr>
              <a:lnSpc>
                <a:spcPct val="100000"/>
              </a:lnSpc>
              <a:buNone/>
              <a:tabLst>
                <a:tab pos="0" algn="l"/>
              </a:tabLst>
            </a:pPr>
            <a:r>
              <a:rPr lang="it" sz="2400" spc="-1" dirty="0">
                <a:solidFill>
                  <a:srgbClr val="000000"/>
                </a:solidFill>
                <a:latin typeface="Arial"/>
                <a:ea typeface="Arial"/>
              </a:rPr>
              <a:t>Neural Network (Grid Search)</a:t>
            </a:r>
            <a:endParaRPr lang="it-IT" sz="2400" b="0" strike="noStrike" spc="-1" dirty="0">
              <a:solidFill>
                <a:srgbClr val="FF0000"/>
              </a:solidFill>
              <a:latin typeface="Arial"/>
            </a:endParaRPr>
          </a:p>
        </p:txBody>
      </p:sp>
      <p:sp>
        <p:nvSpPr>
          <p:cNvPr id="86" name="PlaceHolder 3"/>
          <p:cNvSpPr>
            <a:spLocks noGrp="1"/>
          </p:cNvSpPr>
          <p:nvPr>
            <p:ph type="sldNum" idx="4"/>
          </p:nvPr>
        </p:nvSpPr>
        <p:spPr>
          <a:xfrm>
            <a:off x="8472600" y="4663080"/>
            <a:ext cx="548280" cy="393120"/>
          </a:xfrm>
          <a:prstGeom prst="rect">
            <a:avLst/>
          </a:prstGeom>
          <a:noFill/>
          <a:ln w="0">
            <a:noFill/>
          </a:ln>
        </p:spPr>
        <p:txBody>
          <a:bodyPr tIns="91440" bIns="91440" anchor="ctr">
            <a:normAutofit/>
          </a:bodyPr>
          <a:lstStyle>
            <a:lvl1pPr algn="r">
              <a:lnSpc>
                <a:spcPct val="100000"/>
              </a:lnSpc>
              <a:buNone/>
              <a:tabLst>
                <a:tab pos="0" algn="l"/>
              </a:tabLst>
              <a:defRPr lang="it" sz="1000" b="0" strike="noStrike" spc="-1">
                <a:solidFill>
                  <a:srgbClr val="595959"/>
                </a:solidFill>
                <a:latin typeface="Arial"/>
                <a:ea typeface="Arial"/>
              </a:defRPr>
            </a:lvl1pPr>
          </a:lstStyle>
          <a:p>
            <a:pPr algn="r">
              <a:lnSpc>
                <a:spcPct val="100000"/>
              </a:lnSpc>
              <a:buNone/>
              <a:tabLst>
                <a:tab pos="0" algn="l"/>
              </a:tabLst>
            </a:pPr>
            <a:fld id="{7D06032E-25AA-4639-90A4-06914480F231}" type="slidenum">
              <a:rPr lang="it" sz="1000" b="0" strike="noStrike" spc="-1">
                <a:solidFill>
                  <a:srgbClr val="595959"/>
                </a:solidFill>
                <a:latin typeface="Arial"/>
                <a:ea typeface="Arial"/>
              </a:rPr>
              <a:t>15</a:t>
            </a:fld>
            <a:endParaRPr lang="it-IT" sz="1000" b="0" strike="noStrike" spc="-1">
              <a:latin typeface="Times New Roman"/>
            </a:endParaRPr>
          </a:p>
        </p:txBody>
      </p:sp>
      <p:graphicFrame>
        <p:nvGraphicFramePr>
          <p:cNvPr id="6" name="Tabella 5">
            <a:extLst>
              <a:ext uri="{FF2B5EF4-FFF2-40B4-BE49-F238E27FC236}">
                <a16:creationId xmlns:a16="http://schemas.microsoft.com/office/drawing/2014/main" id="{95EF7EEB-D488-744E-19B3-3DB3B75B7968}"/>
              </a:ext>
            </a:extLst>
          </p:cNvPr>
          <p:cNvGraphicFramePr>
            <a:graphicFrameLocks noGrp="1"/>
          </p:cNvGraphicFramePr>
          <p:nvPr>
            <p:extLst>
              <p:ext uri="{D42A27DB-BD31-4B8C-83A1-F6EECF244321}">
                <p14:modId xmlns:p14="http://schemas.microsoft.com/office/powerpoint/2010/main" val="915703231"/>
              </p:ext>
            </p:extLst>
          </p:nvPr>
        </p:nvGraphicFramePr>
        <p:xfrm>
          <a:off x="311940" y="935573"/>
          <a:ext cx="8343901" cy="3230880"/>
        </p:xfrm>
        <a:graphic>
          <a:graphicData uri="http://schemas.openxmlformats.org/drawingml/2006/table">
            <a:tbl>
              <a:tblPr firstRow="1" bandRow="1">
                <a:tableStyleId>{0E3FDE45-AF77-4B5C-9715-49D594BDF05E}</a:tableStyleId>
              </a:tblPr>
              <a:tblGrid>
                <a:gridCol w="2044526">
                  <a:extLst>
                    <a:ext uri="{9D8B030D-6E8A-4147-A177-3AD203B41FA5}">
                      <a16:colId xmlns:a16="http://schemas.microsoft.com/office/drawing/2014/main" val="1646026988"/>
                    </a:ext>
                  </a:extLst>
                </a:gridCol>
                <a:gridCol w="2127425">
                  <a:extLst>
                    <a:ext uri="{9D8B030D-6E8A-4147-A177-3AD203B41FA5}">
                      <a16:colId xmlns:a16="http://schemas.microsoft.com/office/drawing/2014/main" val="2209079661"/>
                    </a:ext>
                  </a:extLst>
                </a:gridCol>
                <a:gridCol w="2978737">
                  <a:extLst>
                    <a:ext uri="{9D8B030D-6E8A-4147-A177-3AD203B41FA5}">
                      <a16:colId xmlns:a16="http://schemas.microsoft.com/office/drawing/2014/main" val="476101989"/>
                    </a:ext>
                  </a:extLst>
                </a:gridCol>
                <a:gridCol w="1193213">
                  <a:extLst>
                    <a:ext uri="{9D8B030D-6E8A-4147-A177-3AD203B41FA5}">
                      <a16:colId xmlns:a16="http://schemas.microsoft.com/office/drawing/2014/main" val="1098860902"/>
                    </a:ext>
                  </a:extLst>
                </a:gridCol>
              </a:tblGrid>
              <a:tr h="279375">
                <a:tc>
                  <a:txBody>
                    <a:bodyPr/>
                    <a:lstStyle/>
                    <a:p>
                      <a:pPr algn="ctr"/>
                      <a:r>
                        <a:rPr lang="it-IT" sz="1600" i="0" dirty="0" err="1"/>
                        <a:t>Hyperparameter</a:t>
                      </a:r>
                      <a:endParaRPr lang="it-IT" sz="1600" i="0" dirty="0"/>
                    </a:p>
                  </a:txBody>
                  <a:tcPr anchor="ctr"/>
                </a:tc>
                <a:tc>
                  <a:txBody>
                    <a:bodyPr/>
                    <a:lstStyle/>
                    <a:p>
                      <a:pPr algn="ctr"/>
                      <a:r>
                        <a:rPr lang="it-IT" sz="1600" i="0" dirty="0" err="1"/>
                        <a:t>Values</a:t>
                      </a:r>
                      <a:endParaRPr lang="it-IT" sz="1600" i="0" dirty="0"/>
                    </a:p>
                  </a:txBody>
                  <a:tcPr anchor="ctr">
                    <a:lnR w="12700" cap="flat" cmpd="sng" algn="ctr">
                      <a:solidFill>
                        <a:srgbClr val="616161"/>
                      </a:solidFill>
                      <a:prstDash val="solid"/>
                      <a:round/>
                      <a:headEnd type="none" w="med" len="med"/>
                      <a:tailEnd type="none" w="med" len="med"/>
                    </a:lnR>
                  </a:tcPr>
                </a:tc>
                <a:tc>
                  <a:txBody>
                    <a:bodyPr/>
                    <a:lstStyle/>
                    <a:p>
                      <a:pPr algn="ctr"/>
                      <a:r>
                        <a:rPr lang="it-IT" sz="1600" i="0" dirty="0" err="1"/>
                        <a:t>Hyperparameter</a:t>
                      </a:r>
                      <a:endParaRPr lang="it-IT" sz="1600" i="0" dirty="0"/>
                    </a:p>
                  </a:txBody>
                  <a:tcPr anchor="ctr">
                    <a:lnL w="12700" cap="flat" cmpd="sng" algn="ctr">
                      <a:solidFill>
                        <a:srgbClr val="616161"/>
                      </a:solidFill>
                      <a:prstDash val="solid"/>
                      <a:round/>
                      <a:headEnd type="none" w="med" len="med"/>
                      <a:tailEnd type="none" w="med" len="med"/>
                    </a:lnL>
                  </a:tcPr>
                </a:tc>
                <a:tc>
                  <a:txBody>
                    <a:bodyPr/>
                    <a:lstStyle/>
                    <a:p>
                      <a:pPr algn="ctr"/>
                      <a:r>
                        <a:rPr lang="it-IT" sz="1600" i="0" dirty="0" err="1"/>
                        <a:t>Values</a:t>
                      </a:r>
                      <a:endParaRPr lang="it-IT" sz="1600" i="0" dirty="0"/>
                    </a:p>
                  </a:txBody>
                  <a:tcPr anchor="ctr"/>
                </a:tc>
                <a:extLst>
                  <a:ext uri="{0D108BD9-81ED-4DB2-BD59-A6C34878D82A}">
                    <a16:rowId xmlns:a16="http://schemas.microsoft.com/office/drawing/2014/main" val="2234428286"/>
                  </a:ext>
                </a:extLst>
              </a:tr>
              <a:tr h="25397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i="1" dirty="0"/>
                        <a:t>Learning rate η</a:t>
                      </a:r>
                      <a:endParaRPr lang="it-IT" sz="1400" i="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400" dirty="0"/>
                        <a:t>10</a:t>
                      </a:r>
                      <a:r>
                        <a:rPr lang="it-IT" sz="1400" baseline="30000" dirty="0"/>
                        <a:t>-3</a:t>
                      </a:r>
                      <a:r>
                        <a:rPr lang="it-IT" sz="1400" dirty="0"/>
                        <a:t>, </a:t>
                      </a:r>
                      <a:r>
                        <a:rPr lang="it-IT" sz="1400" b="1" dirty="0"/>
                        <a:t>10</a:t>
                      </a:r>
                      <a:r>
                        <a:rPr lang="it-IT" sz="1400" b="1" baseline="30000" dirty="0"/>
                        <a:t>-2</a:t>
                      </a:r>
                      <a:endParaRPr lang="it-IT" sz="1400" b="1" dirty="0"/>
                    </a:p>
                  </a:txBody>
                  <a:tcPr anchor="ctr">
                    <a:lnR w="12700" cap="flat" cmpd="sng" algn="ctr">
                      <a:solidFill>
                        <a:srgbClr val="616161"/>
                      </a:solidFill>
                      <a:prstDash val="solid"/>
                      <a:round/>
                      <a:headEnd type="none" w="med" len="med"/>
                      <a:tailEnd type="none" w="med" len="med"/>
                    </a:lnR>
                  </a:tcPr>
                </a:tc>
                <a:tc>
                  <a:txBody>
                    <a:bodyPr/>
                    <a:lstStyle/>
                    <a:p>
                      <a:r>
                        <a:rPr lang="it-IT" sz="1400" i="1" dirty="0"/>
                        <a:t>L2 </a:t>
                      </a:r>
                      <a:r>
                        <a:rPr lang="it-IT" sz="1400" i="1" dirty="0" err="1"/>
                        <a:t>regularization</a:t>
                      </a:r>
                      <a:r>
                        <a:rPr lang="it-IT" sz="1400" i="1" dirty="0"/>
                        <a:t> </a:t>
                      </a:r>
                      <a:r>
                        <a:rPr lang="it-IT" sz="1400" i="1" dirty="0" err="1"/>
                        <a:t>hyperparameter</a:t>
                      </a:r>
                      <a:r>
                        <a:rPr lang="it-IT" sz="1400" i="1" dirty="0"/>
                        <a:t> λ</a:t>
                      </a:r>
                    </a:p>
                  </a:txBody>
                  <a:tcPr anchor="ctr">
                    <a:lnL w="12700" cap="flat" cmpd="sng" algn="ctr">
                      <a:solidFill>
                        <a:srgbClr val="616161"/>
                      </a:solidFill>
                      <a:prstDash val="solid"/>
                      <a:round/>
                      <a:headEnd type="none" w="med" len="med"/>
                      <a:tailEnd type="none" w="med" len="med"/>
                    </a:lnL>
                  </a:tcPr>
                </a:tc>
                <a:tc>
                  <a:txBody>
                    <a:bodyPr/>
                    <a:lstStyle/>
                    <a:p>
                      <a:pPr algn="ctr"/>
                      <a:r>
                        <a:rPr lang="it-IT" sz="1400" dirty="0"/>
                        <a:t>10</a:t>
                      </a:r>
                      <a:r>
                        <a:rPr lang="it-IT" sz="1400" baseline="30000" dirty="0"/>
                        <a:t>-3</a:t>
                      </a:r>
                      <a:r>
                        <a:rPr lang="it-IT" sz="1400" dirty="0"/>
                        <a:t>, </a:t>
                      </a:r>
                      <a:r>
                        <a:rPr lang="it-IT" sz="1400" b="1" dirty="0"/>
                        <a:t>10</a:t>
                      </a:r>
                      <a:r>
                        <a:rPr lang="it-IT" sz="1400" b="1" baseline="30000" dirty="0"/>
                        <a:t>-2</a:t>
                      </a:r>
                    </a:p>
                  </a:txBody>
                  <a:tcPr anchor="ctr"/>
                </a:tc>
                <a:extLst>
                  <a:ext uri="{0D108BD9-81ED-4DB2-BD59-A6C34878D82A}">
                    <a16:rowId xmlns:a16="http://schemas.microsoft.com/office/drawing/2014/main" val="1464338391"/>
                  </a:ext>
                </a:extLst>
              </a:tr>
              <a:tr h="25397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i="1" dirty="0" err="1"/>
                        <a:t>Nesterov’s</a:t>
                      </a:r>
                      <a:r>
                        <a:rPr lang="it-IT" sz="1400" i="1" dirty="0"/>
                        <a:t> </a:t>
                      </a:r>
                      <a:r>
                        <a:rPr lang="it-IT" sz="1400" i="1" dirty="0" err="1"/>
                        <a:t>momentum</a:t>
                      </a:r>
                      <a:endParaRPr lang="it-IT" sz="1400" i="1"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400" dirty="0"/>
                        <a:t>True, </a:t>
                      </a:r>
                      <a:r>
                        <a:rPr lang="it-IT" sz="1400" b="1" dirty="0"/>
                        <a:t>False</a:t>
                      </a:r>
                      <a:endParaRPr lang="it-IT" sz="1400" b="1" baseline="30000" dirty="0"/>
                    </a:p>
                  </a:txBody>
                  <a:tcPr anchor="ctr">
                    <a:lnR w="12700" cap="flat" cmpd="sng" algn="ctr">
                      <a:solidFill>
                        <a:srgbClr val="616161"/>
                      </a:solidFill>
                      <a:prstDash val="solid"/>
                      <a:round/>
                      <a:headEnd type="none" w="med" len="med"/>
                      <a:tailEnd type="none" w="med" len="med"/>
                    </a:lnR>
                  </a:tcPr>
                </a:tc>
                <a:tc>
                  <a:txBody>
                    <a:bodyPr/>
                    <a:lstStyle/>
                    <a:p>
                      <a:r>
                        <a:rPr lang="it-IT" sz="1400" i="1" dirty="0" err="1"/>
                        <a:t>Activation</a:t>
                      </a:r>
                      <a:r>
                        <a:rPr lang="it-IT" sz="1400" i="1" dirty="0"/>
                        <a:t> </a:t>
                      </a:r>
                      <a:r>
                        <a:rPr lang="it-IT" sz="1400" i="1" dirty="0" err="1"/>
                        <a:t>function</a:t>
                      </a:r>
                      <a:r>
                        <a:rPr lang="it-IT" sz="1400" i="1" dirty="0"/>
                        <a:t> </a:t>
                      </a:r>
                      <a:r>
                        <a:rPr lang="it-IT" sz="1400" i="0" dirty="0"/>
                        <a:t>(</a:t>
                      </a:r>
                      <a:r>
                        <a:rPr lang="it-IT" sz="1400" i="1" dirty="0" err="1"/>
                        <a:t>hidden</a:t>
                      </a:r>
                      <a:r>
                        <a:rPr lang="it-IT" sz="1400" i="1" dirty="0"/>
                        <a:t> </a:t>
                      </a:r>
                      <a:r>
                        <a:rPr lang="it-IT" sz="1400" i="1" dirty="0" err="1"/>
                        <a:t>layers</a:t>
                      </a:r>
                      <a:r>
                        <a:rPr lang="it-IT" sz="1400" i="0" dirty="0"/>
                        <a:t>)</a:t>
                      </a:r>
                    </a:p>
                  </a:txBody>
                  <a:tcPr anchor="ctr">
                    <a:lnL w="12700" cap="flat" cmpd="sng" algn="ctr">
                      <a:solidFill>
                        <a:srgbClr val="616161"/>
                      </a:solidFill>
                      <a:prstDash val="solid"/>
                      <a:round/>
                      <a:headEnd type="none" w="med" len="med"/>
                      <a:tailEnd type="none" w="med" len="med"/>
                    </a:lnL>
                  </a:tcPr>
                </a:tc>
                <a:tc>
                  <a:txBody>
                    <a:bodyPr/>
                    <a:lstStyle/>
                    <a:p>
                      <a:pPr algn="ctr"/>
                      <a:r>
                        <a:rPr lang="it-IT" sz="1400" b="1" dirty="0" err="1"/>
                        <a:t>ReLU</a:t>
                      </a:r>
                      <a:endParaRPr lang="it-IT" sz="1400" b="1" dirty="0"/>
                    </a:p>
                  </a:txBody>
                  <a:tcPr anchor="ctr"/>
                </a:tc>
                <a:extLst>
                  <a:ext uri="{0D108BD9-81ED-4DB2-BD59-A6C34878D82A}">
                    <a16:rowId xmlns:a16="http://schemas.microsoft.com/office/drawing/2014/main" val="3624525526"/>
                  </a:ext>
                </a:extLst>
              </a:tr>
              <a:tr h="12315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i="1" dirty="0"/>
                        <a:t>Momentum </a:t>
                      </a:r>
                      <a:r>
                        <a:rPr lang="it-IT" sz="1400" i="1" dirty="0" err="1"/>
                        <a:t>hyperp</a:t>
                      </a:r>
                      <a:r>
                        <a:rPr lang="it-IT" sz="1400" i="1" dirty="0"/>
                        <a:t>. α </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400" b="1" dirty="0"/>
                        <a:t>0.5</a:t>
                      </a:r>
                      <a:r>
                        <a:rPr lang="it-IT" sz="1400" dirty="0"/>
                        <a:t>, 1</a:t>
                      </a:r>
                    </a:p>
                  </a:txBody>
                  <a:tcPr anchor="ctr">
                    <a:lnR w="12700" cap="flat" cmpd="sng" algn="ctr">
                      <a:solidFill>
                        <a:srgbClr val="616161"/>
                      </a:solidFill>
                      <a:prstDash val="solid"/>
                      <a:round/>
                      <a:headEnd type="none" w="med" len="med"/>
                      <a:tailEnd type="none" w="med" len="med"/>
                    </a:ln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i="1" dirty="0"/>
                        <a:t>Dropout </a:t>
                      </a:r>
                      <a:r>
                        <a:rPr lang="it-IT" sz="1400" i="1" dirty="0" err="1"/>
                        <a:t>hyperp</a:t>
                      </a:r>
                      <a:r>
                        <a:rPr lang="it-IT" sz="1400" i="1" dirty="0"/>
                        <a:t>. </a:t>
                      </a:r>
                      <a:r>
                        <a:rPr lang="it-IT" sz="1400" i="0" dirty="0"/>
                        <a:t>(</a:t>
                      </a:r>
                      <a:r>
                        <a:rPr lang="it-IT" sz="1400" i="1" dirty="0"/>
                        <a:t>input </a:t>
                      </a:r>
                      <a:r>
                        <a:rPr lang="it-IT" sz="1400" i="1" dirty="0" err="1"/>
                        <a:t>layer</a:t>
                      </a:r>
                      <a:r>
                        <a:rPr lang="it-IT" sz="1400" i="0" dirty="0"/>
                        <a:t>)</a:t>
                      </a:r>
                    </a:p>
                  </a:txBody>
                  <a:tcPr anchor="ctr">
                    <a:lnL w="12700" cap="flat" cmpd="sng" algn="ctr">
                      <a:solidFill>
                        <a:srgbClr val="616161"/>
                      </a:solidFill>
                      <a:prstDash val="solid"/>
                      <a:round/>
                      <a:headEnd type="none" w="med" len="med"/>
                      <a:tailEnd type="none" w="med" len="med"/>
                    </a:lnL>
                  </a:tcPr>
                </a:tc>
                <a:tc>
                  <a:txBody>
                    <a:bodyPr/>
                    <a:lstStyle/>
                    <a:p>
                      <a:pPr algn="ctr"/>
                      <a:r>
                        <a:rPr lang="it-IT" sz="1400" b="1" dirty="0"/>
                        <a:t>0</a:t>
                      </a:r>
                      <a:r>
                        <a:rPr lang="it-IT" sz="1400" dirty="0"/>
                        <a:t>, 0.1</a:t>
                      </a:r>
                    </a:p>
                  </a:txBody>
                  <a:tcPr anchor="ctr"/>
                </a:tc>
                <a:extLst>
                  <a:ext uri="{0D108BD9-81ED-4DB2-BD59-A6C34878D82A}">
                    <a16:rowId xmlns:a16="http://schemas.microsoft.com/office/drawing/2014/main" val="3648799176"/>
                  </a:ext>
                </a:extLst>
              </a:tr>
              <a:tr h="25397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i="1" dirty="0"/>
                        <a:t>Learning </a:t>
                      </a:r>
                      <a:r>
                        <a:rPr lang="it-IT" sz="1400" i="1" dirty="0" err="1"/>
                        <a:t>algorithm</a:t>
                      </a:r>
                      <a:endParaRPr lang="it-IT" sz="1400" i="1"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400" b="1" dirty="0"/>
                        <a:t>SGD</a:t>
                      </a:r>
                    </a:p>
                  </a:txBody>
                  <a:tcPr anchor="ctr">
                    <a:lnR w="12700" cap="flat" cmpd="sng" algn="ctr">
                      <a:solidFill>
                        <a:srgbClr val="616161"/>
                      </a:solidFill>
                      <a:prstDash val="solid"/>
                      <a:round/>
                      <a:headEnd type="none" w="med" len="med"/>
                      <a:tailEnd type="none" w="med" len="med"/>
                    </a:ln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i="1" dirty="0" err="1"/>
                        <a:t>epochs</a:t>
                      </a:r>
                      <a:endParaRPr lang="it-IT" sz="1400" i="1" dirty="0"/>
                    </a:p>
                  </a:txBody>
                  <a:tcPr anchor="ctr">
                    <a:lnL w="12700" cap="flat" cmpd="sng" algn="ctr">
                      <a:solidFill>
                        <a:srgbClr val="616161"/>
                      </a:solidFill>
                      <a:prstDash val="solid"/>
                      <a:round/>
                      <a:headEnd type="none" w="med" len="med"/>
                      <a:tailEnd type="none" w="med" len="med"/>
                    </a:lnL>
                  </a:tcPr>
                </a:tc>
                <a:tc>
                  <a:txBody>
                    <a:bodyPr/>
                    <a:lstStyle/>
                    <a:p>
                      <a:pPr algn="ctr"/>
                      <a:r>
                        <a:rPr lang="it-IT" sz="1400" dirty="0"/>
                        <a:t>50, 100, </a:t>
                      </a:r>
                      <a:r>
                        <a:rPr lang="it-IT" sz="1400" b="1" dirty="0"/>
                        <a:t>150</a:t>
                      </a:r>
                    </a:p>
                  </a:txBody>
                  <a:tcPr anchor="ctr"/>
                </a:tc>
                <a:extLst>
                  <a:ext uri="{0D108BD9-81ED-4DB2-BD59-A6C34878D82A}">
                    <a16:rowId xmlns:a16="http://schemas.microsoft.com/office/drawing/2014/main" val="3070513975"/>
                  </a:ext>
                </a:extLst>
              </a:tr>
              <a:tr h="253977">
                <a:tc>
                  <a:txBody>
                    <a:bodyPr/>
                    <a:lstStyle/>
                    <a:p>
                      <a:r>
                        <a:rPr lang="it-IT" sz="1400" i="1" dirty="0"/>
                        <a:t>Batch size</a:t>
                      </a:r>
                    </a:p>
                  </a:txBody>
                  <a:tcPr anchor="ctr">
                    <a:lnB w="12700" cap="flat" cmpd="sng" algn="ctr">
                      <a:solidFill>
                        <a:srgbClr val="616161"/>
                      </a:solidFill>
                      <a:prstDash val="solid"/>
                      <a:round/>
                      <a:headEnd type="none" w="med" len="med"/>
                      <a:tailEnd type="none" w="med" len="med"/>
                    </a:lnB>
                  </a:tcPr>
                </a:tc>
                <a:tc>
                  <a:txBody>
                    <a:bodyPr/>
                    <a:lstStyle/>
                    <a:p>
                      <a:pPr algn="ctr"/>
                      <a:r>
                        <a:rPr lang="it-IT" sz="1400" b="1" dirty="0"/>
                        <a:t>16</a:t>
                      </a:r>
                      <a:r>
                        <a:rPr lang="it-IT" sz="1400" dirty="0"/>
                        <a:t>, 32</a:t>
                      </a:r>
                    </a:p>
                  </a:txBody>
                  <a:tcPr anchor="ctr">
                    <a:lnR w="12700" cap="flat" cmpd="sng" algn="ctr">
                      <a:solidFill>
                        <a:srgbClr val="616161"/>
                      </a:solidFill>
                      <a:prstDash val="solid"/>
                      <a:round/>
                      <a:headEnd type="none" w="med" len="med"/>
                      <a:tailEnd type="none" w="med" len="med"/>
                    </a:lnR>
                    <a:lnB w="12700" cap="flat" cmpd="sng" algn="ctr">
                      <a:solidFill>
                        <a:srgbClr val="61616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it-IT" sz="1400" i="0" dirty="0"/>
                    </a:p>
                  </a:txBody>
                  <a:tcPr anchor="ctr">
                    <a:lnL w="12700" cap="flat" cmpd="sng" algn="ctr">
                      <a:solidFill>
                        <a:srgbClr val="616161"/>
                      </a:solidFill>
                      <a:prstDash val="solid"/>
                      <a:round/>
                      <a:headEnd type="none" w="med" len="med"/>
                      <a:tailEnd type="none" w="med" len="med"/>
                    </a:lnL>
                    <a:lnB w="12700" cap="flat" cmpd="sng" algn="ctr">
                      <a:solidFill>
                        <a:srgbClr val="616161"/>
                      </a:solidFill>
                      <a:prstDash val="solid"/>
                      <a:round/>
                      <a:headEnd type="none" w="med" len="med"/>
                      <a:tailEnd type="none" w="med" len="med"/>
                    </a:lnB>
                  </a:tcPr>
                </a:tc>
                <a:tc>
                  <a:txBody>
                    <a:bodyPr/>
                    <a:lstStyle/>
                    <a:p>
                      <a:pPr algn="ctr"/>
                      <a:endParaRPr lang="it-IT" sz="1400" dirty="0"/>
                    </a:p>
                  </a:txBody>
                  <a:tcPr anchor="ctr">
                    <a:lnB w="12700" cap="flat" cmpd="sng" algn="ctr">
                      <a:solidFill>
                        <a:srgbClr val="616161"/>
                      </a:solidFill>
                      <a:prstDash val="solid"/>
                      <a:round/>
                      <a:headEnd type="none" w="med" len="med"/>
                      <a:tailEnd type="none" w="med" len="med"/>
                    </a:lnB>
                  </a:tcPr>
                </a:tc>
                <a:extLst>
                  <a:ext uri="{0D108BD9-81ED-4DB2-BD59-A6C34878D82A}">
                    <a16:rowId xmlns:a16="http://schemas.microsoft.com/office/drawing/2014/main" val="1355240013"/>
                  </a:ext>
                </a:extLst>
              </a:tr>
              <a:tr h="279375">
                <a:tc gridSpan="2">
                  <a:txBody>
                    <a:bodyPr/>
                    <a:lstStyle/>
                    <a:p>
                      <a:pPr algn="ctr"/>
                      <a:r>
                        <a:rPr lang="it-IT" sz="1600" b="1" i="0" dirty="0" err="1"/>
                        <a:t>Hyperparameter</a:t>
                      </a:r>
                      <a:endParaRPr lang="it-IT" sz="1600" b="1" i="0" dirty="0"/>
                    </a:p>
                  </a:txBody>
                  <a:tcPr anchor="ctr">
                    <a:lnT w="12700" cap="flat" cmpd="sng" algn="ctr">
                      <a:solidFill>
                        <a:srgbClr val="616161"/>
                      </a:solidFill>
                      <a:prstDash val="solid"/>
                      <a:round/>
                      <a:headEnd type="none" w="med" len="med"/>
                      <a:tailEnd type="none" w="med" len="med"/>
                    </a:lnT>
                  </a:tcPr>
                </a:tc>
                <a:tc hMerge="1">
                  <a:txBody>
                    <a:bodyPr/>
                    <a:lstStyle/>
                    <a:p>
                      <a:endParaRPr lang="it-IT" sz="1400" dirty="0"/>
                    </a:p>
                  </a:txBody>
                  <a:tcPr anchor="ctr">
                    <a:lnR w="12700" cap="flat" cmpd="sng" algn="ctr">
                      <a:solidFill>
                        <a:srgbClr val="3D3D3D"/>
                      </a:solidFill>
                      <a:prstDash val="solid"/>
                      <a:round/>
                      <a:headEnd type="none" w="med" len="med"/>
                      <a:tailEnd type="none" w="med" len="med"/>
                    </a:lnR>
                  </a:tcPr>
                </a:tc>
                <a:tc gridSpan="2">
                  <a:txBody>
                    <a:bodyPr/>
                    <a:lstStyle/>
                    <a:p>
                      <a:pPr algn="ctr"/>
                      <a:r>
                        <a:rPr lang="it-IT" sz="1600" b="1" i="0" dirty="0" err="1"/>
                        <a:t>Values</a:t>
                      </a:r>
                      <a:endParaRPr lang="it-IT" sz="1600" b="1" i="0" dirty="0"/>
                    </a:p>
                  </a:txBody>
                  <a:tcPr anchor="ctr">
                    <a:lnT w="12700" cap="flat" cmpd="sng" algn="ctr">
                      <a:solidFill>
                        <a:srgbClr val="616161"/>
                      </a:solidFill>
                      <a:prstDash val="solid"/>
                      <a:round/>
                      <a:headEnd type="none" w="med" len="med"/>
                      <a:tailEnd type="none" w="med" len="med"/>
                    </a:lnT>
                  </a:tcPr>
                </a:tc>
                <a:tc hMerge="1">
                  <a:txBody>
                    <a:bodyPr/>
                    <a:lstStyle/>
                    <a:p>
                      <a:endParaRPr lang="it-IT" sz="1400" dirty="0"/>
                    </a:p>
                  </a:txBody>
                  <a:tcPr anchor="ctr"/>
                </a:tc>
                <a:extLst>
                  <a:ext uri="{0D108BD9-81ED-4DB2-BD59-A6C34878D82A}">
                    <a16:rowId xmlns:a16="http://schemas.microsoft.com/office/drawing/2014/main" val="4240038678"/>
                  </a:ext>
                </a:extLst>
              </a:tr>
              <a:tr h="431762">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i="1" dirty="0"/>
                        <a:t>Architecture </a:t>
                      </a:r>
                      <a:r>
                        <a:rPr lang="it-IT" sz="1400" dirty="0"/>
                        <a:t>(</a:t>
                      </a:r>
                      <a:r>
                        <a:rPr lang="it-IT" sz="1400" i="1" dirty="0"/>
                        <a:t> </a:t>
                      </a:r>
                      <a:r>
                        <a:rPr lang="it-IT" sz="1400" dirty="0"/>
                        <a:t>(</a:t>
                      </a:r>
                      <a:r>
                        <a:rPr lang="it-IT" sz="1400" i="1" dirty="0"/>
                        <a:t>x</a:t>
                      </a:r>
                      <a:r>
                        <a:rPr lang="it-IT" sz="1400" i="1" baseline="-25000" dirty="0"/>
                        <a:t>1</a:t>
                      </a:r>
                      <a:r>
                        <a:rPr lang="it-IT" sz="1400" dirty="0"/>
                        <a:t>,</a:t>
                      </a:r>
                      <a:r>
                        <a:rPr lang="it-IT" sz="1400" i="1" dirty="0"/>
                        <a:t>…</a:t>
                      </a:r>
                      <a:r>
                        <a:rPr lang="it-IT" sz="1400" dirty="0"/>
                        <a:t>,</a:t>
                      </a:r>
                      <a:r>
                        <a:rPr lang="it-IT" sz="1400" i="1" dirty="0" err="1"/>
                        <a:t>x</a:t>
                      </a:r>
                      <a:r>
                        <a:rPr lang="it-IT" sz="1400" i="1" baseline="-25000" dirty="0" err="1"/>
                        <a:t>n</a:t>
                      </a:r>
                      <a:r>
                        <a:rPr lang="it-IT" sz="1400" dirty="0"/>
                        <a:t>): </a:t>
                      </a:r>
                      <a:r>
                        <a:rPr lang="it-IT" sz="1400" i="1" dirty="0"/>
                        <a:t>n </a:t>
                      </a:r>
                      <a:r>
                        <a:rPr lang="it-IT" sz="1400" i="1" dirty="0" err="1"/>
                        <a:t>hidden</a:t>
                      </a:r>
                      <a:r>
                        <a:rPr lang="it-IT" sz="1400" i="1" dirty="0"/>
                        <a:t> </a:t>
                      </a:r>
                      <a:r>
                        <a:rPr lang="it-IT" sz="1400" i="1" dirty="0" err="1"/>
                        <a:t>layers</a:t>
                      </a:r>
                      <a:r>
                        <a:rPr lang="it-IT" sz="1400" i="1" dirty="0"/>
                        <a:t>, </a:t>
                      </a:r>
                      <a:r>
                        <a:rPr lang="it-IT" sz="1400" i="1" dirty="0" err="1"/>
                        <a:t>layer</a:t>
                      </a:r>
                      <a:r>
                        <a:rPr lang="it-IT" sz="1400" i="1" dirty="0"/>
                        <a:t> i </a:t>
                      </a:r>
                      <a:r>
                        <a:rPr lang="it-IT" sz="1400" i="1" dirty="0" err="1"/>
                        <a:t>has</a:t>
                      </a:r>
                      <a:r>
                        <a:rPr lang="it-IT" sz="1400" i="1" dirty="0"/>
                        <a:t> x</a:t>
                      </a:r>
                      <a:r>
                        <a:rPr lang="it-IT" sz="1400" i="1" baseline="-25000" dirty="0"/>
                        <a:t>i</a:t>
                      </a:r>
                      <a:r>
                        <a:rPr lang="it-IT" sz="1400" i="1" dirty="0"/>
                        <a:t> </a:t>
                      </a:r>
                      <a:r>
                        <a:rPr lang="it-IT" sz="1400" i="1" dirty="0" err="1"/>
                        <a:t>units</a:t>
                      </a:r>
                      <a:r>
                        <a:rPr lang="it-IT" sz="1400" i="0" dirty="0"/>
                        <a:t>)</a:t>
                      </a:r>
                      <a:endParaRPr lang="it-IT" sz="1400" dirty="0"/>
                    </a:p>
                  </a:txBody>
                  <a:tcPr anchor="ctr"/>
                </a:tc>
                <a:tc hMerge="1">
                  <a:txBody>
                    <a:bodyPr/>
                    <a:lstStyle/>
                    <a:p>
                      <a:endParaRPr lang="it-IT"/>
                    </a:p>
                  </a:txBody>
                  <a:tcP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400" dirty="0"/>
                        <a:t>(128,64), (128,128), </a:t>
                      </a:r>
                      <a:r>
                        <a:rPr lang="it-IT" sz="1400" b="1" dirty="0"/>
                        <a:t>(256,128)</a:t>
                      </a:r>
                      <a:endParaRPr lang="it-IT" sz="1400" b="1" i="0" dirty="0"/>
                    </a:p>
                  </a:txBody>
                  <a:tcPr anchor="ctr"/>
                </a:tc>
                <a:tc hMerge="1">
                  <a:txBody>
                    <a:bodyPr/>
                    <a:lstStyle/>
                    <a:p>
                      <a:endParaRPr lang="it-IT"/>
                    </a:p>
                  </a:txBody>
                  <a:tcPr/>
                </a:tc>
                <a:extLst>
                  <a:ext uri="{0D108BD9-81ED-4DB2-BD59-A6C34878D82A}">
                    <a16:rowId xmlns:a16="http://schemas.microsoft.com/office/drawing/2014/main" val="4076158807"/>
                  </a:ext>
                </a:extLst>
              </a:tr>
              <a:tr h="431762">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i="1" dirty="0"/>
                        <a:t>Dropout </a:t>
                      </a:r>
                      <a:r>
                        <a:rPr lang="it-IT" sz="1400" i="1" dirty="0" err="1"/>
                        <a:t>hyperparameter</a:t>
                      </a:r>
                      <a:r>
                        <a:rPr lang="it-IT" sz="1400" i="1" dirty="0"/>
                        <a:t> </a:t>
                      </a:r>
                      <a:r>
                        <a:rPr lang="it-IT" sz="1400" i="0" dirty="0"/>
                        <a:t>(</a:t>
                      </a:r>
                      <a:r>
                        <a:rPr lang="it-IT" sz="1400" i="1" dirty="0" err="1"/>
                        <a:t>hidden</a:t>
                      </a:r>
                      <a:r>
                        <a:rPr lang="it-IT" sz="1400" i="1" dirty="0"/>
                        <a:t> </a:t>
                      </a:r>
                      <a:r>
                        <a:rPr lang="it-IT" sz="1400" i="1" dirty="0" err="1"/>
                        <a:t>layers</a:t>
                      </a:r>
                      <a:r>
                        <a:rPr lang="it-IT" sz="1400" i="1" dirty="0"/>
                        <a:t>, </a:t>
                      </a:r>
                      <a:r>
                        <a:rPr lang="it-IT" sz="1400" dirty="0"/>
                        <a:t>(</a:t>
                      </a:r>
                      <a:r>
                        <a:rPr lang="it-IT" sz="1400" i="1" dirty="0"/>
                        <a:t>x</a:t>
                      </a:r>
                      <a:r>
                        <a:rPr lang="it-IT" sz="1400" i="1" baseline="-25000" dirty="0"/>
                        <a:t>1</a:t>
                      </a:r>
                      <a:r>
                        <a:rPr lang="it-IT" sz="1400" dirty="0"/>
                        <a:t>,</a:t>
                      </a:r>
                      <a:r>
                        <a:rPr lang="it-IT" sz="1400" i="1" dirty="0"/>
                        <a:t>…</a:t>
                      </a:r>
                      <a:r>
                        <a:rPr lang="it-IT" sz="1400" dirty="0"/>
                        <a:t>,</a:t>
                      </a:r>
                      <a:r>
                        <a:rPr lang="it-IT" sz="1400" i="1" dirty="0" err="1"/>
                        <a:t>x</a:t>
                      </a:r>
                      <a:r>
                        <a:rPr lang="it-IT" sz="1400" i="1" baseline="-25000" dirty="0" err="1"/>
                        <a:t>n</a:t>
                      </a:r>
                      <a:r>
                        <a:rPr lang="it-IT" sz="1400" dirty="0"/>
                        <a:t>): </a:t>
                      </a:r>
                      <a:r>
                        <a:rPr lang="it-IT" sz="1400" i="1" dirty="0" err="1"/>
                        <a:t>layer</a:t>
                      </a:r>
                      <a:r>
                        <a:rPr lang="it-IT" sz="1400" i="1" dirty="0"/>
                        <a:t> i </a:t>
                      </a:r>
                      <a:r>
                        <a:rPr lang="it-IT" sz="1400" i="1" dirty="0" err="1"/>
                        <a:t>has</a:t>
                      </a:r>
                      <a:r>
                        <a:rPr lang="it-IT" sz="1400" i="1" dirty="0"/>
                        <a:t> dropout </a:t>
                      </a:r>
                      <a:r>
                        <a:rPr lang="it-IT" sz="1400" i="1" dirty="0" err="1"/>
                        <a:t>hyperparameter</a:t>
                      </a:r>
                      <a:r>
                        <a:rPr lang="it-IT" sz="1400" i="1" dirty="0"/>
                        <a:t> i</a:t>
                      </a:r>
                      <a:r>
                        <a:rPr lang="it-IT" sz="1400" i="0" dirty="0"/>
                        <a:t>)</a:t>
                      </a:r>
                      <a:endParaRPr lang="it-IT" sz="1400" dirty="0"/>
                    </a:p>
                  </a:txBody>
                  <a:tcPr anchor="ctr"/>
                </a:tc>
                <a:tc hMerge="1">
                  <a:txBody>
                    <a:bodyPr/>
                    <a:lstStyle/>
                    <a:p>
                      <a:endParaRPr lang="it-IT" sz="1400" dirty="0"/>
                    </a:p>
                  </a:txBody>
                  <a:tcPr anchor="ctr">
                    <a:lnR w="12700" cap="flat" cmpd="sng" algn="ctr">
                      <a:solidFill>
                        <a:srgbClr val="3D3D3D"/>
                      </a:solidFill>
                      <a:prstDash val="solid"/>
                      <a:round/>
                      <a:headEnd type="none" w="med" len="med"/>
                      <a:tailEnd type="none" w="med" len="med"/>
                    </a:lnR>
                  </a:tcP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400" b="1" i="0" dirty="0"/>
                        <a:t>(0.1,0.1)</a:t>
                      </a:r>
                      <a:r>
                        <a:rPr lang="it-IT" sz="1400" i="0" dirty="0"/>
                        <a:t>, (0.2,0.2)</a:t>
                      </a:r>
                    </a:p>
                  </a:txBody>
                  <a:tcPr anchor="ctr"/>
                </a:tc>
                <a:tc hMerge="1">
                  <a:txBody>
                    <a:bodyPr/>
                    <a:lstStyle/>
                    <a:p>
                      <a:endParaRPr lang="it-IT" sz="1400" dirty="0"/>
                    </a:p>
                  </a:txBody>
                  <a:tcPr anchor="ctr"/>
                </a:tc>
                <a:extLst>
                  <a:ext uri="{0D108BD9-81ED-4DB2-BD59-A6C34878D82A}">
                    <a16:rowId xmlns:a16="http://schemas.microsoft.com/office/drawing/2014/main" val="314864248"/>
                  </a:ext>
                </a:extLst>
              </a:tr>
            </a:tbl>
          </a:graphicData>
        </a:graphic>
      </p:graphicFrame>
      <p:sp>
        <p:nvSpPr>
          <p:cNvPr id="2" name="CasellaDiTesto 1">
            <a:extLst>
              <a:ext uri="{FF2B5EF4-FFF2-40B4-BE49-F238E27FC236}">
                <a16:creationId xmlns:a16="http://schemas.microsoft.com/office/drawing/2014/main" id="{EE5963CF-EEC9-7D02-CA08-E5CCC2467325}"/>
              </a:ext>
            </a:extLst>
          </p:cNvPr>
          <p:cNvSpPr txBox="1"/>
          <p:nvPr/>
        </p:nvSpPr>
        <p:spPr>
          <a:xfrm>
            <a:off x="311940" y="627796"/>
            <a:ext cx="8350628" cy="307777"/>
          </a:xfrm>
          <a:prstGeom prst="rect">
            <a:avLst/>
          </a:prstGeom>
          <a:noFill/>
        </p:spPr>
        <p:txBody>
          <a:bodyPr wrap="square" rtlCol="0">
            <a:spAutoFit/>
          </a:bodyPr>
          <a:lstStyle/>
          <a:p>
            <a:pPr algn="ctr"/>
            <a:r>
              <a:rPr lang="it-IT" sz="1400" b="1" dirty="0" err="1"/>
              <a:t>Table</a:t>
            </a:r>
            <a:r>
              <a:rPr lang="it-IT" sz="1400" b="1" dirty="0"/>
              <a:t> 9</a:t>
            </a:r>
            <a:r>
              <a:rPr lang="it-IT" sz="1400" dirty="0"/>
              <a:t>: Range of </a:t>
            </a:r>
            <a:r>
              <a:rPr lang="it-IT" sz="1400" dirty="0" err="1"/>
              <a:t>explored</a:t>
            </a:r>
            <a:r>
              <a:rPr lang="it-IT" sz="1400" dirty="0"/>
              <a:t> </a:t>
            </a:r>
            <a:r>
              <a:rPr lang="it-IT" sz="1400" dirty="0" err="1"/>
              <a:t>hyperparameters</a:t>
            </a:r>
            <a:r>
              <a:rPr lang="it-IT" sz="1400" dirty="0"/>
              <a:t> in the </a:t>
            </a:r>
            <a:r>
              <a:rPr lang="it-IT" sz="1400" dirty="0" err="1"/>
              <a:t>grid</a:t>
            </a:r>
            <a:r>
              <a:rPr lang="it-IT" sz="1400" dirty="0"/>
              <a:t> </a:t>
            </a:r>
            <a:r>
              <a:rPr lang="it-IT" sz="1400" dirty="0" err="1"/>
              <a:t>search</a:t>
            </a:r>
            <a:r>
              <a:rPr lang="it-IT" sz="1400" dirty="0"/>
              <a:t>, </a:t>
            </a:r>
            <a:r>
              <a:rPr lang="it-IT" sz="1400" dirty="0" err="1"/>
              <a:t>Neural</a:t>
            </a:r>
            <a:r>
              <a:rPr lang="it-IT" sz="1400" dirty="0"/>
              <a:t> Network</a:t>
            </a:r>
          </a:p>
        </p:txBody>
      </p:sp>
      <p:sp>
        <p:nvSpPr>
          <p:cNvPr id="3" name="CasellaDiTesto 2">
            <a:extLst>
              <a:ext uri="{FF2B5EF4-FFF2-40B4-BE49-F238E27FC236}">
                <a16:creationId xmlns:a16="http://schemas.microsoft.com/office/drawing/2014/main" id="{17727A4F-C351-2E48-1E9C-956C7C6FA479}"/>
              </a:ext>
            </a:extLst>
          </p:cNvPr>
          <p:cNvSpPr txBox="1"/>
          <p:nvPr/>
        </p:nvSpPr>
        <p:spPr>
          <a:xfrm>
            <a:off x="311941" y="4509191"/>
            <a:ext cx="8350627" cy="307777"/>
          </a:xfrm>
          <a:prstGeom prst="rect">
            <a:avLst/>
          </a:prstGeom>
          <a:noFill/>
        </p:spPr>
        <p:txBody>
          <a:bodyPr wrap="square" rtlCol="0">
            <a:spAutoFit/>
          </a:bodyPr>
          <a:lstStyle/>
          <a:p>
            <a:r>
              <a:rPr lang="it-IT" sz="1400" dirty="0"/>
              <a:t>Best </a:t>
            </a:r>
            <a:r>
              <a:rPr lang="it-IT" sz="1400" dirty="0" err="1"/>
              <a:t>hyperparameters</a:t>
            </a:r>
            <a:r>
              <a:rPr lang="it-IT" sz="1400" dirty="0"/>
              <a:t> are in </a:t>
            </a:r>
            <a:r>
              <a:rPr lang="it-IT" sz="1400" dirty="0" err="1"/>
              <a:t>bold</a:t>
            </a:r>
            <a:r>
              <a:rPr lang="it-IT" sz="1400" dirty="0"/>
              <a:t>. </a:t>
            </a:r>
          </a:p>
        </p:txBody>
      </p:sp>
    </p:spTree>
    <p:extLst>
      <p:ext uri="{BB962C8B-B14F-4D97-AF65-F5344CB8AC3E}">
        <p14:creationId xmlns:p14="http://schemas.microsoft.com/office/powerpoint/2010/main" val="27936120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9C20E5-3930-DDCF-5D75-2250EC6710A5}"/>
            </a:ext>
          </a:extLst>
        </p:cNvPr>
        <p:cNvGrpSpPr/>
        <p:nvPr/>
      </p:nvGrpSpPr>
      <p:grpSpPr>
        <a:xfrm>
          <a:off x="0" y="0"/>
          <a:ext cx="0" cy="0"/>
          <a:chOff x="0" y="0"/>
          <a:chExt cx="0" cy="0"/>
        </a:xfrm>
      </p:grpSpPr>
      <p:sp>
        <p:nvSpPr>
          <p:cNvPr id="122" name="PlaceHolder 3">
            <a:extLst>
              <a:ext uri="{FF2B5EF4-FFF2-40B4-BE49-F238E27FC236}">
                <a16:creationId xmlns:a16="http://schemas.microsoft.com/office/drawing/2014/main" id="{372F83E6-B7B8-6510-5DE3-70760FE15465}"/>
              </a:ext>
            </a:extLst>
          </p:cNvPr>
          <p:cNvSpPr>
            <a:spLocks noGrp="1"/>
          </p:cNvSpPr>
          <p:nvPr>
            <p:ph type="sldNum" idx="14"/>
          </p:nvPr>
        </p:nvSpPr>
        <p:spPr>
          <a:xfrm>
            <a:off x="8472600" y="4663080"/>
            <a:ext cx="548280" cy="393120"/>
          </a:xfrm>
          <a:prstGeom prst="rect">
            <a:avLst/>
          </a:prstGeom>
          <a:noFill/>
          <a:ln w="0">
            <a:noFill/>
          </a:ln>
        </p:spPr>
        <p:txBody>
          <a:bodyPr tIns="91440" bIns="91440" anchor="ctr">
            <a:normAutofit/>
          </a:bodyPr>
          <a:lstStyle>
            <a:lvl1pPr algn="r">
              <a:lnSpc>
                <a:spcPct val="100000"/>
              </a:lnSpc>
              <a:buNone/>
              <a:tabLst>
                <a:tab pos="0" algn="l"/>
              </a:tabLst>
              <a:defRPr lang="it" sz="1000" b="0" strike="noStrike" spc="-1">
                <a:solidFill>
                  <a:srgbClr val="595959"/>
                </a:solidFill>
                <a:latin typeface="Arial"/>
                <a:ea typeface="Arial"/>
              </a:defRPr>
            </a:lvl1pPr>
          </a:lstStyle>
          <a:p>
            <a:pPr algn="r">
              <a:lnSpc>
                <a:spcPct val="100000"/>
              </a:lnSpc>
              <a:buNone/>
              <a:tabLst>
                <a:tab pos="0" algn="l"/>
              </a:tabLst>
            </a:pPr>
            <a:fld id="{25B94CD5-D627-49BE-818E-4A00F2BB16DF}" type="slidenum">
              <a:rPr lang="it" sz="1000" b="0" strike="noStrike" spc="-1">
                <a:solidFill>
                  <a:srgbClr val="595959"/>
                </a:solidFill>
                <a:latin typeface="Arial"/>
                <a:ea typeface="Arial"/>
              </a:rPr>
              <a:t>16</a:t>
            </a:fld>
            <a:endParaRPr lang="it-IT" sz="1000" b="0" strike="noStrike" spc="-1">
              <a:latin typeface="Times New Roman"/>
            </a:endParaRPr>
          </a:p>
        </p:txBody>
      </p:sp>
      <p:graphicFrame>
        <p:nvGraphicFramePr>
          <p:cNvPr id="2" name="Tabella 1">
            <a:extLst>
              <a:ext uri="{FF2B5EF4-FFF2-40B4-BE49-F238E27FC236}">
                <a16:creationId xmlns:a16="http://schemas.microsoft.com/office/drawing/2014/main" id="{6C47731B-9BD9-11C1-9080-1E9728F84B17}"/>
              </a:ext>
            </a:extLst>
          </p:cNvPr>
          <p:cNvGraphicFramePr>
            <a:graphicFrameLocks noGrp="1"/>
          </p:cNvGraphicFramePr>
          <p:nvPr/>
        </p:nvGraphicFramePr>
        <p:xfrm>
          <a:off x="311760" y="1099777"/>
          <a:ext cx="8343901" cy="3418840"/>
        </p:xfrm>
        <a:graphic>
          <a:graphicData uri="http://schemas.openxmlformats.org/drawingml/2006/table">
            <a:tbl>
              <a:tblPr firstRow="1" bandRow="1">
                <a:tableStyleId>{0E3FDE45-AF77-4B5C-9715-49D594BDF05E}</a:tableStyleId>
              </a:tblPr>
              <a:tblGrid>
                <a:gridCol w="2044526">
                  <a:extLst>
                    <a:ext uri="{9D8B030D-6E8A-4147-A177-3AD203B41FA5}">
                      <a16:colId xmlns:a16="http://schemas.microsoft.com/office/drawing/2014/main" val="1646026988"/>
                    </a:ext>
                  </a:extLst>
                </a:gridCol>
                <a:gridCol w="2127425">
                  <a:extLst>
                    <a:ext uri="{9D8B030D-6E8A-4147-A177-3AD203B41FA5}">
                      <a16:colId xmlns:a16="http://schemas.microsoft.com/office/drawing/2014/main" val="2209079661"/>
                    </a:ext>
                  </a:extLst>
                </a:gridCol>
                <a:gridCol w="2293607">
                  <a:extLst>
                    <a:ext uri="{9D8B030D-6E8A-4147-A177-3AD203B41FA5}">
                      <a16:colId xmlns:a16="http://schemas.microsoft.com/office/drawing/2014/main" val="476101989"/>
                    </a:ext>
                  </a:extLst>
                </a:gridCol>
                <a:gridCol w="1878343">
                  <a:extLst>
                    <a:ext uri="{9D8B030D-6E8A-4147-A177-3AD203B41FA5}">
                      <a16:colId xmlns:a16="http://schemas.microsoft.com/office/drawing/2014/main" val="1098860902"/>
                    </a:ext>
                  </a:extLst>
                </a:gridCol>
              </a:tblGrid>
              <a:tr h="370840">
                <a:tc>
                  <a:txBody>
                    <a:bodyPr/>
                    <a:lstStyle/>
                    <a:p>
                      <a:pPr algn="ctr"/>
                      <a:r>
                        <a:rPr lang="it-IT" sz="1600" i="0" dirty="0" err="1"/>
                        <a:t>Hyperparameter</a:t>
                      </a:r>
                      <a:endParaRPr lang="it-IT" sz="1600" i="0" dirty="0"/>
                    </a:p>
                  </a:txBody>
                  <a:tcPr anchor="ctr"/>
                </a:tc>
                <a:tc>
                  <a:txBody>
                    <a:bodyPr/>
                    <a:lstStyle/>
                    <a:p>
                      <a:pPr algn="ctr"/>
                      <a:r>
                        <a:rPr lang="it-IT" sz="1600" i="0" dirty="0"/>
                        <a:t>Range</a:t>
                      </a:r>
                    </a:p>
                  </a:txBody>
                  <a:tcPr anchor="ctr">
                    <a:lnR w="12700" cap="flat" cmpd="sng" algn="ctr">
                      <a:solidFill>
                        <a:srgbClr val="616161"/>
                      </a:solidFill>
                      <a:prstDash val="solid"/>
                      <a:round/>
                      <a:headEnd type="none" w="med" len="med"/>
                      <a:tailEnd type="none" w="med" len="med"/>
                    </a:lnR>
                  </a:tcPr>
                </a:tc>
                <a:tc>
                  <a:txBody>
                    <a:bodyPr/>
                    <a:lstStyle/>
                    <a:p>
                      <a:pPr algn="ctr"/>
                      <a:r>
                        <a:rPr lang="it-IT" sz="1600" i="0" dirty="0" err="1"/>
                        <a:t>Hyperparameter</a:t>
                      </a:r>
                      <a:endParaRPr lang="it-IT" sz="1600" i="0" dirty="0"/>
                    </a:p>
                  </a:txBody>
                  <a:tcPr anchor="ctr">
                    <a:lnL w="12700" cap="flat" cmpd="sng" algn="ctr">
                      <a:solidFill>
                        <a:srgbClr val="616161"/>
                      </a:solidFill>
                      <a:prstDash val="solid"/>
                      <a:round/>
                      <a:headEnd type="none" w="med" len="med"/>
                      <a:tailEnd type="none" w="med" len="med"/>
                    </a:lnL>
                  </a:tcPr>
                </a:tc>
                <a:tc>
                  <a:txBody>
                    <a:bodyPr/>
                    <a:lstStyle/>
                    <a:p>
                      <a:pPr algn="ctr"/>
                      <a:r>
                        <a:rPr lang="it-IT" sz="1600" i="0" dirty="0"/>
                        <a:t>Range</a:t>
                      </a:r>
                    </a:p>
                  </a:txBody>
                  <a:tcPr anchor="ctr"/>
                </a:tc>
                <a:extLst>
                  <a:ext uri="{0D108BD9-81ED-4DB2-BD59-A6C34878D82A}">
                    <a16:rowId xmlns:a16="http://schemas.microsoft.com/office/drawing/2014/main" val="223442828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i="1" dirty="0"/>
                        <a:t>Learning rate η</a:t>
                      </a:r>
                      <a:endParaRPr lang="it-IT" sz="1400" i="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400" dirty="0"/>
                        <a:t>[10</a:t>
                      </a:r>
                      <a:r>
                        <a:rPr lang="it-IT" sz="1400" baseline="30000" dirty="0"/>
                        <a:t>-4</a:t>
                      </a:r>
                      <a:r>
                        <a:rPr lang="it-IT" sz="1400" dirty="0"/>
                        <a:t>, 10</a:t>
                      </a:r>
                      <a:r>
                        <a:rPr lang="it-IT" sz="1400" baseline="30000" dirty="0"/>
                        <a:t>-2</a:t>
                      </a:r>
                      <a:r>
                        <a:rPr lang="it-IT" sz="1400" dirty="0"/>
                        <a:t>] </a:t>
                      </a:r>
                      <a:r>
                        <a:rPr lang="it-IT" sz="1400" b="1" dirty="0"/>
                        <a:t>0.002</a:t>
                      </a:r>
                    </a:p>
                  </a:txBody>
                  <a:tcPr anchor="ctr">
                    <a:lnR w="12700" cap="flat" cmpd="sng" algn="ctr">
                      <a:solidFill>
                        <a:srgbClr val="616161"/>
                      </a:solidFill>
                      <a:prstDash val="solid"/>
                      <a:round/>
                      <a:headEnd type="none" w="med" len="med"/>
                      <a:tailEnd type="none" w="med" len="med"/>
                    </a:lnR>
                  </a:tcPr>
                </a:tc>
                <a:tc>
                  <a:txBody>
                    <a:bodyPr/>
                    <a:lstStyle/>
                    <a:p>
                      <a:r>
                        <a:rPr lang="it-IT" sz="1400" i="1" dirty="0"/>
                        <a:t>L2 </a:t>
                      </a:r>
                      <a:r>
                        <a:rPr lang="it-IT" sz="1400" i="1" dirty="0" err="1"/>
                        <a:t>regularization</a:t>
                      </a:r>
                      <a:r>
                        <a:rPr lang="it-IT" sz="1400" i="1" dirty="0"/>
                        <a:t> </a:t>
                      </a:r>
                      <a:r>
                        <a:rPr lang="it-IT" sz="1400" i="1" dirty="0" err="1"/>
                        <a:t>hyperp</a:t>
                      </a:r>
                      <a:r>
                        <a:rPr lang="it-IT" sz="1400" i="1" dirty="0"/>
                        <a:t>. λ</a:t>
                      </a:r>
                    </a:p>
                  </a:txBody>
                  <a:tcPr anchor="ctr">
                    <a:lnL w="12700" cap="flat" cmpd="sng" algn="ctr">
                      <a:solidFill>
                        <a:srgbClr val="616161"/>
                      </a:solidFill>
                      <a:prstDash val="solid"/>
                      <a:round/>
                      <a:headEnd type="none" w="med" len="med"/>
                      <a:tailEnd type="none" w="med" len="med"/>
                    </a:lnL>
                  </a:tcPr>
                </a:tc>
                <a:tc>
                  <a:txBody>
                    <a:bodyPr/>
                    <a:lstStyle/>
                    <a:p>
                      <a:pPr algn="ctr"/>
                      <a:r>
                        <a:rPr lang="it-IT" sz="1400" dirty="0"/>
                        <a:t>[10</a:t>
                      </a:r>
                      <a:r>
                        <a:rPr lang="it-IT" sz="1400" baseline="30000" dirty="0"/>
                        <a:t>-5</a:t>
                      </a:r>
                      <a:r>
                        <a:rPr lang="it-IT" sz="1400" dirty="0"/>
                        <a:t>, 10</a:t>
                      </a:r>
                      <a:r>
                        <a:rPr lang="it-IT" sz="1400" baseline="30000" dirty="0"/>
                        <a:t>-2</a:t>
                      </a:r>
                      <a:r>
                        <a:rPr lang="it-IT" sz="1400" dirty="0"/>
                        <a:t>] </a:t>
                      </a:r>
                      <a:r>
                        <a:rPr lang="it-IT" sz="1400" b="1" dirty="0"/>
                        <a:t>0.001</a:t>
                      </a:r>
                      <a:endParaRPr lang="it-IT" sz="1400" b="1" baseline="30000" dirty="0"/>
                    </a:p>
                  </a:txBody>
                  <a:tcPr anchor="ctr"/>
                </a:tc>
                <a:extLst>
                  <a:ext uri="{0D108BD9-81ED-4DB2-BD59-A6C34878D82A}">
                    <a16:rowId xmlns:a16="http://schemas.microsoft.com/office/drawing/2014/main" val="146433839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i="1" dirty="0" err="1"/>
                        <a:t>Nesterov’s</a:t>
                      </a:r>
                      <a:r>
                        <a:rPr lang="it-IT" sz="1400" i="1" dirty="0"/>
                        <a:t> </a:t>
                      </a:r>
                      <a:r>
                        <a:rPr lang="it-IT" sz="1400" i="1" dirty="0" err="1"/>
                        <a:t>momentum</a:t>
                      </a:r>
                      <a:endParaRPr lang="it-IT" sz="1400" i="1"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400" dirty="0"/>
                        <a:t>[</a:t>
                      </a:r>
                      <a:r>
                        <a:rPr lang="it-IT" sz="1400" b="1" dirty="0"/>
                        <a:t>True</a:t>
                      </a:r>
                      <a:r>
                        <a:rPr lang="it-IT" sz="1400" dirty="0"/>
                        <a:t>, False]</a:t>
                      </a:r>
                      <a:endParaRPr lang="it-IT" sz="1400" b="1" baseline="30000" dirty="0"/>
                    </a:p>
                  </a:txBody>
                  <a:tcPr anchor="ctr">
                    <a:lnR w="12700" cap="flat" cmpd="sng" algn="ctr">
                      <a:solidFill>
                        <a:srgbClr val="616161"/>
                      </a:solidFill>
                      <a:prstDash val="solid"/>
                      <a:round/>
                      <a:headEnd type="none" w="med" len="med"/>
                      <a:tailEnd type="none" w="med" len="med"/>
                    </a:lnR>
                  </a:tcPr>
                </a:tc>
                <a:tc>
                  <a:txBody>
                    <a:bodyPr/>
                    <a:lstStyle/>
                    <a:p>
                      <a:r>
                        <a:rPr lang="it-IT" sz="1400" i="1" dirty="0" err="1"/>
                        <a:t>Activation</a:t>
                      </a:r>
                      <a:r>
                        <a:rPr lang="it-IT" sz="1400" i="1" dirty="0"/>
                        <a:t> </a:t>
                      </a:r>
                      <a:r>
                        <a:rPr lang="it-IT" sz="1400" i="1" dirty="0" err="1"/>
                        <a:t>function</a:t>
                      </a:r>
                      <a:r>
                        <a:rPr lang="it-IT" sz="1400" i="1" dirty="0"/>
                        <a:t> </a:t>
                      </a:r>
                      <a:r>
                        <a:rPr lang="it-IT" sz="1400" i="0" dirty="0"/>
                        <a:t>(</a:t>
                      </a:r>
                      <a:r>
                        <a:rPr lang="it-IT" sz="1400" i="1" dirty="0" err="1"/>
                        <a:t>hidden</a:t>
                      </a:r>
                      <a:r>
                        <a:rPr lang="it-IT" sz="1400" i="1" dirty="0"/>
                        <a:t> </a:t>
                      </a:r>
                      <a:r>
                        <a:rPr lang="it-IT" sz="1400" i="1" dirty="0" err="1"/>
                        <a:t>layers</a:t>
                      </a:r>
                      <a:r>
                        <a:rPr lang="it-IT" sz="1400" i="0" dirty="0"/>
                        <a:t>)</a:t>
                      </a:r>
                    </a:p>
                  </a:txBody>
                  <a:tcPr anchor="ctr">
                    <a:lnL w="12700" cap="flat" cmpd="sng" algn="ctr">
                      <a:solidFill>
                        <a:srgbClr val="616161"/>
                      </a:solidFill>
                      <a:prstDash val="solid"/>
                      <a:round/>
                      <a:headEnd type="none" w="med" len="med"/>
                      <a:tailEnd type="none" w="med" len="med"/>
                    </a:lnL>
                  </a:tcPr>
                </a:tc>
                <a:tc>
                  <a:txBody>
                    <a:bodyPr/>
                    <a:lstStyle/>
                    <a:p>
                      <a:pPr algn="ctr"/>
                      <a:r>
                        <a:rPr lang="it-IT" sz="1400" dirty="0" err="1"/>
                        <a:t>ReLU</a:t>
                      </a:r>
                      <a:endParaRPr lang="it-IT" sz="1400" dirty="0"/>
                    </a:p>
                  </a:txBody>
                  <a:tcPr anchor="ctr"/>
                </a:tc>
                <a:extLst>
                  <a:ext uri="{0D108BD9-81ED-4DB2-BD59-A6C34878D82A}">
                    <a16:rowId xmlns:a16="http://schemas.microsoft.com/office/drawing/2014/main" val="362452552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i="1" dirty="0"/>
                        <a:t>Momentum </a:t>
                      </a:r>
                      <a:r>
                        <a:rPr lang="it-IT" sz="1400" i="1" dirty="0" err="1"/>
                        <a:t>hyperp</a:t>
                      </a:r>
                      <a:r>
                        <a:rPr lang="it-IT" sz="1400" i="1" dirty="0"/>
                        <a:t>. α </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400" dirty="0"/>
                        <a:t>[0, 1] </a:t>
                      </a:r>
                      <a:r>
                        <a:rPr lang="it-IT" sz="1400" b="1" dirty="0"/>
                        <a:t>0.095</a:t>
                      </a:r>
                      <a:endParaRPr lang="it-IT" sz="1400" dirty="0"/>
                    </a:p>
                  </a:txBody>
                  <a:tcPr anchor="ctr">
                    <a:lnR w="12700" cap="flat" cmpd="sng" algn="ctr">
                      <a:solidFill>
                        <a:srgbClr val="616161"/>
                      </a:solidFill>
                      <a:prstDash val="solid"/>
                      <a:round/>
                      <a:headEnd type="none" w="med" len="med"/>
                      <a:tailEnd type="none" w="med" len="med"/>
                    </a:ln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i="1" dirty="0"/>
                        <a:t>Dropout </a:t>
                      </a:r>
                      <a:r>
                        <a:rPr lang="it-IT" sz="1400" i="1" dirty="0" err="1"/>
                        <a:t>hyperp</a:t>
                      </a:r>
                      <a:r>
                        <a:rPr lang="it-IT" sz="1400" i="1" dirty="0"/>
                        <a:t>. </a:t>
                      </a:r>
                      <a:r>
                        <a:rPr lang="it-IT" sz="1400" i="0" dirty="0"/>
                        <a:t>(</a:t>
                      </a:r>
                      <a:r>
                        <a:rPr lang="it-IT" sz="1400" i="1" dirty="0"/>
                        <a:t>input</a:t>
                      </a:r>
                      <a:r>
                        <a:rPr lang="it-IT" sz="1400" i="0" dirty="0"/>
                        <a:t>)</a:t>
                      </a:r>
                    </a:p>
                  </a:txBody>
                  <a:tcPr anchor="ctr">
                    <a:lnL w="12700" cap="flat" cmpd="sng" algn="ctr">
                      <a:solidFill>
                        <a:srgbClr val="616161"/>
                      </a:solidFill>
                      <a:prstDash val="solid"/>
                      <a:round/>
                      <a:headEnd type="none" w="med" len="med"/>
                      <a:tailEnd type="none" w="med" len="med"/>
                    </a:lnL>
                  </a:tcPr>
                </a:tc>
                <a:tc>
                  <a:txBody>
                    <a:bodyPr/>
                    <a:lstStyle/>
                    <a:p>
                      <a:pPr algn="ctr"/>
                      <a:r>
                        <a:rPr lang="it-IT" sz="1400" dirty="0"/>
                        <a:t>[0, 0.5] </a:t>
                      </a:r>
                      <a:r>
                        <a:rPr lang="it-IT" sz="1400" b="1" dirty="0"/>
                        <a:t>0.022</a:t>
                      </a:r>
                    </a:p>
                  </a:txBody>
                  <a:tcPr anchor="ctr"/>
                </a:tc>
                <a:extLst>
                  <a:ext uri="{0D108BD9-81ED-4DB2-BD59-A6C34878D82A}">
                    <a16:rowId xmlns:a16="http://schemas.microsoft.com/office/drawing/2014/main" val="364879917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i="1" dirty="0"/>
                        <a:t>N° (</a:t>
                      </a:r>
                      <a:r>
                        <a:rPr lang="it-IT" sz="1400" i="1" dirty="0" err="1"/>
                        <a:t>hidden</a:t>
                      </a:r>
                      <a:r>
                        <a:rPr lang="it-IT" sz="1400" i="1" dirty="0"/>
                        <a:t>) </a:t>
                      </a:r>
                      <a:r>
                        <a:rPr lang="it-IT" sz="1400" i="1" dirty="0" err="1"/>
                        <a:t>layers</a:t>
                      </a:r>
                      <a:endParaRPr lang="it-IT" sz="1400" i="1"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400" dirty="0"/>
                        <a:t>[1,5] </a:t>
                      </a:r>
                      <a:r>
                        <a:rPr lang="it-IT" sz="1400" b="1" dirty="0"/>
                        <a:t>2</a:t>
                      </a:r>
                    </a:p>
                  </a:txBody>
                  <a:tcPr anchor="ctr">
                    <a:lnR w="12700" cap="flat" cmpd="sng" algn="ctr">
                      <a:solidFill>
                        <a:srgbClr val="616161"/>
                      </a:solidFill>
                      <a:prstDash val="solid"/>
                      <a:round/>
                      <a:headEnd type="none" w="med" len="med"/>
                      <a:tailEnd type="none" w="med" len="med"/>
                    </a:ln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i="1" dirty="0"/>
                        <a:t>Dropout </a:t>
                      </a:r>
                      <a:r>
                        <a:rPr lang="it-IT" sz="1400" i="1" dirty="0" err="1"/>
                        <a:t>hyperp</a:t>
                      </a:r>
                      <a:r>
                        <a:rPr lang="it-IT" sz="1400" i="1" dirty="0"/>
                        <a:t>. (</a:t>
                      </a:r>
                      <a:r>
                        <a:rPr lang="it-IT" sz="1400" i="1" dirty="0" err="1"/>
                        <a:t>hidden</a:t>
                      </a:r>
                      <a:r>
                        <a:rPr lang="it-IT" sz="1400" i="1" dirty="0"/>
                        <a:t>)</a:t>
                      </a:r>
                    </a:p>
                  </a:txBody>
                  <a:tcPr anchor="ctr">
                    <a:lnL w="12700" cap="flat" cmpd="sng" algn="ctr">
                      <a:solidFill>
                        <a:srgbClr val="616161"/>
                      </a:solidFill>
                      <a:prstDash val="solid"/>
                      <a:round/>
                      <a:headEnd type="none" w="med" len="med"/>
                      <a:tailEnd type="none" w="med" len="med"/>
                    </a:ln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400" dirty="0"/>
                        <a:t>[0, 0.5] </a:t>
                      </a:r>
                      <a:r>
                        <a:rPr lang="it-IT" sz="1400" b="1" dirty="0"/>
                        <a:t>(0.091, 0.267)</a:t>
                      </a:r>
                    </a:p>
                  </a:txBody>
                  <a:tcPr anchor="ctr"/>
                </a:tc>
                <a:extLst>
                  <a:ext uri="{0D108BD9-81ED-4DB2-BD59-A6C34878D82A}">
                    <a16:rowId xmlns:a16="http://schemas.microsoft.com/office/drawing/2014/main" val="307051397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i="1" dirty="0" err="1"/>
                        <a:t>Optimization</a:t>
                      </a:r>
                      <a:r>
                        <a:rPr lang="it-IT" sz="1400" i="1" dirty="0"/>
                        <a:t> </a:t>
                      </a:r>
                      <a:r>
                        <a:rPr lang="it-IT" sz="1400" i="1" dirty="0" err="1"/>
                        <a:t>algorithm</a:t>
                      </a:r>
                      <a:endParaRPr lang="it-IT" sz="1400" i="1" dirty="0"/>
                    </a:p>
                  </a:txBody>
                  <a:tcPr anchor="ctr"/>
                </a:tc>
                <a:tc>
                  <a:txBody>
                    <a:bodyPr/>
                    <a:lstStyle/>
                    <a:p>
                      <a:pPr algn="ctr"/>
                      <a:r>
                        <a:rPr lang="it-IT" sz="1400" dirty="0"/>
                        <a:t>SGD</a:t>
                      </a:r>
                    </a:p>
                  </a:txBody>
                  <a:tcPr anchor="ctr">
                    <a:lnR w="12700" cap="flat" cmpd="sng" algn="ctr">
                      <a:solidFill>
                        <a:srgbClr val="616161"/>
                      </a:solidFill>
                      <a:prstDash val="solid"/>
                      <a:round/>
                      <a:headEnd type="none" w="med" len="med"/>
                      <a:tailEnd type="none" w="med" len="med"/>
                    </a:ln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i="1" dirty="0" err="1"/>
                        <a:t>epochs</a:t>
                      </a:r>
                      <a:endParaRPr lang="it-IT" sz="1400" i="0" dirty="0"/>
                    </a:p>
                  </a:txBody>
                  <a:tcPr anchor="ctr">
                    <a:lnL w="12700" cap="flat" cmpd="sng" algn="ctr">
                      <a:solidFill>
                        <a:srgbClr val="616161"/>
                      </a:solidFill>
                      <a:prstDash val="solid"/>
                      <a:round/>
                      <a:headEnd type="none" w="med" len="med"/>
                      <a:tailEnd type="none" w="med" len="med"/>
                    </a:ln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400" dirty="0"/>
                        <a:t>[5, 400]</a:t>
                      </a:r>
                    </a:p>
                  </a:txBody>
                  <a:tcPr anchor="ctr"/>
                </a:tc>
                <a:extLst>
                  <a:ext uri="{0D108BD9-81ED-4DB2-BD59-A6C34878D82A}">
                    <a16:rowId xmlns:a16="http://schemas.microsoft.com/office/drawing/2014/main" val="239699194"/>
                  </a:ext>
                </a:extLst>
              </a:tr>
              <a:tr h="370840">
                <a:tc>
                  <a:txBody>
                    <a:bodyPr/>
                    <a:lstStyle/>
                    <a:p>
                      <a:r>
                        <a:rPr lang="it-IT" sz="1400" i="1" dirty="0"/>
                        <a:t>Batch size</a:t>
                      </a:r>
                    </a:p>
                  </a:txBody>
                  <a:tcPr anchor="ctr">
                    <a:lnB w="12700" cap="flat" cmpd="sng" algn="ctr">
                      <a:solidFill>
                        <a:srgbClr val="616161"/>
                      </a:solidFill>
                      <a:prstDash val="solid"/>
                      <a:round/>
                      <a:headEnd type="none" w="med" len="med"/>
                      <a:tailEnd type="none" w="med" len="med"/>
                    </a:lnB>
                  </a:tcPr>
                </a:tc>
                <a:tc>
                  <a:txBody>
                    <a:bodyPr/>
                    <a:lstStyle/>
                    <a:p>
                      <a:pPr algn="ctr"/>
                      <a:r>
                        <a:rPr lang="it-IT" sz="1400" dirty="0"/>
                        <a:t>[16, 128] </a:t>
                      </a:r>
                      <a:r>
                        <a:rPr lang="it-IT" sz="1400" b="1" dirty="0"/>
                        <a:t>40</a:t>
                      </a:r>
                    </a:p>
                  </a:txBody>
                  <a:tcPr anchor="ctr">
                    <a:lnR w="12700" cap="flat" cmpd="sng" algn="ctr">
                      <a:solidFill>
                        <a:srgbClr val="616161"/>
                      </a:solidFill>
                      <a:prstDash val="solid"/>
                      <a:round/>
                      <a:headEnd type="none" w="med" len="med"/>
                      <a:tailEnd type="none" w="med" len="med"/>
                    </a:lnR>
                    <a:lnB w="12700" cap="flat" cmpd="sng" algn="ctr">
                      <a:solidFill>
                        <a:srgbClr val="61616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i="1" dirty="0" err="1"/>
                        <a:t>Patience</a:t>
                      </a:r>
                      <a:r>
                        <a:rPr lang="it-IT" sz="1400" i="1" dirty="0"/>
                        <a:t> </a:t>
                      </a:r>
                      <a:r>
                        <a:rPr lang="it-IT" sz="1400" i="1" dirty="0" err="1"/>
                        <a:t>hyperparameter</a:t>
                      </a:r>
                      <a:endParaRPr lang="it-IT" sz="1400" i="0" dirty="0"/>
                    </a:p>
                  </a:txBody>
                  <a:tcPr anchor="ctr">
                    <a:lnL w="12700" cap="flat" cmpd="sng" algn="ctr">
                      <a:solidFill>
                        <a:srgbClr val="616161"/>
                      </a:solidFill>
                      <a:prstDash val="solid"/>
                      <a:round/>
                      <a:headEnd type="none" w="med" len="med"/>
                      <a:tailEnd type="none" w="med" len="med"/>
                    </a:lnL>
                    <a:lnB w="12700" cap="flat" cmpd="sng" algn="ctr">
                      <a:solidFill>
                        <a:srgbClr val="616161"/>
                      </a:solidFill>
                      <a:prstDash val="solid"/>
                      <a:round/>
                      <a:headEnd type="none" w="med" len="med"/>
                      <a:tailEnd type="none" w="med" len="med"/>
                    </a:lnB>
                  </a:tcPr>
                </a:tc>
                <a:tc>
                  <a:txBody>
                    <a:bodyPr/>
                    <a:lstStyle/>
                    <a:p>
                      <a:pPr algn="ctr"/>
                      <a:r>
                        <a:rPr lang="it-IT" sz="1400" dirty="0"/>
                        <a:t>[5, 10] </a:t>
                      </a:r>
                      <a:r>
                        <a:rPr lang="it-IT" sz="1400" b="1" dirty="0"/>
                        <a:t>5</a:t>
                      </a:r>
                    </a:p>
                  </a:txBody>
                  <a:tcPr anchor="ctr">
                    <a:lnB w="12700" cap="flat" cmpd="sng" algn="ctr">
                      <a:solidFill>
                        <a:srgbClr val="616161"/>
                      </a:solidFill>
                      <a:prstDash val="solid"/>
                      <a:round/>
                      <a:headEnd type="none" w="med" len="med"/>
                      <a:tailEnd type="none" w="med" len="med"/>
                    </a:lnB>
                  </a:tcPr>
                </a:tc>
                <a:extLst>
                  <a:ext uri="{0D108BD9-81ED-4DB2-BD59-A6C34878D82A}">
                    <a16:rowId xmlns:a16="http://schemas.microsoft.com/office/drawing/2014/main" val="1355240013"/>
                  </a:ext>
                </a:extLst>
              </a:tr>
              <a:tr h="370840">
                <a:tc gridSpan="2">
                  <a:txBody>
                    <a:bodyPr/>
                    <a:lstStyle/>
                    <a:p>
                      <a:pPr algn="ctr"/>
                      <a:r>
                        <a:rPr lang="it-IT" sz="1600" b="1" i="0" dirty="0" err="1"/>
                        <a:t>Hyperparameter</a:t>
                      </a:r>
                      <a:endParaRPr lang="it-IT" sz="1600" b="1" i="0" dirty="0"/>
                    </a:p>
                  </a:txBody>
                  <a:tcPr anchor="ctr">
                    <a:lnT w="12700" cap="flat" cmpd="sng" algn="ctr">
                      <a:solidFill>
                        <a:srgbClr val="616161"/>
                      </a:solidFill>
                      <a:prstDash val="solid"/>
                      <a:round/>
                      <a:headEnd type="none" w="med" len="med"/>
                      <a:tailEnd type="none" w="med" len="med"/>
                    </a:lnT>
                  </a:tcPr>
                </a:tc>
                <a:tc hMerge="1">
                  <a:txBody>
                    <a:bodyPr/>
                    <a:lstStyle/>
                    <a:p>
                      <a:endParaRPr lang="it-IT" sz="1400" dirty="0"/>
                    </a:p>
                  </a:txBody>
                  <a:tcPr anchor="ctr">
                    <a:lnR w="12700" cap="flat" cmpd="sng" algn="ctr">
                      <a:solidFill>
                        <a:srgbClr val="3D3D3D"/>
                      </a:solidFill>
                      <a:prstDash val="solid"/>
                      <a:round/>
                      <a:headEnd type="none" w="med" len="med"/>
                      <a:tailEnd type="none" w="med" len="med"/>
                    </a:lnR>
                  </a:tcPr>
                </a:tc>
                <a:tc gridSpan="2">
                  <a:txBody>
                    <a:bodyPr/>
                    <a:lstStyle/>
                    <a:p>
                      <a:pPr algn="ctr"/>
                      <a:r>
                        <a:rPr lang="it-IT" sz="1600" b="1" i="0" dirty="0"/>
                        <a:t>Range</a:t>
                      </a:r>
                    </a:p>
                  </a:txBody>
                  <a:tcPr anchor="ctr">
                    <a:lnT w="12700" cap="flat" cmpd="sng" algn="ctr">
                      <a:solidFill>
                        <a:srgbClr val="616161"/>
                      </a:solidFill>
                      <a:prstDash val="solid"/>
                      <a:round/>
                      <a:headEnd type="none" w="med" len="med"/>
                      <a:tailEnd type="none" w="med" len="med"/>
                    </a:lnT>
                  </a:tcPr>
                </a:tc>
                <a:tc hMerge="1">
                  <a:txBody>
                    <a:bodyPr/>
                    <a:lstStyle/>
                    <a:p>
                      <a:endParaRPr lang="it-IT" sz="1400" dirty="0"/>
                    </a:p>
                  </a:txBody>
                  <a:tcPr anchor="ctr"/>
                </a:tc>
                <a:extLst>
                  <a:ext uri="{0D108BD9-81ED-4DB2-BD59-A6C34878D82A}">
                    <a16:rowId xmlns:a16="http://schemas.microsoft.com/office/drawing/2014/main" val="4240038678"/>
                  </a:ext>
                </a:extLst>
              </a:tr>
              <a:tr h="145886">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i="1" dirty="0"/>
                        <a:t>N° </a:t>
                      </a:r>
                      <a:r>
                        <a:rPr lang="it-IT" sz="1400" i="1" dirty="0" err="1"/>
                        <a:t>units</a:t>
                      </a:r>
                      <a:r>
                        <a:rPr lang="it-IT" sz="1400" i="1" dirty="0"/>
                        <a:t> per </a:t>
                      </a:r>
                      <a:r>
                        <a:rPr lang="it-IT" sz="1400" i="1" dirty="0" err="1"/>
                        <a:t>layer</a:t>
                      </a:r>
                      <a:r>
                        <a:rPr lang="it-IT" sz="1400" i="1" dirty="0"/>
                        <a:t> </a:t>
                      </a:r>
                      <a:endParaRPr lang="it-IT" sz="1400" dirty="0"/>
                    </a:p>
                  </a:txBody>
                  <a:tcPr anchor="ctr"/>
                </a:tc>
                <a:tc hMerge="1">
                  <a:txBody>
                    <a:bodyPr/>
                    <a:lstStyle/>
                    <a:p>
                      <a:endParaRPr lang="it-IT"/>
                    </a:p>
                  </a:txBody>
                  <a:tcP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400" i="0" dirty="0"/>
                        <a:t>[32, </a:t>
                      </a:r>
                      <a:r>
                        <a:rPr lang="it-IT" sz="1400" i="0" dirty="0" err="1">
                          <a:latin typeface="Consolas" panose="020B0609020204030204" pitchFamily="49" charset="0"/>
                        </a:rPr>
                        <a:t>max_units</a:t>
                      </a:r>
                      <a:r>
                        <a:rPr lang="it-IT" sz="1400" i="0" dirty="0"/>
                        <a:t>] with a step of 32 </a:t>
                      </a:r>
                      <a:r>
                        <a:rPr lang="it-IT" sz="1400" b="1" i="0" dirty="0"/>
                        <a:t>(480,480)</a:t>
                      </a:r>
                    </a:p>
                  </a:txBody>
                  <a:tcPr anchor="ctr"/>
                </a:tc>
                <a:tc hMerge="1">
                  <a:txBody>
                    <a:bodyPr/>
                    <a:lstStyle/>
                    <a:p>
                      <a:endParaRPr lang="it-IT"/>
                    </a:p>
                  </a:txBody>
                  <a:tcPr/>
                </a:tc>
                <a:extLst>
                  <a:ext uri="{0D108BD9-81ED-4DB2-BD59-A6C34878D82A}">
                    <a16:rowId xmlns:a16="http://schemas.microsoft.com/office/drawing/2014/main" val="4076158807"/>
                  </a:ext>
                </a:extLst>
              </a:tr>
            </a:tbl>
          </a:graphicData>
        </a:graphic>
      </p:graphicFrame>
      <p:sp>
        <p:nvSpPr>
          <p:cNvPr id="3" name="CasellaDiTesto 2">
            <a:extLst>
              <a:ext uri="{FF2B5EF4-FFF2-40B4-BE49-F238E27FC236}">
                <a16:creationId xmlns:a16="http://schemas.microsoft.com/office/drawing/2014/main" id="{FF909042-69CF-C236-9A7A-60B116ECE300}"/>
              </a:ext>
            </a:extLst>
          </p:cNvPr>
          <p:cNvSpPr txBox="1"/>
          <p:nvPr/>
        </p:nvSpPr>
        <p:spPr>
          <a:xfrm>
            <a:off x="311760" y="792000"/>
            <a:ext cx="8350628" cy="307777"/>
          </a:xfrm>
          <a:prstGeom prst="rect">
            <a:avLst/>
          </a:prstGeom>
          <a:noFill/>
        </p:spPr>
        <p:txBody>
          <a:bodyPr wrap="square" rtlCol="0">
            <a:spAutoFit/>
          </a:bodyPr>
          <a:lstStyle/>
          <a:p>
            <a:pPr algn="ctr"/>
            <a:r>
              <a:rPr lang="it-IT" sz="1400" b="1" dirty="0" err="1"/>
              <a:t>Table</a:t>
            </a:r>
            <a:r>
              <a:rPr lang="it-IT" sz="1400" b="1" dirty="0"/>
              <a:t> 10</a:t>
            </a:r>
            <a:r>
              <a:rPr lang="it-IT" sz="1400" dirty="0"/>
              <a:t>: Range of </a:t>
            </a:r>
            <a:r>
              <a:rPr lang="it-IT" sz="1400" dirty="0" err="1"/>
              <a:t>hyperparameters</a:t>
            </a:r>
            <a:r>
              <a:rPr lang="it-IT" sz="1400" dirty="0"/>
              <a:t> </a:t>
            </a:r>
            <a:r>
              <a:rPr lang="it-IT" sz="1400" dirty="0" err="1"/>
              <a:t>explored</a:t>
            </a:r>
            <a:r>
              <a:rPr lang="it-IT" sz="1400" dirty="0"/>
              <a:t> by </a:t>
            </a:r>
            <a:r>
              <a:rPr lang="it-IT" sz="1400" dirty="0" err="1"/>
              <a:t>Optuna</a:t>
            </a:r>
            <a:endParaRPr lang="it-IT" sz="1400" dirty="0"/>
          </a:p>
        </p:txBody>
      </p:sp>
      <p:sp>
        <p:nvSpPr>
          <p:cNvPr id="4" name="CasellaDiTesto 3">
            <a:extLst>
              <a:ext uri="{FF2B5EF4-FFF2-40B4-BE49-F238E27FC236}">
                <a16:creationId xmlns:a16="http://schemas.microsoft.com/office/drawing/2014/main" id="{597D1150-DACE-A265-72DD-68F197A76A9E}"/>
              </a:ext>
            </a:extLst>
          </p:cNvPr>
          <p:cNvSpPr txBox="1"/>
          <p:nvPr/>
        </p:nvSpPr>
        <p:spPr>
          <a:xfrm>
            <a:off x="311760" y="4518617"/>
            <a:ext cx="8350628" cy="523220"/>
          </a:xfrm>
          <a:prstGeom prst="rect">
            <a:avLst/>
          </a:prstGeom>
          <a:noFill/>
        </p:spPr>
        <p:txBody>
          <a:bodyPr wrap="square" rtlCol="0">
            <a:spAutoFit/>
          </a:bodyPr>
          <a:lstStyle/>
          <a:p>
            <a:r>
              <a:rPr lang="it-IT" sz="1400" dirty="0">
                <a:latin typeface="+mj-lt"/>
              </a:rPr>
              <a:t>Using</a:t>
            </a:r>
            <a:r>
              <a:rPr lang="it-IT" sz="1400" dirty="0">
                <a:latin typeface="Consolas" panose="020B0609020204030204" pitchFamily="49" charset="0"/>
              </a:rPr>
              <a:t> </a:t>
            </a:r>
            <a:r>
              <a:rPr lang="it-IT" sz="1400" dirty="0" err="1">
                <a:latin typeface="Consolas" panose="020B0609020204030204" pitchFamily="49" charset="0"/>
              </a:rPr>
              <a:t>max_units</a:t>
            </a:r>
            <a:r>
              <a:rPr lang="it-IT" sz="1400" dirty="0">
                <a:latin typeface="Consolas" panose="020B0609020204030204" pitchFamily="49" charset="0"/>
              </a:rPr>
              <a:t>=512. </a:t>
            </a:r>
            <a:r>
              <a:rPr lang="it-IT" sz="1400" dirty="0" err="1">
                <a:latin typeface="+mj-lt"/>
              </a:rPr>
              <a:t>Moreover</a:t>
            </a:r>
            <a:r>
              <a:rPr lang="it-IT" sz="1400" dirty="0">
                <a:latin typeface="+mj-lt"/>
              </a:rPr>
              <a:t>, </a:t>
            </a:r>
            <a:r>
              <a:rPr lang="it-IT" sz="1400" dirty="0" err="1"/>
              <a:t>Optuna's</a:t>
            </a:r>
            <a:r>
              <a:rPr lang="it-IT" sz="1400" dirty="0"/>
              <a:t> </a:t>
            </a:r>
            <a:r>
              <a:rPr lang="it-IT" sz="1400" dirty="0" err="1"/>
              <a:t>objective</a:t>
            </a:r>
            <a:r>
              <a:rPr lang="it-IT" sz="1400" dirty="0"/>
              <a:t> </a:t>
            </a:r>
            <a:r>
              <a:rPr lang="it-IT" sz="1400" dirty="0" err="1"/>
              <a:t>function</a:t>
            </a:r>
            <a:r>
              <a:rPr lang="it-IT" sz="1400" dirty="0"/>
              <a:t> </a:t>
            </a:r>
            <a:r>
              <a:rPr lang="it-IT" sz="1400" dirty="0" err="1"/>
              <a:t>is</a:t>
            </a:r>
            <a:r>
              <a:rPr lang="it-IT" sz="1400" dirty="0"/>
              <a:t> </a:t>
            </a:r>
            <a:r>
              <a:rPr lang="it-IT" sz="1400" dirty="0" err="1"/>
              <a:t>designed</a:t>
            </a:r>
            <a:r>
              <a:rPr lang="it-IT" sz="1400" dirty="0"/>
              <a:t> to </a:t>
            </a:r>
            <a:r>
              <a:rPr lang="it-IT" sz="1400" dirty="0" err="1"/>
              <a:t>ensure</a:t>
            </a:r>
            <a:r>
              <a:rPr lang="it-IT" sz="1400" dirty="0"/>
              <a:t> a </a:t>
            </a:r>
            <a:r>
              <a:rPr lang="it-IT" sz="1400" dirty="0" err="1"/>
              <a:t>funnel</a:t>
            </a:r>
            <a:r>
              <a:rPr lang="it-IT" sz="1400" dirty="0"/>
              <a:t> </a:t>
            </a:r>
            <a:r>
              <a:rPr lang="it-IT" sz="1400" dirty="0" err="1"/>
              <a:t>structure</a:t>
            </a:r>
            <a:r>
              <a:rPr lang="it-IT" sz="1400" dirty="0"/>
              <a:t> to the network (</a:t>
            </a:r>
            <a:r>
              <a:rPr lang="it-IT" sz="1400" dirty="0" err="1"/>
              <a:t>number</a:t>
            </a:r>
            <a:r>
              <a:rPr lang="it-IT" sz="1400" dirty="0"/>
              <a:t> of </a:t>
            </a:r>
            <a:r>
              <a:rPr lang="it-IT" sz="1400" dirty="0" err="1"/>
              <a:t>units</a:t>
            </a:r>
            <a:r>
              <a:rPr lang="it-IT" sz="1400" dirty="0"/>
              <a:t> in a </a:t>
            </a:r>
            <a:r>
              <a:rPr lang="it-IT" sz="1400" dirty="0" err="1"/>
              <a:t>layer</a:t>
            </a:r>
            <a:r>
              <a:rPr lang="it-IT" sz="1400" dirty="0"/>
              <a:t> </a:t>
            </a:r>
            <a:r>
              <a:rPr lang="it-IT" sz="1400" dirty="0" err="1"/>
              <a:t>less</a:t>
            </a:r>
            <a:r>
              <a:rPr lang="it-IT" sz="1400" dirty="0"/>
              <a:t> </a:t>
            </a:r>
            <a:r>
              <a:rPr lang="it-IT" sz="1400" dirty="0" err="1"/>
              <a:t>than</a:t>
            </a:r>
            <a:r>
              <a:rPr lang="it-IT" sz="1400" dirty="0"/>
              <a:t> or </a:t>
            </a:r>
            <a:r>
              <a:rPr lang="it-IT" sz="1400" dirty="0" err="1"/>
              <a:t>equal</a:t>
            </a:r>
            <a:r>
              <a:rPr lang="it-IT" sz="1400" dirty="0"/>
              <a:t> to </a:t>
            </a:r>
            <a:r>
              <a:rPr lang="it-IT" sz="1400" dirty="0" err="1"/>
              <a:t>those</a:t>
            </a:r>
            <a:r>
              <a:rPr lang="it-IT" sz="1400" dirty="0"/>
              <a:t> in the </a:t>
            </a:r>
            <a:r>
              <a:rPr lang="it-IT" sz="1400" dirty="0" err="1"/>
              <a:t>previous</a:t>
            </a:r>
            <a:r>
              <a:rPr lang="it-IT" sz="1400" dirty="0"/>
              <a:t> </a:t>
            </a:r>
            <a:r>
              <a:rPr lang="it-IT" sz="1400" dirty="0" err="1"/>
              <a:t>layer</a:t>
            </a:r>
            <a:r>
              <a:rPr lang="it-IT" sz="1400" dirty="0"/>
              <a:t>).</a:t>
            </a:r>
          </a:p>
        </p:txBody>
      </p:sp>
      <p:sp>
        <p:nvSpPr>
          <p:cNvPr id="7" name="PlaceHolder 1">
            <a:extLst>
              <a:ext uri="{FF2B5EF4-FFF2-40B4-BE49-F238E27FC236}">
                <a16:creationId xmlns:a16="http://schemas.microsoft.com/office/drawing/2014/main" id="{816EF922-D0E9-CFF3-F24B-941EAC1393EA}"/>
              </a:ext>
            </a:extLst>
          </p:cNvPr>
          <p:cNvSpPr>
            <a:spLocks noGrp="1"/>
          </p:cNvSpPr>
          <p:nvPr>
            <p:ph type="title"/>
          </p:nvPr>
        </p:nvSpPr>
        <p:spPr>
          <a:xfrm>
            <a:off x="311940" y="168946"/>
            <a:ext cx="8520120" cy="572400"/>
          </a:xfrm>
          <a:prstGeom prst="rect">
            <a:avLst/>
          </a:prstGeom>
          <a:noFill/>
          <a:ln w="0">
            <a:noFill/>
          </a:ln>
        </p:spPr>
        <p:txBody>
          <a:bodyPr tIns="91440" bIns="91440" anchor="t">
            <a:normAutofit/>
          </a:bodyPr>
          <a:lstStyle/>
          <a:p>
            <a:pPr>
              <a:lnSpc>
                <a:spcPct val="100000"/>
              </a:lnSpc>
              <a:buNone/>
              <a:tabLst>
                <a:tab pos="0" algn="l"/>
              </a:tabLst>
            </a:pPr>
            <a:r>
              <a:rPr lang="it" sz="2400" spc="-1" dirty="0">
                <a:solidFill>
                  <a:srgbClr val="000000"/>
                </a:solidFill>
                <a:latin typeface="Arial"/>
                <a:ea typeface="Arial"/>
              </a:rPr>
              <a:t>Neural Network (Bayesian Optimizer)</a:t>
            </a:r>
            <a:endParaRPr lang="it-IT" sz="2400" b="0" strike="noStrike" spc="-1" dirty="0">
              <a:solidFill>
                <a:srgbClr val="FF0000"/>
              </a:solidFill>
              <a:latin typeface="Arial"/>
            </a:endParaRPr>
          </a:p>
        </p:txBody>
      </p:sp>
    </p:spTree>
    <p:extLst>
      <p:ext uri="{BB962C8B-B14F-4D97-AF65-F5344CB8AC3E}">
        <p14:creationId xmlns:p14="http://schemas.microsoft.com/office/powerpoint/2010/main" val="8106932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 name="PlaceHolder 3"/>
          <p:cNvSpPr>
            <a:spLocks noGrp="1"/>
          </p:cNvSpPr>
          <p:nvPr>
            <p:ph type="sldNum" idx="10"/>
          </p:nvPr>
        </p:nvSpPr>
        <p:spPr>
          <a:xfrm>
            <a:off x="8472600" y="4663080"/>
            <a:ext cx="548280" cy="393120"/>
          </a:xfrm>
          <a:prstGeom prst="rect">
            <a:avLst/>
          </a:prstGeom>
          <a:noFill/>
          <a:ln w="0">
            <a:noFill/>
          </a:ln>
        </p:spPr>
        <p:txBody>
          <a:bodyPr tIns="91440" bIns="91440" anchor="ctr">
            <a:normAutofit/>
          </a:bodyPr>
          <a:lstStyle>
            <a:lvl1pPr algn="r">
              <a:lnSpc>
                <a:spcPct val="100000"/>
              </a:lnSpc>
              <a:buNone/>
              <a:tabLst>
                <a:tab pos="0" algn="l"/>
              </a:tabLst>
              <a:defRPr lang="it" sz="1000" b="0" strike="noStrike" spc="-1">
                <a:solidFill>
                  <a:srgbClr val="595959"/>
                </a:solidFill>
                <a:latin typeface="Arial"/>
                <a:ea typeface="Arial"/>
              </a:defRPr>
            </a:lvl1pPr>
          </a:lstStyle>
          <a:p>
            <a:pPr algn="r">
              <a:lnSpc>
                <a:spcPct val="100000"/>
              </a:lnSpc>
              <a:buNone/>
              <a:tabLst>
                <a:tab pos="0" algn="l"/>
              </a:tabLst>
            </a:pPr>
            <a:fld id="{70083C99-8290-44C9-AB12-6D72EC62BA1C}" type="slidenum">
              <a:rPr lang="it" sz="1000" b="0" strike="noStrike" spc="-1">
                <a:solidFill>
                  <a:srgbClr val="595959"/>
                </a:solidFill>
                <a:latin typeface="Arial"/>
                <a:ea typeface="Arial"/>
              </a:rPr>
              <a:t>17</a:t>
            </a:fld>
            <a:endParaRPr lang="it-IT" sz="1000" b="0" strike="noStrike" spc="-1">
              <a:latin typeface="Times New Roman"/>
            </a:endParaRPr>
          </a:p>
        </p:txBody>
      </p:sp>
      <p:sp>
        <p:nvSpPr>
          <p:cNvPr id="7" name="CasellaDiTesto 6">
            <a:extLst>
              <a:ext uri="{FF2B5EF4-FFF2-40B4-BE49-F238E27FC236}">
                <a16:creationId xmlns:a16="http://schemas.microsoft.com/office/drawing/2014/main" id="{C3FD36FD-C2EC-E1ED-3D20-08B621DE0FC4}"/>
              </a:ext>
            </a:extLst>
          </p:cNvPr>
          <p:cNvSpPr txBox="1"/>
          <p:nvPr/>
        </p:nvSpPr>
        <p:spPr>
          <a:xfrm>
            <a:off x="311760" y="858070"/>
            <a:ext cx="5943600" cy="523220"/>
          </a:xfrm>
          <a:prstGeom prst="rect">
            <a:avLst/>
          </a:prstGeom>
          <a:noFill/>
        </p:spPr>
        <p:txBody>
          <a:bodyPr wrap="square" rtlCol="0">
            <a:spAutoFit/>
          </a:bodyPr>
          <a:lstStyle/>
          <a:p>
            <a:pPr algn="ctr"/>
            <a:r>
              <a:rPr lang="it-IT" sz="1400" b="1" dirty="0"/>
              <a:t>Figure 5</a:t>
            </a:r>
            <a:r>
              <a:rPr lang="it-IT" sz="1400" dirty="0"/>
              <a:t>: Learning curve (MSE, </a:t>
            </a:r>
            <a:r>
              <a:rPr lang="it-IT" sz="1400" dirty="0" err="1"/>
              <a:t>left</a:t>
            </a:r>
            <a:r>
              <a:rPr lang="it-IT" sz="1400" dirty="0"/>
              <a:t>) and MEE (right) for the NN ensemble with </a:t>
            </a:r>
            <a:r>
              <a:rPr lang="it-IT" sz="1400" dirty="0" err="1"/>
              <a:t>hyperparameters</a:t>
            </a:r>
            <a:r>
              <a:rPr lang="it-IT" sz="1400" dirty="0"/>
              <a:t> selected </a:t>
            </a:r>
            <a:r>
              <a:rPr lang="it-IT" sz="1400" dirty="0" err="1"/>
              <a:t>using</a:t>
            </a:r>
            <a:r>
              <a:rPr lang="it-IT" sz="1400" dirty="0"/>
              <a:t> </a:t>
            </a:r>
            <a:r>
              <a:rPr lang="it-IT" sz="1400" dirty="0" err="1"/>
              <a:t>Optuna</a:t>
            </a:r>
            <a:r>
              <a:rPr lang="it-IT" sz="1400" dirty="0"/>
              <a:t> framework</a:t>
            </a:r>
          </a:p>
        </p:txBody>
      </p:sp>
      <p:sp>
        <p:nvSpPr>
          <p:cNvPr id="11" name="CasellaDiTesto 10">
            <a:extLst>
              <a:ext uri="{FF2B5EF4-FFF2-40B4-BE49-F238E27FC236}">
                <a16:creationId xmlns:a16="http://schemas.microsoft.com/office/drawing/2014/main" id="{FA0A34DA-D476-713E-0CD8-714FAFE357CC}"/>
              </a:ext>
            </a:extLst>
          </p:cNvPr>
          <p:cNvSpPr txBox="1"/>
          <p:nvPr/>
        </p:nvSpPr>
        <p:spPr>
          <a:xfrm>
            <a:off x="311758" y="3991852"/>
            <a:ext cx="8520120" cy="523220"/>
          </a:xfrm>
          <a:prstGeom prst="rect">
            <a:avLst/>
          </a:prstGeom>
          <a:noFill/>
        </p:spPr>
        <p:txBody>
          <a:bodyPr wrap="square" rtlCol="0">
            <a:spAutoFit/>
          </a:bodyPr>
          <a:lstStyle/>
          <a:p>
            <a:r>
              <a:rPr lang="en-US" sz="1400" dirty="0"/>
              <a:t>The observed variance in the graph resulting from using five different splits for TR and VL reinforces our decision to employ an ensemble approach.</a:t>
            </a:r>
            <a:endParaRPr lang="it-IT" sz="1400" dirty="0"/>
          </a:p>
        </p:txBody>
      </p:sp>
      <p:pic>
        <p:nvPicPr>
          <p:cNvPr id="3" name="Immagine 2">
            <a:extLst>
              <a:ext uri="{FF2B5EF4-FFF2-40B4-BE49-F238E27FC236}">
                <a16:creationId xmlns:a16="http://schemas.microsoft.com/office/drawing/2014/main" id="{EE458840-9144-6700-5C1A-56F16A944968}"/>
              </a:ext>
            </a:extLst>
          </p:cNvPr>
          <p:cNvPicPr>
            <a:picLocks noChangeAspect="1"/>
          </p:cNvPicPr>
          <p:nvPr/>
        </p:nvPicPr>
        <p:blipFill>
          <a:blip r:embed="rId2"/>
          <a:stretch>
            <a:fillRect/>
          </a:stretch>
        </p:blipFill>
        <p:spPr>
          <a:xfrm>
            <a:off x="311758" y="1381289"/>
            <a:ext cx="5947241" cy="2478017"/>
          </a:xfrm>
          <a:prstGeom prst="rect">
            <a:avLst/>
          </a:prstGeom>
          <a:ln>
            <a:noFill/>
          </a:ln>
        </p:spPr>
      </p:pic>
      <p:sp>
        <p:nvSpPr>
          <p:cNvPr id="5" name="PlaceHolder 1">
            <a:extLst>
              <a:ext uri="{FF2B5EF4-FFF2-40B4-BE49-F238E27FC236}">
                <a16:creationId xmlns:a16="http://schemas.microsoft.com/office/drawing/2014/main" id="{13F53561-4EB1-11DA-B4EE-5955D71F6AC5}"/>
              </a:ext>
            </a:extLst>
          </p:cNvPr>
          <p:cNvSpPr>
            <a:spLocks noGrp="1"/>
          </p:cNvSpPr>
          <p:nvPr>
            <p:ph type="title"/>
          </p:nvPr>
        </p:nvSpPr>
        <p:spPr>
          <a:xfrm>
            <a:off x="311758" y="139456"/>
            <a:ext cx="8520120" cy="792000"/>
          </a:xfrm>
          <a:prstGeom prst="rect">
            <a:avLst/>
          </a:prstGeom>
          <a:noFill/>
          <a:ln w="0">
            <a:noFill/>
          </a:ln>
        </p:spPr>
        <p:txBody>
          <a:bodyPr tIns="91440" bIns="91440" anchor="t">
            <a:normAutofit/>
          </a:bodyPr>
          <a:lstStyle/>
          <a:p>
            <a:pPr>
              <a:lnSpc>
                <a:spcPct val="100000"/>
              </a:lnSpc>
              <a:tabLst>
                <a:tab pos="0" algn="l"/>
              </a:tabLst>
            </a:pPr>
            <a:r>
              <a:rPr lang="en-US" sz="2400" spc="-1" dirty="0"/>
              <a:t>Neural Networks learning curves, Bayesian optimizer</a:t>
            </a:r>
            <a:endParaRPr lang="it-IT" sz="2400" b="0" strike="noStrike" spc="-1" dirty="0">
              <a:latin typeface="Arial"/>
            </a:endParaRPr>
          </a:p>
        </p:txBody>
      </p:sp>
      <p:sp>
        <p:nvSpPr>
          <p:cNvPr id="2" name="CasellaDiTesto 1">
            <a:extLst>
              <a:ext uri="{FF2B5EF4-FFF2-40B4-BE49-F238E27FC236}">
                <a16:creationId xmlns:a16="http://schemas.microsoft.com/office/drawing/2014/main" id="{38F47799-7AC6-6269-E66E-03B202575AB7}"/>
              </a:ext>
            </a:extLst>
          </p:cNvPr>
          <p:cNvSpPr txBox="1"/>
          <p:nvPr/>
        </p:nvSpPr>
        <p:spPr>
          <a:xfrm>
            <a:off x="6420969" y="773116"/>
            <a:ext cx="2410909" cy="738664"/>
          </a:xfrm>
          <a:prstGeom prst="rect">
            <a:avLst/>
          </a:prstGeom>
          <a:noFill/>
        </p:spPr>
        <p:txBody>
          <a:bodyPr wrap="square" rtlCol="0">
            <a:spAutoFit/>
          </a:bodyPr>
          <a:lstStyle/>
          <a:p>
            <a:pPr marL="0" marR="0" indent="0" algn="ctr" rtl="0" eaLnBrk="1" fontAlgn="auto" latinLnBrk="0" hangingPunct="1">
              <a:spcBef>
                <a:spcPts val="0"/>
              </a:spcBef>
              <a:spcAft>
                <a:spcPts val="0"/>
              </a:spcAft>
            </a:pPr>
            <a:r>
              <a:rPr lang="it-IT" sz="1400" b="1" kern="1200" dirty="0" err="1">
                <a:solidFill>
                  <a:srgbClr val="000000"/>
                </a:solidFill>
                <a:effectLst/>
                <a:latin typeface="Arial" panose="020B0604020202020204" pitchFamily="34" charset="0"/>
                <a:ea typeface="DejaVu Sans" panose="020B0603030804020204" pitchFamily="34" charset="0"/>
                <a:cs typeface="DejaVu Sans" panose="020B0603030804020204" pitchFamily="34" charset="0"/>
              </a:rPr>
              <a:t>Table</a:t>
            </a:r>
            <a:r>
              <a:rPr lang="it-IT" sz="1400" b="1" kern="1200" dirty="0">
                <a:solidFill>
                  <a:srgbClr val="000000"/>
                </a:solidFill>
                <a:effectLst/>
                <a:latin typeface="Arial" panose="020B0604020202020204" pitchFamily="34" charset="0"/>
                <a:ea typeface="DejaVu Sans" panose="020B0603030804020204" pitchFamily="34" charset="0"/>
                <a:cs typeface="DejaVu Sans" panose="020B0603030804020204" pitchFamily="34" charset="0"/>
              </a:rPr>
              <a:t> 11</a:t>
            </a:r>
            <a:r>
              <a:rPr lang="it-IT" sz="1400" kern="1200" dirty="0">
                <a:solidFill>
                  <a:srgbClr val="000000"/>
                </a:solidFill>
                <a:effectLst/>
                <a:latin typeface="Arial" panose="020B0604020202020204" pitchFamily="34" charset="0"/>
                <a:ea typeface="DejaVu Sans" panose="020B0603030804020204" pitchFamily="34" charset="0"/>
                <a:cs typeface="DejaVu Sans" panose="020B0603030804020204" pitchFamily="34" charset="0"/>
              </a:rPr>
              <a:t>: </a:t>
            </a:r>
            <a:r>
              <a:rPr lang="it-IT" sz="1400" kern="1200" dirty="0" err="1">
                <a:solidFill>
                  <a:srgbClr val="000000"/>
                </a:solidFill>
                <a:effectLst/>
                <a:latin typeface="Arial" panose="020B0604020202020204" pitchFamily="34" charset="0"/>
                <a:ea typeface="DejaVu Sans" panose="020B0603030804020204" pitchFamily="34" charset="0"/>
                <a:cs typeface="DejaVu Sans" panose="020B0603030804020204" pitchFamily="34" charset="0"/>
              </a:rPr>
              <a:t>Error</a:t>
            </a:r>
            <a:r>
              <a:rPr lang="it-IT" sz="1400" kern="1200" dirty="0">
                <a:solidFill>
                  <a:srgbClr val="000000"/>
                </a:solidFill>
                <a:effectLst/>
                <a:latin typeface="Arial" panose="020B0604020202020204" pitchFamily="34" charset="0"/>
                <a:ea typeface="DejaVu Sans" panose="020B0603030804020204" pitchFamily="34" charset="0"/>
                <a:cs typeface="DejaVu Sans" panose="020B0603030804020204" pitchFamily="34" charset="0"/>
              </a:rPr>
              <a:t> of best NN </a:t>
            </a:r>
            <a:r>
              <a:rPr lang="it-IT" sz="1400" kern="1200" dirty="0" err="1">
                <a:solidFill>
                  <a:srgbClr val="000000"/>
                </a:solidFill>
                <a:effectLst/>
                <a:latin typeface="Arial" panose="020B0604020202020204" pitchFamily="34" charset="0"/>
                <a:ea typeface="DejaVu Sans" panose="020B0603030804020204" pitchFamily="34" charset="0"/>
                <a:cs typeface="DejaVu Sans" panose="020B0603030804020204" pitchFamily="34" charset="0"/>
              </a:rPr>
              <a:t>using</a:t>
            </a:r>
            <a:r>
              <a:rPr lang="it-IT" sz="1400" kern="1200" dirty="0">
                <a:solidFill>
                  <a:srgbClr val="000000"/>
                </a:solidFill>
                <a:effectLst/>
                <a:latin typeface="Arial" panose="020B0604020202020204" pitchFamily="34" charset="0"/>
                <a:ea typeface="DejaVu Sans" panose="020B0603030804020204" pitchFamily="34" charset="0"/>
                <a:cs typeface="DejaVu Sans" panose="020B0603030804020204" pitchFamily="34" charset="0"/>
              </a:rPr>
              <a:t> </a:t>
            </a:r>
            <a:r>
              <a:rPr lang="it-IT" sz="1400" kern="1200" dirty="0" err="1">
                <a:solidFill>
                  <a:srgbClr val="000000"/>
                </a:solidFill>
                <a:effectLst/>
                <a:latin typeface="Arial" panose="020B0604020202020204" pitchFamily="34" charset="0"/>
                <a:ea typeface="DejaVu Sans" panose="020B0603030804020204" pitchFamily="34" charset="0"/>
                <a:cs typeface="DejaVu Sans" panose="020B0603030804020204" pitchFamily="34" charset="0"/>
              </a:rPr>
              <a:t>Bayesian</a:t>
            </a:r>
            <a:r>
              <a:rPr lang="it-IT" sz="1400" kern="1200" dirty="0">
                <a:solidFill>
                  <a:srgbClr val="000000"/>
                </a:solidFill>
                <a:effectLst/>
                <a:latin typeface="Arial" panose="020B0604020202020204" pitchFamily="34" charset="0"/>
                <a:ea typeface="DejaVu Sans" panose="020B0603030804020204" pitchFamily="34" charset="0"/>
                <a:cs typeface="DejaVu Sans" panose="020B0603030804020204" pitchFamily="34" charset="0"/>
              </a:rPr>
              <a:t> </a:t>
            </a:r>
            <a:r>
              <a:rPr lang="it-IT" sz="1400" kern="1200" dirty="0" err="1">
                <a:solidFill>
                  <a:srgbClr val="000000"/>
                </a:solidFill>
                <a:effectLst/>
                <a:latin typeface="Arial" panose="020B0604020202020204" pitchFamily="34" charset="0"/>
                <a:ea typeface="DejaVu Sans" panose="020B0603030804020204" pitchFamily="34" charset="0"/>
                <a:cs typeface="DejaVu Sans" panose="020B0603030804020204" pitchFamily="34" charset="0"/>
              </a:rPr>
              <a:t>Optimizations</a:t>
            </a:r>
            <a:endParaRPr lang="it-IT" sz="1100" dirty="0">
              <a:effectLst/>
            </a:endParaRPr>
          </a:p>
        </p:txBody>
      </p:sp>
      <p:graphicFrame>
        <p:nvGraphicFramePr>
          <p:cNvPr id="4" name="Tabella 3">
            <a:extLst>
              <a:ext uri="{FF2B5EF4-FFF2-40B4-BE49-F238E27FC236}">
                <a16:creationId xmlns:a16="http://schemas.microsoft.com/office/drawing/2014/main" id="{08A0B76C-F8DB-1F28-06ED-A7B17541005B}"/>
              </a:ext>
            </a:extLst>
          </p:cNvPr>
          <p:cNvGraphicFramePr>
            <a:graphicFrameLocks noGrp="1"/>
          </p:cNvGraphicFramePr>
          <p:nvPr>
            <p:extLst>
              <p:ext uri="{D42A27DB-BD31-4B8C-83A1-F6EECF244321}">
                <p14:modId xmlns:p14="http://schemas.microsoft.com/office/powerpoint/2010/main" val="1403351663"/>
              </p:ext>
            </p:extLst>
          </p:nvPr>
        </p:nvGraphicFramePr>
        <p:xfrm>
          <a:off x="6420969" y="1659788"/>
          <a:ext cx="2410911" cy="1219200"/>
        </p:xfrm>
        <a:graphic>
          <a:graphicData uri="http://schemas.openxmlformats.org/drawingml/2006/table">
            <a:tbl>
              <a:tblPr firstRow="1" bandRow="1">
                <a:tableStyleId>{0E3FDE45-AF77-4B5C-9715-49D594BDF05E}</a:tableStyleId>
              </a:tblPr>
              <a:tblGrid>
                <a:gridCol w="873265">
                  <a:extLst>
                    <a:ext uri="{9D8B030D-6E8A-4147-A177-3AD203B41FA5}">
                      <a16:colId xmlns:a16="http://schemas.microsoft.com/office/drawing/2014/main" val="648467169"/>
                    </a:ext>
                  </a:extLst>
                </a:gridCol>
                <a:gridCol w="768823">
                  <a:extLst>
                    <a:ext uri="{9D8B030D-6E8A-4147-A177-3AD203B41FA5}">
                      <a16:colId xmlns:a16="http://schemas.microsoft.com/office/drawing/2014/main" val="763559824"/>
                    </a:ext>
                  </a:extLst>
                </a:gridCol>
                <a:gridCol w="768823">
                  <a:extLst>
                    <a:ext uri="{9D8B030D-6E8A-4147-A177-3AD203B41FA5}">
                      <a16:colId xmlns:a16="http://schemas.microsoft.com/office/drawing/2014/main" val="2350259721"/>
                    </a:ext>
                  </a:extLst>
                </a:gridCol>
              </a:tblGrid>
              <a:tr h="253943">
                <a:tc>
                  <a:txBody>
                    <a:bodyPr/>
                    <a:lstStyle/>
                    <a:p>
                      <a:pPr algn="ctr"/>
                      <a:r>
                        <a:rPr lang="it-IT" sz="1400" dirty="0"/>
                        <a:t>Dataset</a:t>
                      </a:r>
                    </a:p>
                  </a:txBody>
                  <a:tcPr anchor="ctr"/>
                </a:tc>
                <a:tc>
                  <a:txBody>
                    <a:bodyPr/>
                    <a:lstStyle/>
                    <a:p>
                      <a:pPr algn="ctr"/>
                      <a:r>
                        <a:rPr lang="it-IT" sz="1400" dirty="0"/>
                        <a:t>MSE</a:t>
                      </a:r>
                    </a:p>
                  </a:txBody>
                  <a:tcPr anchor="ctr"/>
                </a:tc>
                <a:tc>
                  <a:txBody>
                    <a:bodyPr/>
                    <a:lstStyle/>
                    <a:p>
                      <a:pPr algn="ctr"/>
                      <a:r>
                        <a:rPr lang="it-IT" sz="1400" dirty="0"/>
                        <a:t>MEE</a:t>
                      </a:r>
                    </a:p>
                  </a:txBody>
                  <a:tcPr anchor="ctr"/>
                </a:tc>
                <a:extLst>
                  <a:ext uri="{0D108BD9-81ED-4DB2-BD59-A6C34878D82A}">
                    <a16:rowId xmlns:a16="http://schemas.microsoft.com/office/drawing/2014/main" val="3609032032"/>
                  </a:ext>
                </a:extLst>
              </a:tr>
              <a:tr h="253943">
                <a:tc>
                  <a:txBody>
                    <a:bodyPr/>
                    <a:lstStyle/>
                    <a:p>
                      <a:pPr algn="ctr"/>
                      <a:r>
                        <a:rPr lang="it-IT" sz="1400" dirty="0"/>
                        <a:t>TR</a:t>
                      </a:r>
                    </a:p>
                  </a:txBody>
                  <a:tcPr anchor="ctr"/>
                </a:tc>
                <a:tc>
                  <a:txBody>
                    <a:bodyPr/>
                    <a:lstStyle/>
                    <a:p>
                      <a:pPr algn="ctr"/>
                      <a:r>
                        <a:rPr lang="it-IT" sz="1400" dirty="0"/>
                        <a:t>4.369</a:t>
                      </a:r>
                    </a:p>
                  </a:txBody>
                  <a:tcPr anchor="ctr"/>
                </a:tc>
                <a:tc>
                  <a:txBody>
                    <a:bodyPr/>
                    <a:lstStyle/>
                    <a:p>
                      <a:pPr algn="ctr"/>
                      <a:r>
                        <a:rPr lang="it-IT" sz="1400" dirty="0"/>
                        <a:t>3.037</a:t>
                      </a:r>
                    </a:p>
                  </a:txBody>
                  <a:tcPr anchor="ctr"/>
                </a:tc>
                <a:extLst>
                  <a:ext uri="{0D108BD9-81ED-4DB2-BD59-A6C34878D82A}">
                    <a16:rowId xmlns:a16="http://schemas.microsoft.com/office/drawing/2014/main" val="1122651993"/>
                  </a:ext>
                </a:extLst>
              </a:tr>
              <a:tr h="253943">
                <a:tc>
                  <a:txBody>
                    <a:bodyPr/>
                    <a:lstStyle/>
                    <a:p>
                      <a:pPr algn="ctr"/>
                      <a:r>
                        <a:rPr lang="it-IT" sz="1400" dirty="0"/>
                        <a:t>VL</a:t>
                      </a:r>
                    </a:p>
                  </a:txBody>
                  <a:tcPr anchor="ctr"/>
                </a:tc>
                <a:tc>
                  <a:txBody>
                    <a:bodyPr/>
                    <a:lstStyle/>
                    <a:p>
                      <a:pPr algn="ctr"/>
                      <a:r>
                        <a:rPr lang="it-IT" sz="1400" dirty="0"/>
                        <a:t>185.2</a:t>
                      </a:r>
                    </a:p>
                  </a:txBody>
                  <a:tcPr anchor="ctr"/>
                </a:tc>
                <a:tc>
                  <a:txBody>
                    <a:bodyPr/>
                    <a:lstStyle/>
                    <a:p>
                      <a:pPr algn="ctr"/>
                      <a:r>
                        <a:rPr lang="it-IT" sz="1400" dirty="0"/>
                        <a:t>22.87</a:t>
                      </a:r>
                    </a:p>
                  </a:txBody>
                  <a:tcPr anchor="ctr"/>
                </a:tc>
                <a:extLst>
                  <a:ext uri="{0D108BD9-81ED-4DB2-BD59-A6C34878D82A}">
                    <a16:rowId xmlns:a16="http://schemas.microsoft.com/office/drawing/2014/main" val="213585604"/>
                  </a:ext>
                </a:extLst>
              </a:tr>
              <a:tr h="253943">
                <a:tc>
                  <a:txBody>
                    <a:bodyPr/>
                    <a:lstStyle/>
                    <a:p>
                      <a:pPr algn="ctr"/>
                      <a:r>
                        <a:rPr lang="it-IT" sz="1400" dirty="0"/>
                        <a:t>TS</a:t>
                      </a:r>
                    </a:p>
                  </a:txBody>
                  <a:tcPr anchor="ctr"/>
                </a:tc>
                <a:tc>
                  <a:txBody>
                    <a:bodyPr/>
                    <a:lstStyle/>
                    <a:p>
                      <a:pPr algn="ctr"/>
                      <a:r>
                        <a:rPr lang="it-IT" sz="1400" dirty="0">
                          <a:solidFill>
                            <a:schemeClr val="tx1"/>
                          </a:solidFill>
                        </a:rPr>
                        <a:t>2.200</a:t>
                      </a:r>
                    </a:p>
                  </a:txBody>
                  <a:tcPr anchor="ctr"/>
                </a:tc>
                <a:tc>
                  <a:txBody>
                    <a:bodyPr/>
                    <a:lstStyle/>
                    <a:p>
                      <a:pPr algn="ctr"/>
                      <a:r>
                        <a:rPr lang="it-IT" sz="1400" dirty="0">
                          <a:solidFill>
                            <a:schemeClr val="tx1"/>
                          </a:solidFill>
                        </a:rPr>
                        <a:t>2.162</a:t>
                      </a:r>
                    </a:p>
                  </a:txBody>
                  <a:tcPr anchor="ctr"/>
                </a:tc>
                <a:extLst>
                  <a:ext uri="{0D108BD9-81ED-4DB2-BD59-A6C34878D82A}">
                    <a16:rowId xmlns:a16="http://schemas.microsoft.com/office/drawing/2014/main" val="3507291681"/>
                  </a:ext>
                </a:extLst>
              </a:tr>
            </a:tbl>
          </a:graphicData>
        </a:graphic>
      </p:graphicFrame>
    </p:spTree>
    <p:extLst>
      <p:ext uri="{BB962C8B-B14F-4D97-AF65-F5344CB8AC3E}">
        <p14:creationId xmlns:p14="http://schemas.microsoft.com/office/powerpoint/2010/main" val="896133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 name="PlaceHolder 1"/>
          <p:cNvSpPr>
            <a:spLocks noGrp="1"/>
          </p:cNvSpPr>
          <p:nvPr>
            <p:ph type="title"/>
          </p:nvPr>
        </p:nvSpPr>
        <p:spPr>
          <a:xfrm>
            <a:off x="311760" y="0"/>
            <a:ext cx="8520120" cy="576000"/>
          </a:xfrm>
          <a:prstGeom prst="rect">
            <a:avLst/>
          </a:prstGeom>
          <a:noFill/>
          <a:ln w="0">
            <a:noFill/>
          </a:ln>
        </p:spPr>
        <p:txBody>
          <a:bodyPr tIns="91440" bIns="91440" anchor="t">
            <a:normAutofit fontScale="91000"/>
          </a:bodyPr>
          <a:lstStyle/>
          <a:p>
            <a:pPr>
              <a:lnSpc>
                <a:spcPct val="100000"/>
              </a:lnSpc>
              <a:buNone/>
              <a:tabLst>
                <a:tab pos="0" algn="l"/>
              </a:tabLst>
            </a:pPr>
            <a:r>
              <a:rPr lang="it" sz="2600" b="0" strike="noStrike" spc="-1" dirty="0">
                <a:solidFill>
                  <a:srgbClr val="000000"/>
                </a:solidFill>
                <a:latin typeface="Arial"/>
                <a:ea typeface="Arial"/>
              </a:rPr>
              <a:t>CUP</a:t>
            </a:r>
            <a:r>
              <a:rPr lang="it" sz="2400" b="0" strike="noStrike" spc="-1" dirty="0">
                <a:solidFill>
                  <a:srgbClr val="000000"/>
                </a:solidFill>
                <a:latin typeface="Arial"/>
                <a:ea typeface="Arial"/>
              </a:rPr>
              <a:t> </a:t>
            </a:r>
            <a:r>
              <a:rPr lang="it" sz="2600" b="0" strike="noStrike" spc="-1" dirty="0">
                <a:solidFill>
                  <a:srgbClr val="000000"/>
                </a:solidFill>
                <a:latin typeface="Arial"/>
                <a:ea typeface="Arial"/>
              </a:rPr>
              <a:t>Results: final model </a:t>
            </a:r>
            <a:endParaRPr lang="it-IT" sz="2400" b="0" strike="noStrike" spc="-1" dirty="0">
              <a:solidFill>
                <a:srgbClr val="000000"/>
              </a:solidFill>
              <a:latin typeface="Arial"/>
            </a:endParaRPr>
          </a:p>
        </p:txBody>
      </p:sp>
      <p:sp>
        <p:nvSpPr>
          <p:cNvPr id="110" name="PlaceHolder 3"/>
          <p:cNvSpPr>
            <a:spLocks noGrp="1"/>
          </p:cNvSpPr>
          <p:nvPr>
            <p:ph type="sldNum" idx="10"/>
          </p:nvPr>
        </p:nvSpPr>
        <p:spPr>
          <a:xfrm>
            <a:off x="8472600" y="4663080"/>
            <a:ext cx="548280" cy="393120"/>
          </a:xfrm>
          <a:prstGeom prst="rect">
            <a:avLst/>
          </a:prstGeom>
          <a:noFill/>
          <a:ln w="0">
            <a:noFill/>
          </a:ln>
        </p:spPr>
        <p:txBody>
          <a:bodyPr tIns="91440" bIns="91440" anchor="ctr">
            <a:normAutofit/>
          </a:bodyPr>
          <a:lstStyle>
            <a:lvl1pPr algn="r">
              <a:lnSpc>
                <a:spcPct val="100000"/>
              </a:lnSpc>
              <a:buNone/>
              <a:tabLst>
                <a:tab pos="0" algn="l"/>
              </a:tabLst>
              <a:defRPr lang="it" sz="1000" b="0" strike="noStrike" spc="-1">
                <a:solidFill>
                  <a:srgbClr val="595959"/>
                </a:solidFill>
                <a:latin typeface="Arial"/>
                <a:ea typeface="Arial"/>
              </a:defRPr>
            </a:lvl1pPr>
          </a:lstStyle>
          <a:p>
            <a:pPr algn="r">
              <a:lnSpc>
                <a:spcPct val="100000"/>
              </a:lnSpc>
              <a:buNone/>
              <a:tabLst>
                <a:tab pos="0" algn="l"/>
              </a:tabLst>
            </a:pPr>
            <a:fld id="{70083C99-8290-44C9-AB12-6D72EC62BA1C}" type="slidenum">
              <a:rPr lang="it" sz="1000" b="0" strike="noStrike" spc="-1">
                <a:solidFill>
                  <a:srgbClr val="595959"/>
                </a:solidFill>
                <a:latin typeface="Arial"/>
                <a:ea typeface="Arial"/>
              </a:rPr>
              <a:t>18</a:t>
            </a:fld>
            <a:endParaRPr lang="it-IT" sz="1000" b="0" strike="noStrike" spc="-1">
              <a:latin typeface="Times New Roman"/>
            </a:endParaRPr>
          </a:p>
        </p:txBody>
      </p:sp>
      <p:sp>
        <p:nvSpPr>
          <p:cNvPr id="4" name="CasellaDiTesto 3">
            <a:extLst>
              <a:ext uri="{FF2B5EF4-FFF2-40B4-BE49-F238E27FC236}">
                <a16:creationId xmlns:a16="http://schemas.microsoft.com/office/drawing/2014/main" id="{A2C03CD9-5D4B-7181-8758-3C5F98479B49}"/>
              </a:ext>
            </a:extLst>
          </p:cNvPr>
          <p:cNvSpPr txBox="1"/>
          <p:nvPr/>
        </p:nvSpPr>
        <p:spPr>
          <a:xfrm>
            <a:off x="311760" y="663575"/>
            <a:ext cx="8520120" cy="523220"/>
          </a:xfrm>
          <a:prstGeom prst="rect">
            <a:avLst/>
          </a:prstGeom>
          <a:noFill/>
        </p:spPr>
        <p:txBody>
          <a:bodyPr wrap="square" rtlCol="0">
            <a:spAutoFit/>
          </a:bodyPr>
          <a:lstStyle/>
          <a:p>
            <a:r>
              <a:rPr lang="it-IT" sz="1400" dirty="0" err="1"/>
              <a:t>We</a:t>
            </a:r>
            <a:r>
              <a:rPr lang="it-IT" sz="1400" dirty="0"/>
              <a:t> </a:t>
            </a:r>
            <a:r>
              <a:rPr lang="it-IT" sz="1400" dirty="0" err="1"/>
              <a:t>chose</a:t>
            </a:r>
            <a:r>
              <a:rPr lang="it-IT" sz="1400" dirty="0"/>
              <a:t> the ensemble of </a:t>
            </a:r>
            <a:r>
              <a:rPr lang="it-IT" sz="1400" dirty="0" err="1"/>
              <a:t>SVRs</a:t>
            </a:r>
            <a:r>
              <a:rPr lang="it-IT" sz="1400" dirty="0"/>
              <a:t> </a:t>
            </a:r>
            <a:r>
              <a:rPr lang="it-IT" sz="1400" dirty="0" err="1"/>
              <a:t>as</a:t>
            </a:r>
            <a:r>
              <a:rPr lang="it-IT" sz="1400" dirty="0"/>
              <a:t> </a:t>
            </a:r>
            <a:r>
              <a:rPr lang="it-IT" sz="1400" dirty="0" err="1"/>
              <a:t>our</a:t>
            </a:r>
            <a:r>
              <a:rPr lang="it-IT" sz="1400" dirty="0"/>
              <a:t> </a:t>
            </a:r>
            <a:r>
              <a:rPr lang="it-IT" sz="1400" dirty="0" err="1"/>
              <a:t>final</a:t>
            </a:r>
            <a:r>
              <a:rPr lang="it-IT" sz="1400" dirty="0"/>
              <a:t> model, </a:t>
            </a:r>
            <a:r>
              <a:rPr lang="it-IT" sz="1400" dirty="0" err="1"/>
              <a:t>because</a:t>
            </a:r>
            <a:r>
              <a:rPr lang="it-IT" sz="1400" dirty="0"/>
              <a:t> </a:t>
            </a:r>
            <a:r>
              <a:rPr lang="it-IT" sz="1400" dirty="0" err="1"/>
              <a:t>it</a:t>
            </a:r>
            <a:r>
              <a:rPr lang="it-IT" sz="1400" dirty="0"/>
              <a:t> </a:t>
            </a:r>
            <a:r>
              <a:rPr lang="it-IT" sz="1400" dirty="0" err="1"/>
              <a:t>is</a:t>
            </a:r>
            <a:r>
              <a:rPr lang="it-IT" sz="1400" dirty="0"/>
              <a:t> the one </a:t>
            </a:r>
            <a:r>
              <a:rPr lang="it-IT" sz="1400" dirty="0" err="1"/>
              <a:t>that</a:t>
            </a:r>
            <a:r>
              <a:rPr lang="it-IT" sz="1400" dirty="0"/>
              <a:t> </a:t>
            </a:r>
            <a:r>
              <a:rPr lang="it-IT" sz="1400" dirty="0" err="1"/>
              <a:t>achieves</a:t>
            </a:r>
            <a:r>
              <a:rPr lang="it-IT" sz="1400" dirty="0"/>
              <a:t> the best </a:t>
            </a:r>
            <a:r>
              <a:rPr lang="it-IT" sz="1400" dirty="0" err="1"/>
              <a:t>result</a:t>
            </a:r>
            <a:r>
              <a:rPr lang="it-IT" sz="1400" dirty="0"/>
              <a:t> on the </a:t>
            </a:r>
            <a:r>
              <a:rPr lang="it-IT" sz="1400" dirty="0" err="1"/>
              <a:t>internal</a:t>
            </a:r>
            <a:r>
              <a:rPr lang="it-IT" sz="1400" dirty="0"/>
              <a:t> test set by far. The </a:t>
            </a:r>
            <a:r>
              <a:rPr lang="it-IT" sz="1400" dirty="0" err="1"/>
              <a:t>chosen</a:t>
            </a:r>
            <a:r>
              <a:rPr lang="it-IT" sz="1400" dirty="0"/>
              <a:t> </a:t>
            </a:r>
            <a:r>
              <a:rPr lang="it-IT" sz="1400" dirty="0" err="1"/>
              <a:t>hyperparameters</a:t>
            </a:r>
            <a:r>
              <a:rPr lang="it-IT" sz="1400" dirty="0"/>
              <a:t> </a:t>
            </a:r>
            <a:r>
              <a:rPr lang="it-IT" sz="1400" dirty="0" err="1"/>
              <a:t>were</a:t>
            </a:r>
            <a:r>
              <a:rPr lang="it-IT" sz="1400" dirty="0"/>
              <a:t> </a:t>
            </a:r>
            <a:r>
              <a:rPr lang="it-IT" sz="1400" dirty="0" err="1"/>
              <a:t>shown</a:t>
            </a:r>
            <a:r>
              <a:rPr lang="it-IT" sz="1400" dirty="0"/>
              <a:t> in the </a:t>
            </a:r>
            <a:r>
              <a:rPr lang="it-IT" sz="1400" dirty="0" err="1"/>
              <a:t>previous</a:t>
            </a:r>
            <a:r>
              <a:rPr lang="it-IT" sz="1400" dirty="0"/>
              <a:t> slides.</a:t>
            </a:r>
          </a:p>
        </p:txBody>
      </p:sp>
      <p:pic>
        <p:nvPicPr>
          <p:cNvPr id="6" name="Immagine 5" descr="Immagine che contiene testo, linea, schermata, Diagramma&#10;&#10;Descrizione generata automaticamente">
            <a:extLst>
              <a:ext uri="{FF2B5EF4-FFF2-40B4-BE49-F238E27FC236}">
                <a16:creationId xmlns:a16="http://schemas.microsoft.com/office/drawing/2014/main" id="{4060600E-2C78-DE78-F32F-B9ED61E030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8830" y="2187214"/>
            <a:ext cx="3562518" cy="2583569"/>
          </a:xfrm>
          <a:prstGeom prst="rect">
            <a:avLst/>
          </a:prstGeom>
          <a:ln>
            <a:noFill/>
          </a:ln>
        </p:spPr>
      </p:pic>
      <p:sp>
        <p:nvSpPr>
          <p:cNvPr id="7" name="CasellaDiTesto 6">
            <a:extLst>
              <a:ext uri="{FF2B5EF4-FFF2-40B4-BE49-F238E27FC236}">
                <a16:creationId xmlns:a16="http://schemas.microsoft.com/office/drawing/2014/main" id="{1C1C4EBE-1F60-EA02-1026-D9B94CF38B77}"/>
              </a:ext>
            </a:extLst>
          </p:cNvPr>
          <p:cNvSpPr txBox="1"/>
          <p:nvPr/>
        </p:nvSpPr>
        <p:spPr>
          <a:xfrm>
            <a:off x="311760" y="1663567"/>
            <a:ext cx="3836658" cy="523220"/>
          </a:xfrm>
          <a:prstGeom prst="rect">
            <a:avLst/>
          </a:prstGeom>
          <a:noFill/>
        </p:spPr>
        <p:txBody>
          <a:bodyPr wrap="square" rtlCol="0">
            <a:spAutoFit/>
          </a:bodyPr>
          <a:lstStyle/>
          <a:p>
            <a:pPr algn="ctr"/>
            <a:r>
              <a:rPr lang="it-IT" sz="1400" b="1" dirty="0"/>
              <a:t>Figure 6</a:t>
            </a:r>
            <a:r>
              <a:rPr lang="it-IT" sz="1400" dirty="0"/>
              <a:t>: Learning curve for the SVR model (MEE)</a:t>
            </a:r>
          </a:p>
        </p:txBody>
      </p:sp>
      <p:pic>
        <p:nvPicPr>
          <p:cNvPr id="11" name="Immagine 10" descr="Immagine che contiene testo, linea, Diagramma, schermata&#10;&#10;Descrizione generata automaticamente">
            <a:extLst>
              <a:ext uri="{FF2B5EF4-FFF2-40B4-BE49-F238E27FC236}">
                <a16:creationId xmlns:a16="http://schemas.microsoft.com/office/drawing/2014/main" id="{5628776D-A23A-FCB8-0D93-020D8CDEF42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48418" y="2267589"/>
            <a:ext cx="4598322" cy="2404100"/>
          </a:xfrm>
          <a:prstGeom prst="rect">
            <a:avLst/>
          </a:prstGeom>
          <a:ln>
            <a:noFill/>
          </a:ln>
        </p:spPr>
      </p:pic>
      <p:sp>
        <p:nvSpPr>
          <p:cNvPr id="12" name="CasellaDiTesto 11">
            <a:extLst>
              <a:ext uri="{FF2B5EF4-FFF2-40B4-BE49-F238E27FC236}">
                <a16:creationId xmlns:a16="http://schemas.microsoft.com/office/drawing/2014/main" id="{AC009657-E45C-783A-75A4-44E1CA307A5B}"/>
              </a:ext>
            </a:extLst>
          </p:cNvPr>
          <p:cNvSpPr txBox="1"/>
          <p:nvPr/>
        </p:nvSpPr>
        <p:spPr>
          <a:xfrm>
            <a:off x="4148418" y="1663567"/>
            <a:ext cx="4598322" cy="523220"/>
          </a:xfrm>
          <a:prstGeom prst="rect">
            <a:avLst/>
          </a:prstGeom>
          <a:noFill/>
        </p:spPr>
        <p:txBody>
          <a:bodyPr wrap="square" rtlCol="0">
            <a:spAutoFit/>
          </a:bodyPr>
          <a:lstStyle/>
          <a:p>
            <a:pPr algn="ctr"/>
            <a:r>
              <a:rPr lang="it-IT" sz="1400" b="1" dirty="0"/>
              <a:t>Figure 7</a:t>
            </a:r>
            <a:r>
              <a:rPr lang="it-IT" sz="1400" dirty="0"/>
              <a:t>: </a:t>
            </a:r>
            <a:r>
              <a:rPr lang="it-IT" sz="1400" dirty="0" err="1"/>
              <a:t>Euclidean</a:t>
            </a:r>
            <a:r>
              <a:rPr lang="it-IT" sz="1400" dirty="0"/>
              <a:t> </a:t>
            </a:r>
            <a:r>
              <a:rPr lang="it-IT" sz="1400" dirty="0" err="1"/>
              <a:t>distance</a:t>
            </a:r>
            <a:r>
              <a:rPr lang="it-IT" sz="1400" dirty="0"/>
              <a:t> </a:t>
            </a:r>
            <a:r>
              <a:rPr lang="it-IT" sz="1400" dirty="0" err="1"/>
              <a:t>between</a:t>
            </a:r>
            <a:r>
              <a:rPr lang="it-IT" sz="1400" dirty="0"/>
              <a:t> the </a:t>
            </a:r>
            <a:r>
              <a:rPr lang="it-IT" sz="1400" dirty="0" err="1"/>
              <a:t>true</a:t>
            </a:r>
            <a:r>
              <a:rPr lang="it-IT" sz="1400" dirty="0"/>
              <a:t> and </a:t>
            </a:r>
            <a:r>
              <a:rPr lang="it-IT" sz="1400" dirty="0" err="1"/>
              <a:t>predicted</a:t>
            </a:r>
            <a:r>
              <a:rPr lang="it-IT" sz="1400" dirty="0"/>
              <a:t> </a:t>
            </a:r>
            <a:r>
              <a:rPr lang="it-IT" sz="1400" dirty="0" err="1"/>
              <a:t>value</a:t>
            </a:r>
            <a:r>
              <a:rPr lang="it-IT" sz="1400" dirty="0"/>
              <a:t>, for </a:t>
            </a:r>
            <a:r>
              <a:rPr lang="it-IT" sz="1400" dirty="0" err="1"/>
              <a:t>each</a:t>
            </a:r>
            <a:r>
              <a:rPr lang="it-IT" sz="1400" dirty="0"/>
              <a:t> point in the </a:t>
            </a:r>
            <a:r>
              <a:rPr lang="it-IT" sz="1400" dirty="0" err="1"/>
              <a:t>internal</a:t>
            </a:r>
            <a:r>
              <a:rPr lang="it-IT" sz="1400" dirty="0"/>
              <a:t> TS </a:t>
            </a:r>
          </a:p>
        </p:txBody>
      </p:sp>
    </p:spTree>
    <p:extLst>
      <p:ext uri="{BB962C8B-B14F-4D97-AF65-F5344CB8AC3E}">
        <p14:creationId xmlns:p14="http://schemas.microsoft.com/office/powerpoint/2010/main" val="4797091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 name="PlaceHolder 1"/>
          <p:cNvSpPr>
            <a:spLocks noGrp="1"/>
          </p:cNvSpPr>
          <p:nvPr>
            <p:ph type="title"/>
          </p:nvPr>
        </p:nvSpPr>
        <p:spPr>
          <a:xfrm>
            <a:off x="311760" y="0"/>
            <a:ext cx="8520120" cy="576000"/>
          </a:xfrm>
          <a:prstGeom prst="rect">
            <a:avLst/>
          </a:prstGeom>
          <a:noFill/>
          <a:ln w="0">
            <a:noFill/>
          </a:ln>
        </p:spPr>
        <p:txBody>
          <a:bodyPr tIns="91440" bIns="91440" anchor="t">
            <a:normAutofit fontScale="91000"/>
          </a:bodyPr>
          <a:lstStyle/>
          <a:p>
            <a:pPr>
              <a:lnSpc>
                <a:spcPct val="100000"/>
              </a:lnSpc>
              <a:buNone/>
              <a:tabLst>
                <a:tab pos="0" algn="l"/>
              </a:tabLst>
            </a:pPr>
            <a:r>
              <a:rPr lang="it" sz="2600" b="0" strike="noStrike" spc="-1" dirty="0">
                <a:solidFill>
                  <a:srgbClr val="000000"/>
                </a:solidFill>
                <a:latin typeface="Arial"/>
                <a:ea typeface="Arial"/>
              </a:rPr>
              <a:t>CUP</a:t>
            </a:r>
            <a:r>
              <a:rPr lang="it" sz="2400" b="0" strike="noStrike" spc="-1" dirty="0">
                <a:solidFill>
                  <a:srgbClr val="000000"/>
                </a:solidFill>
                <a:latin typeface="Arial"/>
                <a:ea typeface="Arial"/>
              </a:rPr>
              <a:t> </a:t>
            </a:r>
            <a:r>
              <a:rPr lang="it" sz="2600" b="0" strike="noStrike" spc="-1" dirty="0">
                <a:solidFill>
                  <a:srgbClr val="000000"/>
                </a:solidFill>
                <a:latin typeface="Arial"/>
                <a:ea typeface="Arial"/>
              </a:rPr>
              <a:t>Results: </a:t>
            </a:r>
            <a:r>
              <a:rPr lang="it" sz="2600" b="0" strike="noStrike" spc="-1" dirty="0">
                <a:latin typeface="Arial"/>
                <a:ea typeface="Arial"/>
              </a:rPr>
              <a:t>hyperparameters’ impact on the error – 1  </a:t>
            </a:r>
            <a:endParaRPr lang="it-IT" sz="2400" b="0" strike="noStrike" spc="-1" dirty="0">
              <a:latin typeface="Arial"/>
            </a:endParaRPr>
          </a:p>
        </p:txBody>
      </p:sp>
      <p:sp>
        <p:nvSpPr>
          <p:cNvPr id="110" name="PlaceHolder 3"/>
          <p:cNvSpPr>
            <a:spLocks noGrp="1"/>
          </p:cNvSpPr>
          <p:nvPr>
            <p:ph type="sldNum" idx="10"/>
          </p:nvPr>
        </p:nvSpPr>
        <p:spPr>
          <a:xfrm>
            <a:off x="8472600" y="4663080"/>
            <a:ext cx="548280" cy="393120"/>
          </a:xfrm>
          <a:prstGeom prst="rect">
            <a:avLst/>
          </a:prstGeom>
          <a:noFill/>
          <a:ln w="0">
            <a:noFill/>
          </a:ln>
        </p:spPr>
        <p:txBody>
          <a:bodyPr tIns="91440" bIns="91440" anchor="ctr">
            <a:normAutofit/>
          </a:bodyPr>
          <a:lstStyle>
            <a:lvl1pPr algn="r">
              <a:lnSpc>
                <a:spcPct val="100000"/>
              </a:lnSpc>
              <a:buNone/>
              <a:tabLst>
                <a:tab pos="0" algn="l"/>
              </a:tabLst>
              <a:defRPr lang="it" sz="1000" b="0" strike="noStrike" spc="-1">
                <a:solidFill>
                  <a:srgbClr val="595959"/>
                </a:solidFill>
                <a:latin typeface="Arial"/>
                <a:ea typeface="Arial"/>
              </a:defRPr>
            </a:lvl1pPr>
          </a:lstStyle>
          <a:p>
            <a:pPr algn="r">
              <a:lnSpc>
                <a:spcPct val="100000"/>
              </a:lnSpc>
              <a:buNone/>
              <a:tabLst>
                <a:tab pos="0" algn="l"/>
              </a:tabLst>
            </a:pPr>
            <a:fld id="{70083C99-8290-44C9-AB12-6D72EC62BA1C}" type="slidenum">
              <a:rPr lang="it" sz="1000" b="0" strike="noStrike" spc="-1">
                <a:solidFill>
                  <a:srgbClr val="595959"/>
                </a:solidFill>
                <a:latin typeface="Arial"/>
                <a:ea typeface="Arial"/>
              </a:rPr>
              <a:t>19</a:t>
            </a:fld>
            <a:endParaRPr lang="it-IT" sz="1000" b="0" strike="noStrike" spc="-1">
              <a:latin typeface="Times New Roman"/>
            </a:endParaRPr>
          </a:p>
        </p:txBody>
      </p:sp>
      <p:sp>
        <p:nvSpPr>
          <p:cNvPr id="4" name="CasellaDiTesto 3">
            <a:extLst>
              <a:ext uri="{FF2B5EF4-FFF2-40B4-BE49-F238E27FC236}">
                <a16:creationId xmlns:a16="http://schemas.microsoft.com/office/drawing/2014/main" id="{41F7F461-53D5-9526-CAFB-E8916D547FA7}"/>
              </a:ext>
            </a:extLst>
          </p:cNvPr>
          <p:cNvSpPr txBox="1"/>
          <p:nvPr/>
        </p:nvSpPr>
        <p:spPr>
          <a:xfrm>
            <a:off x="311760" y="658906"/>
            <a:ext cx="8520120" cy="954107"/>
          </a:xfrm>
          <a:prstGeom prst="rect">
            <a:avLst/>
          </a:prstGeom>
          <a:noFill/>
        </p:spPr>
        <p:txBody>
          <a:bodyPr wrap="square" rtlCol="0">
            <a:spAutoFit/>
          </a:bodyPr>
          <a:lstStyle/>
          <a:p>
            <a:r>
              <a:rPr lang="en-US" sz="1400" dirty="0"/>
              <a:t>The following images present the mean (validation) MEE achieved across all combinations of hyperparameters’ values, fixed the polynomial kernel. Specifically, for each pair of hyperparameters, the average MEE is calculated over the 5 folds of the cross-validation. It can be noted, for example, that a high value of the C parameter implies better results.</a:t>
            </a:r>
            <a:endParaRPr lang="it-IT" sz="1400" dirty="0"/>
          </a:p>
        </p:txBody>
      </p:sp>
      <p:pic>
        <p:nvPicPr>
          <p:cNvPr id="6" name="Immagine 5">
            <a:extLst>
              <a:ext uri="{FF2B5EF4-FFF2-40B4-BE49-F238E27FC236}">
                <a16:creationId xmlns:a16="http://schemas.microsoft.com/office/drawing/2014/main" id="{64234299-E1E7-9481-3C7E-E9A52BE849F8}"/>
              </a:ext>
            </a:extLst>
          </p:cNvPr>
          <p:cNvPicPr>
            <a:picLocks noChangeAspect="1"/>
          </p:cNvPicPr>
          <p:nvPr/>
        </p:nvPicPr>
        <p:blipFill>
          <a:blip r:embed="rId2"/>
          <a:stretch>
            <a:fillRect/>
          </a:stretch>
        </p:blipFill>
        <p:spPr>
          <a:xfrm>
            <a:off x="328020" y="2091524"/>
            <a:ext cx="1495546" cy="1459247"/>
          </a:xfrm>
          <a:prstGeom prst="rect">
            <a:avLst/>
          </a:prstGeom>
          <a:ln>
            <a:noFill/>
          </a:ln>
        </p:spPr>
      </p:pic>
      <p:pic>
        <p:nvPicPr>
          <p:cNvPr id="7" name="Immagine 6">
            <a:extLst>
              <a:ext uri="{FF2B5EF4-FFF2-40B4-BE49-F238E27FC236}">
                <a16:creationId xmlns:a16="http://schemas.microsoft.com/office/drawing/2014/main" id="{35B2C128-9D65-D1A8-5F58-7EB227CE66C3}"/>
              </a:ext>
            </a:extLst>
          </p:cNvPr>
          <p:cNvPicPr>
            <a:picLocks noChangeAspect="1"/>
          </p:cNvPicPr>
          <p:nvPr/>
        </p:nvPicPr>
        <p:blipFill>
          <a:blip r:embed="rId3"/>
          <a:stretch>
            <a:fillRect/>
          </a:stretch>
        </p:blipFill>
        <p:spPr>
          <a:xfrm>
            <a:off x="1956771" y="3570512"/>
            <a:ext cx="1446607" cy="1461144"/>
          </a:xfrm>
          <a:prstGeom prst="rect">
            <a:avLst/>
          </a:prstGeom>
          <a:ln>
            <a:noFill/>
          </a:ln>
        </p:spPr>
      </p:pic>
      <p:pic>
        <p:nvPicPr>
          <p:cNvPr id="8" name="Immagine 7">
            <a:extLst>
              <a:ext uri="{FF2B5EF4-FFF2-40B4-BE49-F238E27FC236}">
                <a16:creationId xmlns:a16="http://schemas.microsoft.com/office/drawing/2014/main" id="{6124CA34-B792-6539-23A6-41EA850F48BC}"/>
              </a:ext>
            </a:extLst>
          </p:cNvPr>
          <p:cNvPicPr>
            <a:picLocks noChangeAspect="1"/>
          </p:cNvPicPr>
          <p:nvPr/>
        </p:nvPicPr>
        <p:blipFill>
          <a:blip r:embed="rId4"/>
          <a:stretch>
            <a:fillRect/>
          </a:stretch>
        </p:blipFill>
        <p:spPr>
          <a:xfrm>
            <a:off x="3805343" y="2088196"/>
            <a:ext cx="1483082" cy="1324986"/>
          </a:xfrm>
          <a:prstGeom prst="rect">
            <a:avLst/>
          </a:prstGeom>
          <a:ln>
            <a:noFill/>
          </a:ln>
        </p:spPr>
      </p:pic>
      <p:pic>
        <p:nvPicPr>
          <p:cNvPr id="9" name="Immagine 8">
            <a:extLst>
              <a:ext uri="{FF2B5EF4-FFF2-40B4-BE49-F238E27FC236}">
                <a16:creationId xmlns:a16="http://schemas.microsoft.com/office/drawing/2014/main" id="{60CC5AE3-D709-24E0-CD44-A6C9BC459E4A}"/>
              </a:ext>
            </a:extLst>
          </p:cNvPr>
          <p:cNvPicPr>
            <a:picLocks noChangeAspect="1"/>
          </p:cNvPicPr>
          <p:nvPr/>
        </p:nvPicPr>
        <p:blipFill>
          <a:blip r:embed="rId5"/>
          <a:stretch>
            <a:fillRect/>
          </a:stretch>
        </p:blipFill>
        <p:spPr>
          <a:xfrm>
            <a:off x="5441820" y="3564470"/>
            <a:ext cx="1514407" cy="1477649"/>
          </a:xfrm>
          <a:prstGeom prst="rect">
            <a:avLst/>
          </a:prstGeom>
          <a:ln>
            <a:noFill/>
          </a:ln>
        </p:spPr>
      </p:pic>
      <p:pic>
        <p:nvPicPr>
          <p:cNvPr id="10" name="Immagine 9">
            <a:extLst>
              <a:ext uri="{FF2B5EF4-FFF2-40B4-BE49-F238E27FC236}">
                <a16:creationId xmlns:a16="http://schemas.microsoft.com/office/drawing/2014/main" id="{5EEFF1D7-550A-24BC-CB6D-A5ED24925726}"/>
              </a:ext>
            </a:extLst>
          </p:cNvPr>
          <p:cNvPicPr>
            <a:picLocks noChangeAspect="1"/>
          </p:cNvPicPr>
          <p:nvPr/>
        </p:nvPicPr>
        <p:blipFill>
          <a:blip r:embed="rId6"/>
          <a:stretch>
            <a:fillRect/>
          </a:stretch>
        </p:blipFill>
        <p:spPr>
          <a:xfrm>
            <a:off x="1956771" y="2088196"/>
            <a:ext cx="1715367" cy="1467186"/>
          </a:xfrm>
          <a:prstGeom prst="rect">
            <a:avLst/>
          </a:prstGeom>
          <a:ln>
            <a:noFill/>
          </a:ln>
        </p:spPr>
      </p:pic>
      <p:pic>
        <p:nvPicPr>
          <p:cNvPr id="11" name="Immagine 10">
            <a:extLst>
              <a:ext uri="{FF2B5EF4-FFF2-40B4-BE49-F238E27FC236}">
                <a16:creationId xmlns:a16="http://schemas.microsoft.com/office/drawing/2014/main" id="{AED56CEB-9029-2325-EF58-BF5D74BA3717}"/>
              </a:ext>
            </a:extLst>
          </p:cNvPr>
          <p:cNvPicPr>
            <a:picLocks noChangeAspect="1"/>
          </p:cNvPicPr>
          <p:nvPr/>
        </p:nvPicPr>
        <p:blipFill>
          <a:blip r:embed="rId7"/>
          <a:stretch>
            <a:fillRect/>
          </a:stretch>
        </p:blipFill>
        <p:spPr>
          <a:xfrm>
            <a:off x="328020" y="3713214"/>
            <a:ext cx="1495546" cy="1318442"/>
          </a:xfrm>
          <a:prstGeom prst="rect">
            <a:avLst/>
          </a:prstGeom>
          <a:ln>
            <a:noFill/>
          </a:ln>
        </p:spPr>
      </p:pic>
      <p:pic>
        <p:nvPicPr>
          <p:cNvPr id="12" name="Immagine 11">
            <a:extLst>
              <a:ext uri="{FF2B5EF4-FFF2-40B4-BE49-F238E27FC236}">
                <a16:creationId xmlns:a16="http://schemas.microsoft.com/office/drawing/2014/main" id="{92091C5B-00BB-A257-4030-B3CA42284CC9}"/>
              </a:ext>
            </a:extLst>
          </p:cNvPr>
          <p:cNvPicPr>
            <a:picLocks noChangeAspect="1"/>
          </p:cNvPicPr>
          <p:nvPr/>
        </p:nvPicPr>
        <p:blipFill>
          <a:blip r:embed="rId8"/>
          <a:stretch>
            <a:fillRect/>
          </a:stretch>
        </p:blipFill>
        <p:spPr>
          <a:xfrm>
            <a:off x="7187229" y="2090354"/>
            <a:ext cx="1595802" cy="1336485"/>
          </a:xfrm>
          <a:prstGeom prst="rect">
            <a:avLst/>
          </a:prstGeom>
          <a:ln>
            <a:noFill/>
          </a:ln>
        </p:spPr>
      </p:pic>
      <p:pic>
        <p:nvPicPr>
          <p:cNvPr id="13" name="Immagine 12">
            <a:extLst>
              <a:ext uri="{FF2B5EF4-FFF2-40B4-BE49-F238E27FC236}">
                <a16:creationId xmlns:a16="http://schemas.microsoft.com/office/drawing/2014/main" id="{720DC60A-8D6A-98A2-474B-B5416BD26B24}"/>
              </a:ext>
            </a:extLst>
          </p:cNvPr>
          <p:cNvPicPr>
            <a:picLocks noChangeAspect="1"/>
          </p:cNvPicPr>
          <p:nvPr/>
        </p:nvPicPr>
        <p:blipFill>
          <a:blip r:embed="rId9"/>
          <a:stretch>
            <a:fillRect/>
          </a:stretch>
        </p:blipFill>
        <p:spPr>
          <a:xfrm>
            <a:off x="3641927" y="3550771"/>
            <a:ext cx="1749803" cy="1480885"/>
          </a:xfrm>
          <a:prstGeom prst="rect">
            <a:avLst/>
          </a:prstGeom>
          <a:ln>
            <a:noFill/>
          </a:ln>
        </p:spPr>
      </p:pic>
      <p:pic>
        <p:nvPicPr>
          <p:cNvPr id="14" name="Immagine 13">
            <a:extLst>
              <a:ext uri="{FF2B5EF4-FFF2-40B4-BE49-F238E27FC236}">
                <a16:creationId xmlns:a16="http://schemas.microsoft.com/office/drawing/2014/main" id="{9DB08BC3-D5D4-4860-6FD1-58FC5AC5988B}"/>
              </a:ext>
            </a:extLst>
          </p:cNvPr>
          <p:cNvPicPr>
            <a:picLocks noChangeAspect="1"/>
          </p:cNvPicPr>
          <p:nvPr/>
        </p:nvPicPr>
        <p:blipFill>
          <a:blip r:embed="rId10"/>
          <a:stretch>
            <a:fillRect/>
          </a:stretch>
        </p:blipFill>
        <p:spPr>
          <a:xfrm>
            <a:off x="7006317" y="3550771"/>
            <a:ext cx="1733615" cy="1467186"/>
          </a:xfrm>
          <a:prstGeom prst="rect">
            <a:avLst/>
          </a:prstGeom>
          <a:ln>
            <a:noFill/>
          </a:ln>
        </p:spPr>
      </p:pic>
      <p:pic>
        <p:nvPicPr>
          <p:cNvPr id="15" name="Immagine 14">
            <a:extLst>
              <a:ext uri="{FF2B5EF4-FFF2-40B4-BE49-F238E27FC236}">
                <a16:creationId xmlns:a16="http://schemas.microsoft.com/office/drawing/2014/main" id="{10CD5AFF-ED60-A7F0-2CE1-CCB0CD417293}"/>
              </a:ext>
            </a:extLst>
          </p:cNvPr>
          <p:cNvPicPr>
            <a:picLocks noChangeAspect="1"/>
          </p:cNvPicPr>
          <p:nvPr/>
        </p:nvPicPr>
        <p:blipFill>
          <a:blip r:embed="rId11"/>
          <a:stretch>
            <a:fillRect/>
          </a:stretch>
        </p:blipFill>
        <p:spPr>
          <a:xfrm>
            <a:off x="5421630" y="2090354"/>
            <a:ext cx="1544066" cy="1320669"/>
          </a:xfrm>
          <a:prstGeom prst="rect">
            <a:avLst/>
          </a:prstGeom>
          <a:ln>
            <a:noFill/>
          </a:ln>
        </p:spPr>
      </p:pic>
      <p:sp>
        <p:nvSpPr>
          <p:cNvPr id="16" name="CasellaDiTesto 15">
            <a:extLst>
              <a:ext uri="{FF2B5EF4-FFF2-40B4-BE49-F238E27FC236}">
                <a16:creationId xmlns:a16="http://schemas.microsoft.com/office/drawing/2014/main" id="{D83E0B73-9468-33F4-64A9-733517BB819A}"/>
              </a:ext>
            </a:extLst>
          </p:cNvPr>
          <p:cNvSpPr txBox="1"/>
          <p:nvPr/>
        </p:nvSpPr>
        <p:spPr>
          <a:xfrm>
            <a:off x="311760" y="1783018"/>
            <a:ext cx="8520120" cy="307777"/>
          </a:xfrm>
          <a:prstGeom prst="rect">
            <a:avLst/>
          </a:prstGeom>
          <a:noFill/>
        </p:spPr>
        <p:txBody>
          <a:bodyPr wrap="square" rtlCol="0">
            <a:spAutoFit/>
          </a:bodyPr>
          <a:lstStyle/>
          <a:p>
            <a:r>
              <a:rPr lang="it-IT" sz="1400" b="1" dirty="0"/>
              <a:t>Figure 8</a:t>
            </a:r>
            <a:r>
              <a:rPr lang="it-IT" sz="1400" dirty="0"/>
              <a:t>: </a:t>
            </a:r>
            <a:r>
              <a:rPr lang="it-IT" sz="1400" dirty="0" err="1"/>
              <a:t>Heatmaps</a:t>
            </a:r>
            <a:r>
              <a:rPr lang="it-IT" sz="1400" dirty="0"/>
              <a:t> </a:t>
            </a:r>
            <a:r>
              <a:rPr lang="it-IT" sz="1400" dirty="0" err="1"/>
              <a:t>showing</a:t>
            </a:r>
            <a:r>
              <a:rPr lang="it-IT" sz="1400" dirty="0"/>
              <a:t> the impact on the MEE of </a:t>
            </a:r>
            <a:r>
              <a:rPr lang="it-IT" sz="1400" dirty="0" err="1"/>
              <a:t>various</a:t>
            </a:r>
            <a:r>
              <a:rPr lang="it-IT" sz="1400" dirty="0"/>
              <a:t> </a:t>
            </a:r>
            <a:r>
              <a:rPr lang="it-IT" sz="1400" dirty="0" err="1"/>
              <a:t>combinations</a:t>
            </a:r>
            <a:r>
              <a:rPr lang="it-IT" sz="1400" dirty="0"/>
              <a:t> of </a:t>
            </a:r>
            <a:r>
              <a:rPr lang="it-IT" sz="1400" dirty="0" err="1"/>
              <a:t>hyperparameters</a:t>
            </a:r>
            <a:r>
              <a:rPr lang="it-IT" sz="1400" dirty="0"/>
              <a:t>, SVR</a:t>
            </a:r>
          </a:p>
        </p:txBody>
      </p:sp>
    </p:spTree>
    <p:extLst>
      <p:ext uri="{BB962C8B-B14F-4D97-AF65-F5344CB8AC3E}">
        <p14:creationId xmlns:p14="http://schemas.microsoft.com/office/powerpoint/2010/main" val="40398927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PlaceHolder 3"/>
          <p:cNvSpPr>
            <a:spLocks noGrp="1"/>
          </p:cNvSpPr>
          <p:nvPr>
            <p:ph type="sldNum" idx="3"/>
          </p:nvPr>
        </p:nvSpPr>
        <p:spPr>
          <a:xfrm>
            <a:off x="8472600" y="4663080"/>
            <a:ext cx="548280" cy="393120"/>
          </a:xfrm>
          <a:prstGeom prst="rect">
            <a:avLst/>
          </a:prstGeom>
          <a:noFill/>
          <a:ln w="0">
            <a:noFill/>
          </a:ln>
        </p:spPr>
        <p:txBody>
          <a:bodyPr tIns="91440" bIns="91440" anchor="ctr">
            <a:normAutofit/>
          </a:bodyPr>
          <a:lstStyle>
            <a:lvl1pPr algn="r">
              <a:lnSpc>
                <a:spcPct val="100000"/>
              </a:lnSpc>
              <a:buNone/>
              <a:tabLst>
                <a:tab pos="0" algn="l"/>
              </a:tabLst>
              <a:defRPr lang="it" sz="1000" b="0" strike="noStrike" spc="-1">
                <a:solidFill>
                  <a:srgbClr val="595959"/>
                </a:solidFill>
                <a:latin typeface="Arial"/>
                <a:ea typeface="Arial"/>
              </a:defRPr>
            </a:lvl1pPr>
          </a:lstStyle>
          <a:p>
            <a:pPr algn="r">
              <a:lnSpc>
                <a:spcPct val="100000"/>
              </a:lnSpc>
              <a:buNone/>
              <a:tabLst>
                <a:tab pos="0" algn="l"/>
              </a:tabLst>
            </a:pPr>
            <a:fld id="{CDE5831E-EF50-4AF8-82C3-EBDE88F03D8C}" type="slidenum">
              <a:rPr lang="it" sz="1000" b="0" strike="noStrike" spc="-1">
                <a:solidFill>
                  <a:srgbClr val="595959"/>
                </a:solidFill>
                <a:latin typeface="Arial"/>
                <a:ea typeface="Arial"/>
              </a:rPr>
              <a:t>2</a:t>
            </a:fld>
            <a:endParaRPr lang="it-IT" sz="1000" b="0" strike="noStrike" spc="-1" dirty="0">
              <a:latin typeface="Times New Roman"/>
            </a:endParaRPr>
          </a:p>
        </p:txBody>
      </p:sp>
      <p:sp>
        <p:nvSpPr>
          <p:cNvPr id="4" name="PlaceHolder 1">
            <a:extLst>
              <a:ext uri="{FF2B5EF4-FFF2-40B4-BE49-F238E27FC236}">
                <a16:creationId xmlns:a16="http://schemas.microsoft.com/office/drawing/2014/main" id="{80C918E8-6CF7-0E0B-D3EF-88419C82AA81}"/>
              </a:ext>
            </a:extLst>
          </p:cNvPr>
          <p:cNvSpPr txBox="1">
            <a:spLocks/>
          </p:cNvSpPr>
          <p:nvPr/>
        </p:nvSpPr>
        <p:spPr>
          <a:xfrm>
            <a:off x="311760" y="0"/>
            <a:ext cx="8520120" cy="576000"/>
          </a:xfrm>
          <a:prstGeom prst="rect">
            <a:avLst/>
          </a:prstGeom>
          <a:noFill/>
          <a:ln w="0">
            <a:noFill/>
          </a:ln>
        </p:spPr>
        <p:txBody>
          <a:bodyPr lIns="0" tIns="91440" rIns="0" bIns="9144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tabLst>
                <a:tab pos="0" algn="l"/>
              </a:tabLst>
            </a:pPr>
            <a:r>
              <a:rPr lang="it" sz="2500" spc="-1" dirty="0">
                <a:solidFill>
                  <a:srgbClr val="000000"/>
                </a:solidFill>
                <a:latin typeface="Arial"/>
                <a:ea typeface="Arial"/>
              </a:rPr>
              <a:t>Objectives</a:t>
            </a:r>
            <a:endParaRPr lang="it-IT" sz="2400" spc="-1" dirty="0">
              <a:solidFill>
                <a:srgbClr val="000000"/>
              </a:solidFill>
              <a:latin typeface="Arial"/>
            </a:endParaRPr>
          </a:p>
        </p:txBody>
      </p:sp>
      <p:sp>
        <p:nvSpPr>
          <p:cNvPr id="8" name="CasellaDiTesto 7">
            <a:extLst>
              <a:ext uri="{FF2B5EF4-FFF2-40B4-BE49-F238E27FC236}">
                <a16:creationId xmlns:a16="http://schemas.microsoft.com/office/drawing/2014/main" id="{FB22EB19-DDEA-4A7A-811B-6D3A1B5AF3ED}"/>
              </a:ext>
            </a:extLst>
          </p:cNvPr>
          <p:cNvSpPr txBox="1"/>
          <p:nvPr/>
        </p:nvSpPr>
        <p:spPr>
          <a:xfrm>
            <a:off x="311760" y="3795622"/>
            <a:ext cx="8520119" cy="307777"/>
          </a:xfrm>
          <a:prstGeom prst="rect">
            <a:avLst/>
          </a:prstGeom>
          <a:noFill/>
        </p:spPr>
        <p:txBody>
          <a:bodyPr wrap="square" rtlCol="0">
            <a:spAutoFit/>
          </a:bodyPr>
          <a:lstStyle/>
          <a:p>
            <a:r>
              <a:rPr lang="it-IT" sz="1400" dirty="0" err="1"/>
              <a:t>We</a:t>
            </a:r>
            <a:r>
              <a:rPr lang="it-IT" sz="1400" dirty="0"/>
              <a:t> </a:t>
            </a:r>
            <a:r>
              <a:rPr lang="it-IT" sz="1400" dirty="0" err="1"/>
              <a:t>implemented</a:t>
            </a:r>
            <a:r>
              <a:rPr lang="it-IT" sz="1400" dirty="0"/>
              <a:t> </a:t>
            </a:r>
            <a:r>
              <a:rPr lang="it-IT" sz="1400" dirty="0" err="1"/>
              <a:t>three</a:t>
            </a:r>
            <a:r>
              <a:rPr lang="it-IT" sz="1400" dirty="0"/>
              <a:t> classes of models: Support </a:t>
            </a:r>
            <a:r>
              <a:rPr lang="it-IT" sz="1400" dirty="0" err="1"/>
              <a:t>Vector</a:t>
            </a:r>
            <a:r>
              <a:rPr lang="it-IT" sz="1400" dirty="0"/>
              <a:t> Machine, </a:t>
            </a:r>
            <a:r>
              <a:rPr lang="it-IT" sz="1400" dirty="0" err="1"/>
              <a:t>Neural</a:t>
            </a:r>
            <a:r>
              <a:rPr lang="it-IT" sz="1400" dirty="0"/>
              <a:t> Network and Random </a:t>
            </a:r>
            <a:r>
              <a:rPr lang="it-IT" sz="1400" dirty="0" err="1"/>
              <a:t>Forest</a:t>
            </a:r>
            <a:r>
              <a:rPr lang="it-IT" sz="1400" dirty="0"/>
              <a:t>.</a:t>
            </a:r>
          </a:p>
        </p:txBody>
      </p:sp>
      <p:sp>
        <p:nvSpPr>
          <p:cNvPr id="5" name="CasellaDiTesto 4">
            <a:extLst>
              <a:ext uri="{FF2B5EF4-FFF2-40B4-BE49-F238E27FC236}">
                <a16:creationId xmlns:a16="http://schemas.microsoft.com/office/drawing/2014/main" id="{624CC786-9C95-956C-19E6-8F32E13A6A18}"/>
              </a:ext>
            </a:extLst>
          </p:cNvPr>
          <p:cNvSpPr txBox="1"/>
          <p:nvPr/>
        </p:nvSpPr>
        <p:spPr>
          <a:xfrm>
            <a:off x="311758" y="1108862"/>
            <a:ext cx="8520119" cy="523220"/>
          </a:xfrm>
          <a:prstGeom prst="rect">
            <a:avLst/>
          </a:prstGeom>
          <a:noFill/>
        </p:spPr>
        <p:txBody>
          <a:bodyPr wrap="square" rtlCol="0">
            <a:spAutoFit/>
          </a:bodyPr>
          <a:lstStyle/>
          <a:p>
            <a:r>
              <a:rPr lang="it-IT" sz="1400" dirty="0" err="1"/>
              <a:t>Our</a:t>
            </a:r>
            <a:r>
              <a:rPr lang="it-IT" sz="1400" dirty="0"/>
              <a:t> </a:t>
            </a:r>
            <a:r>
              <a:rPr lang="it-IT" sz="1400" dirty="0" err="1"/>
              <a:t>aim</a:t>
            </a:r>
            <a:r>
              <a:rPr lang="it-IT" sz="1400" dirty="0"/>
              <a:t> for </a:t>
            </a:r>
            <a:r>
              <a:rPr lang="it-IT" sz="1400" dirty="0" err="1"/>
              <a:t>this</a:t>
            </a:r>
            <a:r>
              <a:rPr lang="it-IT" sz="1400" dirty="0"/>
              <a:t> project </a:t>
            </a:r>
            <a:r>
              <a:rPr lang="it-IT" sz="1400" dirty="0" err="1"/>
              <a:t>was</a:t>
            </a:r>
            <a:r>
              <a:rPr lang="it-IT" sz="1400" dirty="0"/>
              <a:t> to test </a:t>
            </a:r>
            <a:r>
              <a:rPr lang="it-IT" sz="1400" dirty="0" err="1"/>
              <a:t>various</a:t>
            </a:r>
            <a:r>
              <a:rPr lang="it-IT" sz="1400" dirty="0"/>
              <a:t> models, </a:t>
            </a:r>
            <a:r>
              <a:rPr lang="it-IT" sz="1400" dirty="0" err="1"/>
              <a:t>built</a:t>
            </a:r>
            <a:r>
              <a:rPr lang="it-IT" sz="1400" dirty="0"/>
              <a:t> with the help of some libraries (</a:t>
            </a:r>
            <a:r>
              <a:rPr lang="it" sz="1400" spc="-1" dirty="0">
                <a:solidFill>
                  <a:srgbClr val="000000"/>
                </a:solidFill>
                <a:latin typeface="+mn-lt"/>
                <a:ea typeface="Tahoma" panose="020B0604030504040204" pitchFamily="34" charset="0"/>
                <a:cs typeface="Tahoma" panose="020B0604030504040204" pitchFamily="34" charset="0"/>
              </a:rPr>
              <a:t>see </a:t>
            </a:r>
            <a:r>
              <a:rPr lang="it" sz="1400" spc="-1" dirty="0">
                <a:solidFill>
                  <a:srgbClr val="000000"/>
                </a:solidFill>
                <a:latin typeface="+mn-lt"/>
                <a:ea typeface="Tahoma" panose="020B0604030504040204" pitchFamily="34" charset="0"/>
                <a:cs typeface="Tahoma" panose="020B0604030504040204" pitchFamily="34" charset="0"/>
                <a:hlinkClick r:id="rId2" action="ppaction://hlinksldjump"/>
              </a:rPr>
              <a:t>bibliography</a:t>
            </a:r>
            <a:r>
              <a:rPr lang="it" sz="1400" spc="-1" dirty="0">
                <a:solidFill>
                  <a:srgbClr val="000000"/>
                </a:solidFill>
                <a:latin typeface="+mn-lt"/>
                <a:ea typeface="Tahoma" panose="020B0604030504040204" pitchFamily="34" charset="0"/>
                <a:cs typeface="Tahoma" panose="020B0604030504040204" pitchFamily="34" charset="0"/>
              </a:rPr>
              <a:t>), on the Monk and ML23 CUP tasks.</a:t>
            </a:r>
          </a:p>
        </p:txBody>
      </p:sp>
      <p:sp>
        <p:nvSpPr>
          <p:cNvPr id="6" name="CasellaDiTesto 5">
            <a:extLst>
              <a:ext uri="{FF2B5EF4-FFF2-40B4-BE49-F238E27FC236}">
                <a16:creationId xmlns:a16="http://schemas.microsoft.com/office/drawing/2014/main" id="{D28C2F6E-07DF-B0D2-6063-35A5B0991D94}"/>
              </a:ext>
            </a:extLst>
          </p:cNvPr>
          <p:cNvSpPr txBox="1"/>
          <p:nvPr/>
        </p:nvSpPr>
        <p:spPr>
          <a:xfrm>
            <a:off x="311759" y="1828538"/>
            <a:ext cx="8520119" cy="523220"/>
          </a:xfrm>
          <a:prstGeom prst="rect">
            <a:avLst/>
          </a:prstGeom>
          <a:noFill/>
        </p:spPr>
        <p:txBody>
          <a:bodyPr wrap="square" rtlCol="0">
            <a:spAutoFit/>
          </a:bodyPr>
          <a:lstStyle/>
          <a:p>
            <a:r>
              <a:rPr lang="it-IT" sz="1400" dirty="0"/>
              <a:t>In </a:t>
            </a:r>
            <a:r>
              <a:rPr lang="it-IT" sz="1400" dirty="0" err="1"/>
              <a:t>particular</a:t>
            </a:r>
            <a:r>
              <a:rPr lang="it-IT" sz="1400" dirty="0"/>
              <a:t>, </a:t>
            </a:r>
            <a:r>
              <a:rPr lang="it-IT" sz="1400" dirty="0" err="1"/>
              <a:t>we</a:t>
            </a:r>
            <a:r>
              <a:rPr lang="it-IT" sz="1400" dirty="0"/>
              <a:t> </a:t>
            </a:r>
            <a:r>
              <a:rPr lang="it-IT" sz="1400" dirty="0" err="1"/>
              <a:t>were</a:t>
            </a:r>
            <a:r>
              <a:rPr lang="it-IT" sz="1400" dirty="0"/>
              <a:t> </a:t>
            </a:r>
            <a:r>
              <a:rPr lang="it-IT" sz="1400" dirty="0" err="1"/>
              <a:t>interested</a:t>
            </a:r>
            <a:r>
              <a:rPr lang="it-IT" sz="1400" dirty="0"/>
              <a:t> in seeing </a:t>
            </a:r>
            <a:r>
              <a:rPr lang="it-IT" sz="1400" dirty="0" err="1"/>
              <a:t>how</a:t>
            </a:r>
            <a:r>
              <a:rPr lang="it-IT" sz="1400" dirty="0"/>
              <a:t> </a:t>
            </a:r>
            <a:r>
              <a:rPr lang="it-IT" sz="1400" dirty="0" err="1"/>
              <a:t>various</a:t>
            </a:r>
            <a:r>
              <a:rPr lang="it-IT" sz="1400" dirty="0"/>
              <a:t> </a:t>
            </a:r>
            <a:r>
              <a:rPr lang="it-IT" sz="1400" dirty="0" err="1"/>
              <a:t>combinations</a:t>
            </a:r>
            <a:r>
              <a:rPr lang="it-IT" sz="1400" dirty="0"/>
              <a:t> of </a:t>
            </a:r>
            <a:r>
              <a:rPr lang="it-IT" sz="1400" dirty="0" err="1"/>
              <a:t>both</a:t>
            </a:r>
            <a:r>
              <a:rPr lang="it-IT" sz="1400" dirty="0"/>
              <a:t> standard and non-standard techniques </a:t>
            </a:r>
            <a:r>
              <a:rPr lang="it-IT" sz="1400" dirty="0" err="1"/>
              <a:t>would</a:t>
            </a:r>
            <a:r>
              <a:rPr lang="it-IT" sz="1400" dirty="0"/>
              <a:t> </a:t>
            </a:r>
            <a:r>
              <a:rPr lang="it-IT" sz="1400" dirty="0" err="1"/>
              <a:t>perform</a:t>
            </a:r>
            <a:r>
              <a:rPr lang="it-IT" sz="1400" dirty="0"/>
              <a:t> in the tasks </a:t>
            </a:r>
            <a:r>
              <a:rPr lang="it-IT" sz="1400" dirty="0" err="1"/>
              <a:t>at</a:t>
            </a:r>
            <a:r>
              <a:rPr lang="it-IT" sz="1400" dirty="0"/>
              <a:t> hand (</a:t>
            </a:r>
            <a:r>
              <a:rPr lang="it-IT" sz="1400" dirty="0" err="1"/>
              <a:t>especially</a:t>
            </a:r>
            <a:r>
              <a:rPr lang="it-IT" sz="1400" dirty="0"/>
              <a:t> in the ML23 CUP). </a:t>
            </a:r>
          </a:p>
        </p:txBody>
      </p:sp>
      <p:sp>
        <p:nvSpPr>
          <p:cNvPr id="7" name="CasellaDiTesto 6">
            <a:extLst>
              <a:ext uri="{FF2B5EF4-FFF2-40B4-BE49-F238E27FC236}">
                <a16:creationId xmlns:a16="http://schemas.microsoft.com/office/drawing/2014/main" id="{3B8196D9-C4A4-66B2-3D6E-2443E7024140}"/>
              </a:ext>
            </a:extLst>
          </p:cNvPr>
          <p:cNvSpPr txBox="1"/>
          <p:nvPr/>
        </p:nvSpPr>
        <p:spPr>
          <a:xfrm>
            <a:off x="311758" y="2695996"/>
            <a:ext cx="8520119" cy="738664"/>
          </a:xfrm>
          <a:prstGeom prst="rect">
            <a:avLst/>
          </a:prstGeom>
          <a:noFill/>
        </p:spPr>
        <p:txBody>
          <a:bodyPr wrap="square" rtlCol="0">
            <a:spAutoFit/>
          </a:bodyPr>
          <a:lstStyle/>
          <a:p>
            <a:r>
              <a:rPr lang="en-US" sz="1400" dirty="0"/>
              <a:t>Ultimately, we aimed at achieving the best possible result for the blind competition, while also learning more about the impact that our choices have on such results. Therefore, an exploration of the performance of various models and hyperparameters' configurations was performed.</a:t>
            </a:r>
            <a:endParaRPr lang="it-IT" sz="14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 name="PlaceHolder 1"/>
          <p:cNvSpPr>
            <a:spLocks noGrp="1"/>
          </p:cNvSpPr>
          <p:nvPr>
            <p:ph type="title"/>
          </p:nvPr>
        </p:nvSpPr>
        <p:spPr>
          <a:xfrm>
            <a:off x="311760" y="0"/>
            <a:ext cx="8520120" cy="576000"/>
          </a:xfrm>
          <a:prstGeom prst="rect">
            <a:avLst/>
          </a:prstGeom>
          <a:noFill/>
          <a:ln w="0">
            <a:noFill/>
          </a:ln>
        </p:spPr>
        <p:txBody>
          <a:bodyPr tIns="91440" bIns="91440" anchor="t">
            <a:normAutofit fontScale="91000"/>
          </a:bodyPr>
          <a:lstStyle/>
          <a:p>
            <a:pPr>
              <a:lnSpc>
                <a:spcPct val="100000"/>
              </a:lnSpc>
              <a:buNone/>
              <a:tabLst>
                <a:tab pos="0" algn="l"/>
              </a:tabLst>
            </a:pPr>
            <a:r>
              <a:rPr lang="it" sz="2600" b="0" strike="noStrike" spc="-1" dirty="0">
                <a:solidFill>
                  <a:srgbClr val="000000"/>
                </a:solidFill>
                <a:latin typeface="Arial"/>
                <a:ea typeface="Arial"/>
              </a:rPr>
              <a:t>CUP</a:t>
            </a:r>
            <a:r>
              <a:rPr lang="it" sz="2400" b="0" strike="noStrike" spc="-1" dirty="0">
                <a:solidFill>
                  <a:srgbClr val="000000"/>
                </a:solidFill>
                <a:latin typeface="Arial"/>
                <a:ea typeface="Arial"/>
              </a:rPr>
              <a:t> </a:t>
            </a:r>
            <a:r>
              <a:rPr lang="it" sz="2600" b="0" strike="noStrike" spc="-1" dirty="0">
                <a:solidFill>
                  <a:srgbClr val="000000"/>
                </a:solidFill>
                <a:latin typeface="Arial"/>
                <a:ea typeface="Arial"/>
              </a:rPr>
              <a:t>Results: </a:t>
            </a:r>
            <a:r>
              <a:rPr lang="it" sz="2600" b="0" strike="noStrike" spc="-1" dirty="0">
                <a:latin typeface="Arial"/>
                <a:ea typeface="Arial"/>
              </a:rPr>
              <a:t>hyperparameters’ impact on the error – 2 </a:t>
            </a:r>
            <a:endParaRPr lang="it-IT" sz="2400" b="0" strike="noStrike" spc="-1" dirty="0">
              <a:latin typeface="Arial"/>
            </a:endParaRPr>
          </a:p>
        </p:txBody>
      </p:sp>
      <p:sp>
        <p:nvSpPr>
          <p:cNvPr id="110" name="PlaceHolder 3"/>
          <p:cNvSpPr>
            <a:spLocks noGrp="1"/>
          </p:cNvSpPr>
          <p:nvPr>
            <p:ph type="sldNum" idx="10"/>
          </p:nvPr>
        </p:nvSpPr>
        <p:spPr>
          <a:xfrm>
            <a:off x="8472600" y="4663080"/>
            <a:ext cx="548280" cy="393120"/>
          </a:xfrm>
          <a:prstGeom prst="rect">
            <a:avLst/>
          </a:prstGeom>
          <a:noFill/>
          <a:ln w="0">
            <a:noFill/>
          </a:ln>
        </p:spPr>
        <p:txBody>
          <a:bodyPr tIns="91440" bIns="91440" anchor="ctr">
            <a:normAutofit/>
          </a:bodyPr>
          <a:lstStyle>
            <a:lvl1pPr algn="r">
              <a:lnSpc>
                <a:spcPct val="100000"/>
              </a:lnSpc>
              <a:buNone/>
              <a:tabLst>
                <a:tab pos="0" algn="l"/>
              </a:tabLst>
              <a:defRPr lang="it" sz="1000" b="0" strike="noStrike" spc="-1">
                <a:solidFill>
                  <a:srgbClr val="595959"/>
                </a:solidFill>
                <a:latin typeface="Arial"/>
                <a:ea typeface="Arial"/>
              </a:defRPr>
            </a:lvl1pPr>
          </a:lstStyle>
          <a:p>
            <a:pPr algn="r">
              <a:lnSpc>
                <a:spcPct val="100000"/>
              </a:lnSpc>
              <a:buNone/>
              <a:tabLst>
                <a:tab pos="0" algn="l"/>
              </a:tabLst>
            </a:pPr>
            <a:fld id="{70083C99-8290-44C9-AB12-6D72EC62BA1C}" type="slidenum">
              <a:rPr lang="it" sz="1000" b="0" strike="noStrike" spc="-1">
                <a:solidFill>
                  <a:srgbClr val="595959"/>
                </a:solidFill>
                <a:latin typeface="Arial"/>
                <a:ea typeface="Arial"/>
              </a:rPr>
              <a:t>20</a:t>
            </a:fld>
            <a:endParaRPr lang="it-IT" sz="1000" b="0" strike="noStrike" spc="-1">
              <a:latin typeface="Times New Roman"/>
            </a:endParaRPr>
          </a:p>
        </p:txBody>
      </p:sp>
      <mc:AlternateContent xmlns:mc="http://schemas.openxmlformats.org/markup-compatibility/2006" xmlns:a14="http://schemas.microsoft.com/office/drawing/2010/main">
        <mc:Choice Requires="a14">
          <p:sp>
            <p:nvSpPr>
              <p:cNvPr id="5" name="CasellaDiTesto 4">
                <a:extLst>
                  <a:ext uri="{FF2B5EF4-FFF2-40B4-BE49-F238E27FC236}">
                    <a16:creationId xmlns:a16="http://schemas.microsoft.com/office/drawing/2014/main" id="{478A8C82-BF33-7723-2039-E70CDF28B034}"/>
                  </a:ext>
                </a:extLst>
              </p:cNvPr>
              <p:cNvSpPr txBox="1"/>
              <p:nvPr/>
            </p:nvSpPr>
            <p:spPr>
              <a:xfrm>
                <a:off x="311760" y="889322"/>
                <a:ext cx="8520120" cy="3970318"/>
              </a:xfrm>
              <a:prstGeom prst="rect">
                <a:avLst/>
              </a:prstGeom>
              <a:noFill/>
            </p:spPr>
            <p:txBody>
              <a:bodyPr wrap="square" rtlCol="0">
                <a:spAutoFit/>
              </a:bodyPr>
              <a:lstStyle/>
              <a:p>
                <a:r>
                  <a:rPr lang="it-IT" sz="1400" dirty="0"/>
                  <a:t>From the </a:t>
                </a:r>
                <a:r>
                  <a:rPr lang="it-IT" sz="1400" dirty="0" err="1"/>
                  <a:t>analysis</a:t>
                </a:r>
                <a:r>
                  <a:rPr lang="it-IT" sz="1400" dirty="0"/>
                  <a:t> of the </a:t>
                </a:r>
                <a:r>
                  <a:rPr lang="it-IT" sz="1400" dirty="0" err="1"/>
                  <a:t>previous</a:t>
                </a:r>
                <a:r>
                  <a:rPr lang="it-IT" sz="1400" dirty="0"/>
                  <a:t> images (and the </a:t>
                </a:r>
                <a:r>
                  <a:rPr lang="it-IT" sz="1400" dirty="0" err="1"/>
                  <a:t>underlying</a:t>
                </a:r>
                <a:r>
                  <a:rPr lang="it-IT" sz="1400" dirty="0"/>
                  <a:t> </a:t>
                </a:r>
                <a:r>
                  <a:rPr lang="it-IT" sz="1400" dirty="0" err="1"/>
                  <a:t>numbers</a:t>
                </a:r>
                <a:r>
                  <a:rPr lang="it-IT" sz="1400" dirty="0"/>
                  <a:t>) the following </a:t>
                </a:r>
                <a:r>
                  <a:rPr lang="it-IT" sz="1400" dirty="0" err="1"/>
                  <a:t>conclusion</a:t>
                </a:r>
                <a:r>
                  <a:rPr lang="it-IT" sz="1400" dirty="0"/>
                  <a:t> can be </a:t>
                </a:r>
                <a:r>
                  <a:rPr lang="it-IT" sz="1400" dirty="0" err="1"/>
                  <a:t>drawn</a:t>
                </a:r>
                <a:r>
                  <a:rPr lang="it-IT" sz="1400" dirty="0"/>
                  <a:t>:</a:t>
                </a:r>
              </a:p>
              <a:p>
                <a:endParaRPr lang="it-IT" sz="1400" dirty="0"/>
              </a:p>
              <a:p>
                <a:pPr marL="285750" indent="-285750">
                  <a:buFont typeface="Arial" panose="020B0604020202020204" pitchFamily="34" charset="0"/>
                  <a:buChar char="•"/>
                </a:pPr>
                <a:r>
                  <a:rPr lang="it-IT" sz="1400" dirty="0"/>
                  <a:t>The </a:t>
                </a:r>
                <a:r>
                  <a:rPr lang="it-IT" sz="1400" dirty="0" err="1"/>
                  <a:t>value</a:t>
                </a:r>
                <a:r>
                  <a:rPr lang="it-IT" sz="1400" dirty="0"/>
                  <a:t> of ε </a:t>
                </a:r>
                <a:r>
                  <a:rPr lang="it-IT" sz="1400" dirty="0" err="1"/>
                  <a:t>is</a:t>
                </a:r>
                <a:r>
                  <a:rPr lang="it-IT" sz="1400" dirty="0"/>
                  <a:t> </a:t>
                </a:r>
                <a:r>
                  <a:rPr lang="it-IT" sz="1400" dirty="0" err="1"/>
                  <a:t>nearly</a:t>
                </a:r>
                <a:r>
                  <a:rPr lang="it-IT" sz="1400" dirty="0"/>
                  <a:t> </a:t>
                </a:r>
                <a:r>
                  <a:rPr lang="it-IT" sz="1400" dirty="0" err="1"/>
                  <a:t>irrelevant</a:t>
                </a:r>
                <a:r>
                  <a:rPr lang="it-IT" sz="1400" dirty="0"/>
                  <a:t>, </a:t>
                </a:r>
                <a:r>
                  <a:rPr lang="it-IT" sz="1400" dirty="0" err="1"/>
                  <a:t>as</a:t>
                </a:r>
                <a:r>
                  <a:rPr lang="it-IT" sz="1400" dirty="0"/>
                  <a:t> in </a:t>
                </a:r>
                <a:r>
                  <a:rPr lang="it-IT" sz="1400" dirty="0" err="1"/>
                  <a:t>all</a:t>
                </a:r>
                <a:r>
                  <a:rPr lang="it-IT" sz="1400" dirty="0"/>
                  <a:t> </a:t>
                </a:r>
                <a:r>
                  <a:rPr lang="it-IT" sz="1400" dirty="0" err="1"/>
                  <a:t>heatmaps</a:t>
                </a:r>
                <a:r>
                  <a:rPr lang="it-IT" sz="1400" dirty="0"/>
                  <a:t> in </a:t>
                </a:r>
                <a:r>
                  <a:rPr lang="it-IT" sz="1400" dirty="0" err="1"/>
                  <a:t>which</a:t>
                </a:r>
                <a:r>
                  <a:rPr lang="it-IT" sz="1400" dirty="0"/>
                  <a:t> ε </a:t>
                </a:r>
                <a:r>
                  <a:rPr lang="it-IT" sz="1400" dirty="0" err="1"/>
                  <a:t>appears</a:t>
                </a:r>
                <a:r>
                  <a:rPr lang="it-IT" sz="1400" dirty="0"/>
                  <a:t> the color </a:t>
                </a:r>
                <a:r>
                  <a:rPr lang="it-IT" sz="1400" dirty="0" err="1"/>
                  <a:t>is</a:t>
                </a:r>
                <a:r>
                  <a:rPr lang="it-IT" sz="1400" dirty="0"/>
                  <a:t> </a:t>
                </a:r>
                <a:r>
                  <a:rPr lang="it-IT" sz="1400" dirty="0" err="1"/>
                  <a:t>constant</a:t>
                </a:r>
                <a:r>
                  <a:rPr lang="it-IT" sz="1400" dirty="0"/>
                  <a:t> </a:t>
                </a:r>
                <a:r>
                  <a:rPr lang="it-IT" sz="1400" dirty="0" err="1"/>
                  <a:t>along</a:t>
                </a:r>
                <a:r>
                  <a:rPr lang="it-IT" sz="1400" dirty="0"/>
                  <a:t> the </a:t>
                </a:r>
                <a:r>
                  <a:rPr lang="it-IT" sz="1400" dirty="0" err="1"/>
                  <a:t>axis</a:t>
                </a:r>
                <a:r>
                  <a:rPr lang="it-IT" sz="1400" dirty="0"/>
                  <a:t> </a:t>
                </a:r>
                <a:r>
                  <a:rPr lang="it-IT" sz="1400" dirty="0" err="1"/>
                  <a:t>corresponding</a:t>
                </a:r>
                <a:r>
                  <a:rPr lang="it-IT" sz="1400" dirty="0"/>
                  <a:t> to the </a:t>
                </a:r>
                <a:r>
                  <a:rPr lang="it-IT" sz="1400" dirty="0" err="1"/>
                  <a:t>hyperparameter</a:t>
                </a:r>
                <a:r>
                  <a:rPr lang="it-IT" sz="1400" dirty="0"/>
                  <a:t>.</a:t>
                </a:r>
              </a:p>
              <a:p>
                <a:endParaRPr lang="it-IT" sz="1400" dirty="0"/>
              </a:p>
              <a:p>
                <a:pPr marL="285750" indent="-285750">
                  <a:buFont typeface="Arial" panose="020B0604020202020204" pitchFamily="34" charset="0"/>
                  <a:buChar char="•"/>
                </a:pPr>
                <a:r>
                  <a:rPr lang="it-IT" sz="1400" dirty="0"/>
                  <a:t>C=100 </a:t>
                </a:r>
                <a:r>
                  <a:rPr lang="it-IT" sz="1400" dirty="0" err="1"/>
                  <a:t>consistently</a:t>
                </a:r>
                <a:r>
                  <a:rPr lang="it-IT" sz="1400" dirty="0"/>
                  <a:t> yields the </a:t>
                </a:r>
                <a:r>
                  <a:rPr lang="it-IT" sz="1400" dirty="0" err="1"/>
                  <a:t>lowest</a:t>
                </a:r>
                <a:r>
                  <a:rPr lang="it-IT" sz="1400" dirty="0"/>
                  <a:t> </a:t>
                </a:r>
                <a:r>
                  <a:rPr lang="it-IT" sz="1400" dirty="0" err="1"/>
                  <a:t>error</a:t>
                </a:r>
                <a:r>
                  <a:rPr lang="it-IT" sz="1400" dirty="0"/>
                  <a:t>. </a:t>
                </a:r>
                <a:r>
                  <a:rPr lang="it-IT" sz="1400" dirty="0" err="1"/>
                  <a:t>This</a:t>
                </a:r>
                <a:r>
                  <a:rPr lang="it-IT" sz="1400" dirty="0"/>
                  <a:t> </a:t>
                </a:r>
                <a:r>
                  <a:rPr lang="it-IT" sz="1400" dirty="0" err="1"/>
                  <a:t>is</a:t>
                </a:r>
                <a:r>
                  <a:rPr lang="it-IT" sz="1400" dirty="0"/>
                  <a:t> </a:t>
                </a:r>
                <a:r>
                  <a:rPr lang="it-IT" sz="1400" dirty="0" err="1"/>
                  <a:t>not</a:t>
                </a:r>
                <a:r>
                  <a:rPr lang="it-IT" sz="1400" dirty="0"/>
                  <a:t> </a:t>
                </a:r>
                <a:r>
                  <a:rPr lang="it-IT" sz="1400" dirty="0" err="1"/>
                  <a:t>very</a:t>
                </a:r>
                <a:r>
                  <a:rPr lang="it-IT" sz="1400" dirty="0"/>
                  <a:t> </a:t>
                </a:r>
                <a:r>
                  <a:rPr lang="it-IT" sz="1400" dirty="0" err="1"/>
                  <a:t>surprising</a:t>
                </a:r>
                <a:r>
                  <a:rPr lang="it-IT" sz="1400" dirty="0"/>
                  <a:t>, </a:t>
                </a:r>
                <a:r>
                  <a:rPr lang="it-IT" sz="1400" dirty="0" err="1"/>
                  <a:t>as</a:t>
                </a:r>
                <a:r>
                  <a:rPr lang="it-IT" sz="1400" dirty="0"/>
                  <a:t> high C </a:t>
                </a:r>
                <a:r>
                  <a:rPr lang="it-IT" sz="1400" dirty="0" err="1"/>
                  <a:t>corresponds</a:t>
                </a:r>
                <a:r>
                  <a:rPr lang="it-IT" sz="1400" dirty="0"/>
                  <a:t> to </a:t>
                </a:r>
                <a:r>
                  <a:rPr lang="it-IT" sz="1400" dirty="0" err="1"/>
                  <a:t>less</a:t>
                </a:r>
                <a:r>
                  <a:rPr lang="it-IT" sz="1400" dirty="0"/>
                  <a:t> </a:t>
                </a:r>
                <a:r>
                  <a:rPr lang="it-IT" sz="1400" dirty="0" err="1"/>
                  <a:t>regularization</a:t>
                </a:r>
                <a:r>
                  <a:rPr lang="it-IT" sz="1400" dirty="0"/>
                  <a:t> and to a </a:t>
                </a:r>
                <a:r>
                  <a:rPr lang="it-IT" sz="1400" dirty="0" err="1"/>
                  <a:t>tighter</a:t>
                </a:r>
                <a:r>
                  <a:rPr lang="it-IT" sz="1400" dirty="0"/>
                  <a:t> </a:t>
                </a:r>
                <a:r>
                  <a:rPr lang="it-IT" sz="1400" dirty="0" err="1"/>
                  <a:t>margin</a:t>
                </a:r>
                <a:r>
                  <a:rPr lang="it-IT" sz="1400" dirty="0"/>
                  <a:t> (i.e., </a:t>
                </a:r>
                <a:r>
                  <a:rPr lang="it-IT" sz="1400" dirty="0" err="1"/>
                  <a:t>less</a:t>
                </a:r>
                <a:r>
                  <a:rPr lang="it-IT" sz="1400" dirty="0"/>
                  <a:t> </a:t>
                </a:r>
                <a:r>
                  <a:rPr lang="it-IT" sz="1400" dirty="0" err="1"/>
                  <a:t>tolerance</a:t>
                </a:r>
                <a:r>
                  <a:rPr lang="it-IT" sz="1400" dirty="0"/>
                  <a:t> on </a:t>
                </a:r>
                <a:r>
                  <a:rPr lang="it-IT" sz="1400" dirty="0" err="1"/>
                  <a:t>error</a:t>
                </a:r>
                <a:r>
                  <a:rPr lang="it-IT" sz="1400" dirty="0"/>
                  <a:t>).</a:t>
                </a:r>
              </a:p>
              <a:p>
                <a:pPr marL="285750" indent="-285750">
                  <a:buFont typeface="Arial" panose="020B0604020202020204" pitchFamily="34" charset="0"/>
                  <a:buChar char="•"/>
                </a:pPr>
                <a:endParaRPr lang="it-IT" sz="1400" dirty="0"/>
              </a:p>
              <a:p>
                <a:pPr marL="285750" indent="-285750">
                  <a:buFont typeface="Arial" panose="020B0604020202020204" pitchFamily="34" charset="0"/>
                  <a:buChar char="•"/>
                </a:pPr>
                <a:r>
                  <a:rPr lang="it-IT" sz="1400" dirty="0"/>
                  <a:t>The </a:t>
                </a:r>
                <a:r>
                  <a:rPr lang="it-IT" sz="1400" dirty="0" err="1"/>
                  <a:t>translation</a:t>
                </a:r>
                <a:r>
                  <a:rPr lang="it-IT" sz="1400" dirty="0"/>
                  <a:t> </a:t>
                </a:r>
                <a:r>
                  <a:rPr lang="it-IT" sz="1400" dirty="0" err="1"/>
                  <a:t>term</a:t>
                </a:r>
                <a:r>
                  <a:rPr lang="it-IT" sz="1400" dirty="0"/>
                  <a:t> </a:t>
                </a:r>
                <a14:m>
                  <m:oMath xmlns:m="http://schemas.openxmlformats.org/officeDocument/2006/math">
                    <m:sSub>
                      <m:sSubPr>
                        <m:ctrlPr>
                          <a:rPr lang="it-IT" sz="1400" i="1" smtClean="0">
                            <a:latin typeface="Cambria Math" panose="02040503050406030204" pitchFamily="18" charset="0"/>
                          </a:rPr>
                        </m:ctrlPr>
                      </m:sSubPr>
                      <m:e>
                        <m:r>
                          <a:rPr lang="it-IT" sz="1400" b="0" i="1" smtClean="0">
                            <a:latin typeface="Cambria Math" panose="02040503050406030204" pitchFamily="18" charset="0"/>
                          </a:rPr>
                          <m:t>𝑘</m:t>
                        </m:r>
                      </m:e>
                      <m:sub>
                        <m:r>
                          <a:rPr lang="it-IT" sz="1400" b="0" i="1" smtClean="0">
                            <a:latin typeface="Cambria Math" panose="02040503050406030204" pitchFamily="18" charset="0"/>
                          </a:rPr>
                          <m:t>0</m:t>
                        </m:r>
                      </m:sub>
                    </m:sSub>
                  </m:oMath>
                </a14:m>
                <a:r>
                  <a:rPr lang="it-IT" sz="1400" dirty="0"/>
                  <a:t> </a:t>
                </a:r>
                <a:r>
                  <a:rPr lang="it-IT" sz="1400" dirty="0" err="1"/>
                  <a:t>consistently</a:t>
                </a:r>
                <a:r>
                  <a:rPr lang="it-IT" sz="1400" dirty="0"/>
                  <a:t> yields the best </a:t>
                </a:r>
                <a:r>
                  <a:rPr lang="it-IT" sz="1400" dirty="0" err="1"/>
                  <a:t>results</a:t>
                </a:r>
                <a:r>
                  <a:rPr lang="it-IT" sz="1400" dirty="0"/>
                  <a:t> </a:t>
                </a:r>
                <a:r>
                  <a:rPr lang="it-IT" sz="1400" dirty="0" err="1"/>
                  <a:t>at</a:t>
                </a:r>
                <a:r>
                  <a:rPr lang="it-IT" sz="1400" dirty="0"/>
                  <a:t> </a:t>
                </a:r>
                <a:r>
                  <a:rPr lang="it-IT" sz="1400" dirty="0" err="1"/>
                  <a:t>value</a:t>
                </a:r>
                <a:r>
                  <a:rPr lang="it-IT" sz="1400" dirty="0"/>
                  <a:t> 2.</a:t>
                </a:r>
              </a:p>
              <a:p>
                <a:pPr marL="285750" indent="-285750">
                  <a:buFont typeface="Arial" panose="020B0604020202020204" pitchFamily="34" charset="0"/>
                  <a:buChar char="•"/>
                </a:pPr>
                <a:endParaRPr lang="it-IT" sz="1400" dirty="0"/>
              </a:p>
              <a:p>
                <a:pPr marL="285750" indent="-285750">
                  <a:buFont typeface="Arial" panose="020B0604020202020204" pitchFamily="34" charset="0"/>
                  <a:buChar char="•"/>
                </a:pPr>
                <a:r>
                  <a:rPr lang="it-IT" sz="1400" dirty="0" err="1"/>
                  <a:t>When</a:t>
                </a:r>
                <a:r>
                  <a:rPr lang="it-IT" sz="1400" dirty="0"/>
                  <a:t> the degree </a:t>
                </a:r>
                <a:r>
                  <a:rPr lang="it-IT" sz="1400" dirty="0" err="1"/>
                  <a:t>is</a:t>
                </a:r>
                <a:r>
                  <a:rPr lang="it-IT" sz="1400" dirty="0"/>
                  <a:t> 4, by </a:t>
                </a:r>
                <a:r>
                  <a:rPr lang="it-IT" sz="1400" dirty="0" err="1"/>
                  <a:t>varying</a:t>
                </a:r>
                <a:r>
                  <a:rPr lang="it-IT" sz="1400" dirty="0"/>
                  <a:t> </a:t>
                </a:r>
                <a14:m>
                  <m:oMath xmlns:m="http://schemas.openxmlformats.org/officeDocument/2006/math">
                    <m:sSub>
                      <m:sSubPr>
                        <m:ctrlPr>
                          <a:rPr lang="it-IT" sz="1400" i="1" smtClean="0">
                            <a:latin typeface="Cambria Math" panose="02040503050406030204" pitchFamily="18" charset="0"/>
                          </a:rPr>
                        </m:ctrlPr>
                      </m:sSubPr>
                      <m:e>
                        <m:r>
                          <a:rPr lang="it-IT" sz="1400" b="0" i="1" smtClean="0">
                            <a:latin typeface="Cambria Math" panose="02040503050406030204" pitchFamily="18" charset="0"/>
                          </a:rPr>
                          <m:t>𝑘</m:t>
                        </m:r>
                      </m:e>
                      <m:sub>
                        <m:r>
                          <a:rPr lang="it-IT" sz="1400" b="0" i="1" smtClean="0">
                            <a:latin typeface="Cambria Math" panose="02040503050406030204" pitchFamily="18" charset="0"/>
                          </a:rPr>
                          <m:t>0</m:t>
                        </m:r>
                      </m:sub>
                    </m:sSub>
                  </m:oMath>
                </a14:m>
                <a:r>
                  <a:rPr lang="it-IT" sz="1400" dirty="0"/>
                  <a:t> the </a:t>
                </a:r>
                <a:r>
                  <a:rPr lang="it-IT" sz="1400" dirty="0" err="1"/>
                  <a:t>error</a:t>
                </a:r>
                <a:r>
                  <a:rPr lang="it-IT" sz="1400" dirty="0"/>
                  <a:t> </a:t>
                </a:r>
                <a:r>
                  <a:rPr lang="it-IT" sz="1400" dirty="0" err="1"/>
                  <a:t>changes</a:t>
                </a:r>
                <a:r>
                  <a:rPr lang="it-IT" sz="1400" dirty="0"/>
                  <a:t> </a:t>
                </a:r>
                <a:r>
                  <a:rPr lang="it-IT" sz="1400" dirty="0" err="1"/>
                  <a:t>tremendously</a:t>
                </a:r>
                <a:r>
                  <a:rPr lang="it-IT" sz="1400" dirty="0"/>
                  <a:t>.</a:t>
                </a:r>
              </a:p>
              <a:p>
                <a:pPr marL="285750" indent="-285750">
                  <a:buFont typeface="Arial" panose="020B0604020202020204" pitchFamily="34" charset="0"/>
                  <a:buChar char="•"/>
                </a:pPr>
                <a:endParaRPr lang="it-IT" sz="1400" dirty="0"/>
              </a:p>
              <a:p>
                <a:pPr marL="285750" indent="-285750">
                  <a:buFont typeface="Arial" panose="020B0604020202020204" pitchFamily="34" charset="0"/>
                  <a:buChar char="•"/>
                </a:pPr>
                <a:r>
                  <a:rPr lang="it-IT" sz="1400" dirty="0"/>
                  <a:t>The C vs γ </a:t>
                </a:r>
                <a:r>
                  <a:rPr lang="it-IT" sz="1400" dirty="0" err="1"/>
                  <a:t>heatmap</a:t>
                </a:r>
                <a:r>
                  <a:rPr lang="it-IT" sz="1400" dirty="0"/>
                  <a:t> </a:t>
                </a:r>
                <a:r>
                  <a:rPr lang="it-IT" sz="1400" dirty="0" err="1"/>
                  <a:t>suggests</a:t>
                </a:r>
                <a:r>
                  <a:rPr lang="it-IT" sz="1400" dirty="0"/>
                  <a:t> a linear </a:t>
                </a:r>
                <a:r>
                  <a:rPr lang="it-IT" sz="1400" dirty="0" err="1"/>
                  <a:t>dependency</a:t>
                </a:r>
                <a:r>
                  <a:rPr lang="it-IT" sz="1400" dirty="0"/>
                  <a:t>, i.e. </a:t>
                </a:r>
                <a:r>
                  <a:rPr lang="it-IT" sz="1400" dirty="0" err="1"/>
                  <a:t>that</a:t>
                </a:r>
                <a:r>
                  <a:rPr lang="it-IT" sz="1400" dirty="0"/>
                  <a:t> the </a:t>
                </a:r>
                <a:r>
                  <a:rPr lang="it-IT" sz="1400" dirty="0" err="1"/>
                  <a:t>average</a:t>
                </a:r>
                <a:r>
                  <a:rPr lang="it-IT" sz="1400" dirty="0"/>
                  <a:t> MEE </a:t>
                </a:r>
                <a:r>
                  <a:rPr lang="it-IT" sz="1400" dirty="0" err="1"/>
                  <a:t>decrease</a:t>
                </a:r>
                <a:r>
                  <a:rPr lang="it-IT" sz="1400" dirty="0"/>
                  <a:t> </a:t>
                </a:r>
                <a:r>
                  <a:rPr lang="it-IT" sz="1400" dirty="0" err="1"/>
                  <a:t>when</a:t>
                </a:r>
                <a:r>
                  <a:rPr lang="it-IT" sz="1400" dirty="0"/>
                  <a:t> C and </a:t>
                </a:r>
                <a:r>
                  <a:rPr lang="it-IT" sz="1400" dirty="0" err="1"/>
                  <a:t>γ</a:t>
                </a:r>
                <a:r>
                  <a:rPr lang="it-IT" sz="1400" dirty="0"/>
                  <a:t> </a:t>
                </a:r>
                <a:r>
                  <a:rPr lang="it-IT" sz="1400" dirty="0" err="1"/>
                  <a:t>increase</a:t>
                </a:r>
                <a:r>
                  <a:rPr lang="it-IT" sz="1400" dirty="0"/>
                  <a:t>.</a:t>
                </a:r>
              </a:p>
              <a:p>
                <a:pPr marL="285750" indent="-285750">
                  <a:buFont typeface="Arial" panose="020B0604020202020204" pitchFamily="34" charset="0"/>
                  <a:buChar char="•"/>
                </a:pPr>
                <a:endParaRPr lang="it-IT" sz="1400" dirty="0"/>
              </a:p>
              <a:p>
                <a:pPr marL="285750" indent="-285750">
                  <a:buFont typeface="Arial" panose="020B0604020202020204" pitchFamily="34" charset="0"/>
                  <a:buChar char="•"/>
                </a:pPr>
                <a:r>
                  <a:rPr lang="it-IT" sz="1400" dirty="0" err="1"/>
                  <a:t>γ</a:t>
                </a:r>
                <a:r>
                  <a:rPr lang="it-IT" sz="1400" dirty="0"/>
                  <a:t> </a:t>
                </a:r>
                <a:r>
                  <a:rPr lang="it-IT" sz="1400" dirty="0" err="1"/>
                  <a:t>has</a:t>
                </a:r>
                <a:r>
                  <a:rPr lang="it-IT" sz="1400" dirty="0"/>
                  <a:t> a big impact on the </a:t>
                </a:r>
                <a:r>
                  <a:rPr lang="it-IT" sz="1400" dirty="0" err="1"/>
                  <a:t>error</a:t>
                </a:r>
                <a:r>
                  <a:rPr lang="it-IT" sz="1400" dirty="0"/>
                  <a:t>, </a:t>
                </a:r>
                <a:r>
                  <a:rPr lang="it-IT" sz="1400" dirty="0" err="1"/>
                  <a:t>at</a:t>
                </a:r>
                <a:r>
                  <a:rPr lang="it-IT" sz="1400" dirty="0"/>
                  <a:t> a </a:t>
                </a:r>
                <a:r>
                  <a:rPr lang="it-IT" sz="1400" dirty="0" err="1"/>
                  <a:t>glance</a:t>
                </a:r>
                <a:r>
                  <a:rPr lang="it-IT" sz="1400" dirty="0"/>
                  <a:t> the </a:t>
                </a:r>
                <a:r>
                  <a:rPr lang="it-IT" sz="1400" dirty="0" err="1"/>
                  <a:t>heatmaps</a:t>
                </a:r>
                <a:r>
                  <a:rPr lang="it-IT" sz="1400" dirty="0"/>
                  <a:t> </a:t>
                </a:r>
                <a:r>
                  <a:rPr lang="it-IT" sz="1400" dirty="0" err="1"/>
                  <a:t>that</a:t>
                </a:r>
                <a:r>
                  <a:rPr lang="it-IT" sz="1400" dirty="0"/>
                  <a:t> involve </a:t>
                </a:r>
                <a:r>
                  <a:rPr lang="it-IT" sz="1400" dirty="0" err="1"/>
                  <a:t>it</a:t>
                </a:r>
                <a:r>
                  <a:rPr lang="it-IT" sz="1400" dirty="0"/>
                  <a:t> are the </a:t>
                </a:r>
                <a:r>
                  <a:rPr lang="it-IT" sz="1400" dirty="0" err="1"/>
                  <a:t>most</a:t>
                </a:r>
                <a:r>
                  <a:rPr lang="it-IT" sz="1400" dirty="0"/>
                  <a:t> </a:t>
                </a:r>
                <a:r>
                  <a:rPr lang="it-IT" sz="1400" dirty="0" err="1"/>
                  <a:t>colourful</a:t>
                </a:r>
                <a:r>
                  <a:rPr lang="it-IT" sz="1400" dirty="0"/>
                  <a:t>. </a:t>
                </a:r>
                <a:r>
                  <a:rPr lang="it-IT" sz="1400" dirty="0" err="1"/>
                  <a:t>Furthermore</a:t>
                </a:r>
                <a:r>
                  <a:rPr lang="it-IT" sz="1400" dirty="0"/>
                  <a:t>, high </a:t>
                </a:r>
                <a:r>
                  <a:rPr lang="it-IT" sz="1400" dirty="0" err="1"/>
                  <a:t>γ</a:t>
                </a:r>
                <a:r>
                  <a:rPr lang="it-IT" sz="1400" dirty="0"/>
                  <a:t> </a:t>
                </a:r>
                <a:r>
                  <a:rPr lang="it-IT" sz="1400" dirty="0" err="1"/>
                  <a:t>corresponds</a:t>
                </a:r>
                <a:r>
                  <a:rPr lang="it-IT" sz="1400" dirty="0"/>
                  <a:t> to </a:t>
                </a:r>
                <a:r>
                  <a:rPr lang="it-IT" sz="1400" dirty="0" err="1"/>
                  <a:t>better</a:t>
                </a:r>
                <a:r>
                  <a:rPr lang="it-IT" sz="1400" dirty="0"/>
                  <a:t> </a:t>
                </a:r>
                <a:r>
                  <a:rPr lang="it-IT" sz="1400" dirty="0" err="1"/>
                  <a:t>values</a:t>
                </a:r>
                <a:r>
                  <a:rPr lang="it-IT" sz="1400" dirty="0"/>
                  <a:t>.</a:t>
                </a:r>
              </a:p>
            </p:txBody>
          </p:sp>
        </mc:Choice>
        <mc:Fallback xmlns="">
          <p:sp>
            <p:nvSpPr>
              <p:cNvPr id="5" name="CasellaDiTesto 4">
                <a:extLst>
                  <a:ext uri="{FF2B5EF4-FFF2-40B4-BE49-F238E27FC236}">
                    <a16:creationId xmlns:a16="http://schemas.microsoft.com/office/drawing/2014/main" id="{478A8C82-BF33-7723-2039-E70CDF28B034}"/>
                  </a:ext>
                </a:extLst>
              </p:cNvPr>
              <p:cNvSpPr txBox="1">
                <a:spLocks noRot="1" noChangeAspect="1" noMove="1" noResize="1" noEditPoints="1" noAdjustHandles="1" noChangeArrowheads="1" noChangeShapeType="1" noTextEdit="1"/>
              </p:cNvSpPr>
              <p:nvPr/>
            </p:nvSpPr>
            <p:spPr>
              <a:xfrm>
                <a:off x="311760" y="889322"/>
                <a:ext cx="8520120" cy="3970318"/>
              </a:xfrm>
              <a:prstGeom prst="rect">
                <a:avLst/>
              </a:prstGeom>
              <a:blipFill>
                <a:blip r:embed="rId2"/>
                <a:stretch>
                  <a:fillRect l="-149" t="-319" r="-446" b="-639"/>
                </a:stretch>
              </a:blipFill>
            </p:spPr>
            <p:txBody>
              <a:bodyPr/>
              <a:lstStyle/>
              <a:p>
                <a:r>
                  <a:rPr lang="it-IT">
                    <a:noFill/>
                  </a:rPr>
                  <a:t> </a:t>
                </a:r>
              </a:p>
            </p:txBody>
          </p:sp>
        </mc:Fallback>
      </mc:AlternateContent>
    </p:spTree>
    <p:extLst>
      <p:ext uri="{BB962C8B-B14F-4D97-AF65-F5344CB8AC3E}">
        <p14:creationId xmlns:p14="http://schemas.microsoft.com/office/powerpoint/2010/main" val="21631057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 name="PlaceHolder 1"/>
          <p:cNvSpPr>
            <a:spLocks noGrp="1"/>
          </p:cNvSpPr>
          <p:nvPr>
            <p:ph type="title"/>
          </p:nvPr>
        </p:nvSpPr>
        <p:spPr>
          <a:xfrm>
            <a:off x="311760" y="0"/>
            <a:ext cx="8520120" cy="576000"/>
          </a:xfrm>
          <a:prstGeom prst="rect">
            <a:avLst/>
          </a:prstGeom>
          <a:noFill/>
          <a:ln w="0">
            <a:noFill/>
          </a:ln>
        </p:spPr>
        <p:txBody>
          <a:bodyPr tIns="91440" bIns="91440" anchor="t">
            <a:normAutofit fontScale="91000"/>
          </a:bodyPr>
          <a:lstStyle/>
          <a:p>
            <a:pPr>
              <a:lnSpc>
                <a:spcPct val="100000"/>
              </a:lnSpc>
              <a:buNone/>
              <a:tabLst>
                <a:tab pos="0" algn="l"/>
              </a:tabLst>
            </a:pPr>
            <a:r>
              <a:rPr lang="it" sz="2600" spc="-1" dirty="0">
                <a:solidFill>
                  <a:srgbClr val="000000"/>
                </a:solidFill>
                <a:latin typeface="Arial"/>
                <a:ea typeface="Arial"/>
              </a:rPr>
              <a:t>Discussion</a:t>
            </a:r>
            <a:r>
              <a:rPr lang="it" sz="2600" b="0" strike="noStrike" spc="-1" dirty="0">
                <a:solidFill>
                  <a:srgbClr val="000000"/>
                </a:solidFill>
                <a:latin typeface="Arial"/>
                <a:ea typeface="Arial"/>
              </a:rPr>
              <a:t>: comparisons between models – 1</a:t>
            </a:r>
            <a:endParaRPr lang="it-IT" sz="2400" b="0" strike="noStrike" spc="-1" dirty="0">
              <a:solidFill>
                <a:srgbClr val="000000"/>
              </a:solidFill>
              <a:latin typeface="Arial"/>
            </a:endParaRPr>
          </a:p>
        </p:txBody>
      </p:sp>
      <p:sp>
        <p:nvSpPr>
          <p:cNvPr id="110" name="PlaceHolder 3"/>
          <p:cNvSpPr>
            <a:spLocks noGrp="1"/>
          </p:cNvSpPr>
          <p:nvPr>
            <p:ph type="sldNum" idx="10"/>
          </p:nvPr>
        </p:nvSpPr>
        <p:spPr>
          <a:xfrm>
            <a:off x="8472600" y="4663080"/>
            <a:ext cx="548280" cy="393120"/>
          </a:xfrm>
          <a:prstGeom prst="rect">
            <a:avLst/>
          </a:prstGeom>
          <a:noFill/>
          <a:ln w="0">
            <a:noFill/>
          </a:ln>
        </p:spPr>
        <p:txBody>
          <a:bodyPr tIns="91440" bIns="91440" anchor="ctr">
            <a:normAutofit/>
          </a:bodyPr>
          <a:lstStyle>
            <a:lvl1pPr algn="r">
              <a:lnSpc>
                <a:spcPct val="100000"/>
              </a:lnSpc>
              <a:buNone/>
              <a:tabLst>
                <a:tab pos="0" algn="l"/>
              </a:tabLst>
              <a:defRPr lang="it" sz="1000" b="0" strike="noStrike" spc="-1">
                <a:solidFill>
                  <a:srgbClr val="595959"/>
                </a:solidFill>
                <a:latin typeface="Arial"/>
                <a:ea typeface="Arial"/>
              </a:defRPr>
            </a:lvl1pPr>
          </a:lstStyle>
          <a:p>
            <a:pPr algn="r">
              <a:lnSpc>
                <a:spcPct val="100000"/>
              </a:lnSpc>
              <a:buNone/>
              <a:tabLst>
                <a:tab pos="0" algn="l"/>
              </a:tabLst>
            </a:pPr>
            <a:fld id="{70083C99-8290-44C9-AB12-6D72EC62BA1C}" type="slidenum">
              <a:rPr lang="it" sz="1000" b="0" strike="noStrike" spc="-1">
                <a:solidFill>
                  <a:srgbClr val="595959"/>
                </a:solidFill>
                <a:latin typeface="Arial"/>
                <a:ea typeface="Arial"/>
              </a:rPr>
              <a:t>21</a:t>
            </a:fld>
            <a:endParaRPr lang="it-IT" sz="1000" b="0" strike="noStrike" spc="-1">
              <a:latin typeface="Times New Roman"/>
            </a:endParaRPr>
          </a:p>
        </p:txBody>
      </p:sp>
      <p:pic>
        <p:nvPicPr>
          <p:cNvPr id="5" name="Immagine 4" descr="Immagine che contiene testo, diagramma, schermata, linea&#10;&#10;Descrizione generata automaticamente">
            <a:extLst>
              <a:ext uri="{FF2B5EF4-FFF2-40B4-BE49-F238E27FC236}">
                <a16:creationId xmlns:a16="http://schemas.microsoft.com/office/drawing/2014/main" id="{9CA3F0E8-C9B3-1C9C-773A-65A27566CD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25869" y="966598"/>
            <a:ext cx="5706011" cy="2800941"/>
          </a:xfrm>
          <a:prstGeom prst="rect">
            <a:avLst/>
          </a:prstGeom>
          <a:ln>
            <a:noFill/>
          </a:ln>
        </p:spPr>
      </p:pic>
      <p:sp>
        <p:nvSpPr>
          <p:cNvPr id="6" name="CasellaDiTesto 5">
            <a:extLst>
              <a:ext uri="{FF2B5EF4-FFF2-40B4-BE49-F238E27FC236}">
                <a16:creationId xmlns:a16="http://schemas.microsoft.com/office/drawing/2014/main" id="{0AD6FDF0-7F2F-B9C9-1DE0-E80F2601F4DC}"/>
              </a:ext>
            </a:extLst>
          </p:cNvPr>
          <p:cNvSpPr txBox="1"/>
          <p:nvPr/>
        </p:nvSpPr>
        <p:spPr>
          <a:xfrm>
            <a:off x="3125869" y="658821"/>
            <a:ext cx="5706011" cy="307777"/>
          </a:xfrm>
          <a:prstGeom prst="rect">
            <a:avLst/>
          </a:prstGeom>
          <a:noFill/>
        </p:spPr>
        <p:txBody>
          <a:bodyPr wrap="square" rtlCol="0">
            <a:spAutoFit/>
          </a:bodyPr>
          <a:lstStyle/>
          <a:p>
            <a:pPr algn="ctr"/>
            <a:r>
              <a:rPr lang="it-IT" sz="1400" b="1" dirty="0"/>
              <a:t>Figure 9</a:t>
            </a:r>
            <a:r>
              <a:rPr lang="it-IT" sz="1400" dirty="0"/>
              <a:t>: True and </a:t>
            </a:r>
            <a:r>
              <a:rPr lang="it-IT" sz="1400" dirty="0" err="1"/>
              <a:t>predicted</a:t>
            </a:r>
            <a:r>
              <a:rPr lang="it-IT" sz="1400" dirty="0"/>
              <a:t> </a:t>
            </a:r>
            <a:r>
              <a:rPr lang="it-IT" sz="1400" dirty="0" err="1"/>
              <a:t>values</a:t>
            </a:r>
            <a:r>
              <a:rPr lang="it-IT" sz="1400" dirty="0"/>
              <a:t> of the </a:t>
            </a:r>
            <a:r>
              <a:rPr lang="it-IT" sz="1400" dirty="0" err="1"/>
              <a:t>three</a:t>
            </a:r>
            <a:r>
              <a:rPr lang="it-IT" sz="1400" dirty="0"/>
              <a:t> best models </a:t>
            </a:r>
          </a:p>
        </p:txBody>
      </p:sp>
      <p:sp>
        <p:nvSpPr>
          <p:cNvPr id="7" name="CasellaDiTesto 6">
            <a:extLst>
              <a:ext uri="{FF2B5EF4-FFF2-40B4-BE49-F238E27FC236}">
                <a16:creationId xmlns:a16="http://schemas.microsoft.com/office/drawing/2014/main" id="{EBCC01AC-9D20-2329-2FFF-105852F6706D}"/>
              </a:ext>
            </a:extLst>
          </p:cNvPr>
          <p:cNvSpPr txBox="1"/>
          <p:nvPr/>
        </p:nvSpPr>
        <p:spPr>
          <a:xfrm>
            <a:off x="311760" y="874352"/>
            <a:ext cx="2451612" cy="1384995"/>
          </a:xfrm>
          <a:prstGeom prst="rect">
            <a:avLst/>
          </a:prstGeom>
          <a:noFill/>
        </p:spPr>
        <p:txBody>
          <a:bodyPr wrap="square" rtlCol="0">
            <a:spAutoFit/>
          </a:bodyPr>
          <a:lstStyle/>
          <a:p>
            <a:r>
              <a:rPr lang="it-IT" sz="1400" dirty="0" err="1"/>
              <a:t>Comparison</a:t>
            </a:r>
            <a:r>
              <a:rPr lang="it-IT" sz="1400" dirty="0"/>
              <a:t> </a:t>
            </a:r>
            <a:r>
              <a:rPr lang="it-IT" sz="1400" dirty="0" err="1"/>
              <a:t>between</a:t>
            </a:r>
            <a:r>
              <a:rPr lang="it-IT" sz="1400" dirty="0"/>
              <a:t> the </a:t>
            </a:r>
            <a:r>
              <a:rPr lang="it-IT" sz="1400" dirty="0" err="1"/>
              <a:t>predictions</a:t>
            </a:r>
            <a:r>
              <a:rPr lang="it-IT" sz="1400" dirty="0"/>
              <a:t> of the </a:t>
            </a:r>
            <a:r>
              <a:rPr lang="it-IT" sz="1400" dirty="0" err="1"/>
              <a:t>three</a:t>
            </a:r>
            <a:r>
              <a:rPr lang="it-IT" sz="1400" dirty="0"/>
              <a:t> best models on the </a:t>
            </a:r>
            <a:r>
              <a:rPr lang="it-IT" sz="1400" dirty="0" err="1"/>
              <a:t>hold</a:t>
            </a:r>
            <a:r>
              <a:rPr lang="it-IT" sz="1400" dirty="0"/>
              <a:t>-out test set. The </a:t>
            </a:r>
            <a:r>
              <a:rPr lang="it-IT" sz="1400" dirty="0" err="1"/>
              <a:t>comparisons</a:t>
            </a:r>
            <a:r>
              <a:rPr lang="it-IT" sz="1400" dirty="0"/>
              <a:t> are </a:t>
            </a:r>
            <a:r>
              <a:rPr lang="it-IT" sz="1400" dirty="0" err="1"/>
              <a:t>done</a:t>
            </a:r>
            <a:r>
              <a:rPr lang="it-IT" sz="1400" dirty="0"/>
              <a:t> component-</a:t>
            </a:r>
            <a:r>
              <a:rPr lang="it-IT" sz="1400" dirty="0" err="1"/>
              <a:t>wise</a:t>
            </a:r>
            <a:r>
              <a:rPr lang="it-IT" sz="1400" dirty="0"/>
              <a:t>, </a:t>
            </a:r>
            <a:r>
              <a:rPr lang="it-IT" sz="1400" dirty="0" err="1"/>
              <a:t>each</a:t>
            </a:r>
            <a:r>
              <a:rPr lang="it-IT" sz="1400" dirty="0"/>
              <a:t> </a:t>
            </a:r>
            <a:r>
              <a:rPr lang="it-IT" sz="1400" dirty="0" err="1"/>
              <a:t>shown</a:t>
            </a:r>
            <a:r>
              <a:rPr lang="it-IT" sz="1400" dirty="0"/>
              <a:t> in a </a:t>
            </a:r>
            <a:r>
              <a:rPr lang="it-IT" sz="1400" dirty="0" err="1"/>
              <a:t>different</a:t>
            </a:r>
            <a:r>
              <a:rPr lang="it-IT" sz="1400" dirty="0"/>
              <a:t> </a:t>
            </a:r>
            <a:r>
              <a:rPr lang="it-IT" sz="1400" dirty="0" err="1"/>
              <a:t>subplot</a:t>
            </a:r>
            <a:r>
              <a:rPr lang="it-IT" sz="1400" dirty="0"/>
              <a:t>.</a:t>
            </a:r>
          </a:p>
        </p:txBody>
      </p:sp>
      <p:sp>
        <p:nvSpPr>
          <p:cNvPr id="8" name="CasellaDiTesto 7">
            <a:extLst>
              <a:ext uri="{FF2B5EF4-FFF2-40B4-BE49-F238E27FC236}">
                <a16:creationId xmlns:a16="http://schemas.microsoft.com/office/drawing/2014/main" id="{DB360BCD-F742-C877-549E-B057AAEDC9E1}"/>
              </a:ext>
            </a:extLst>
          </p:cNvPr>
          <p:cNvSpPr txBox="1"/>
          <p:nvPr/>
        </p:nvSpPr>
        <p:spPr>
          <a:xfrm>
            <a:off x="311760" y="2413191"/>
            <a:ext cx="2451612" cy="1384995"/>
          </a:xfrm>
          <a:prstGeom prst="rect">
            <a:avLst/>
          </a:prstGeom>
          <a:noFill/>
        </p:spPr>
        <p:txBody>
          <a:bodyPr wrap="square" rtlCol="0">
            <a:spAutoFit/>
          </a:bodyPr>
          <a:lstStyle/>
          <a:p>
            <a:pPr algn="just"/>
            <a:r>
              <a:rPr lang="it-IT" sz="1400" dirty="0"/>
              <a:t>The </a:t>
            </a:r>
            <a:r>
              <a:rPr lang="it-IT" sz="1400" dirty="0" err="1"/>
              <a:t>comparison</a:t>
            </a:r>
            <a:r>
              <a:rPr lang="it-IT" sz="1400" dirty="0"/>
              <a:t> shows </a:t>
            </a:r>
            <a:r>
              <a:rPr lang="it-IT" sz="1400" dirty="0" err="1"/>
              <a:t>how</a:t>
            </a:r>
            <a:r>
              <a:rPr lang="it-IT" sz="1400" dirty="0"/>
              <a:t> the </a:t>
            </a:r>
            <a:r>
              <a:rPr lang="it-IT" sz="1400" dirty="0" err="1"/>
              <a:t>SVR’s</a:t>
            </a:r>
            <a:r>
              <a:rPr lang="it-IT" sz="1400" dirty="0"/>
              <a:t> </a:t>
            </a:r>
            <a:r>
              <a:rPr lang="it-IT" sz="1400" dirty="0" err="1"/>
              <a:t>predictions</a:t>
            </a:r>
            <a:r>
              <a:rPr lang="it-IT" sz="1400" dirty="0"/>
              <a:t> are </a:t>
            </a:r>
            <a:r>
              <a:rPr lang="it-IT" sz="1400" dirty="0" err="1"/>
              <a:t>consistently</a:t>
            </a:r>
            <a:r>
              <a:rPr lang="it-IT" sz="1400" dirty="0"/>
              <a:t> </a:t>
            </a:r>
            <a:r>
              <a:rPr lang="it-IT" sz="1400" dirty="0" err="1"/>
              <a:t>aligned</a:t>
            </a:r>
            <a:r>
              <a:rPr lang="it-IT" sz="1400" dirty="0"/>
              <a:t> to the </a:t>
            </a:r>
            <a:r>
              <a:rPr lang="it-IT" sz="1400" dirty="0" err="1"/>
              <a:t>diagonal</a:t>
            </a:r>
            <a:r>
              <a:rPr lang="it-IT" sz="1400" dirty="0"/>
              <a:t> (</a:t>
            </a:r>
            <a:r>
              <a:rPr lang="it-IT" sz="1400" dirty="0" err="1"/>
              <a:t>perfect</a:t>
            </a:r>
            <a:r>
              <a:rPr lang="it-IT" sz="1400" dirty="0"/>
              <a:t> </a:t>
            </a:r>
            <a:r>
              <a:rPr lang="it-IT" sz="1400" dirty="0" err="1"/>
              <a:t>prediction</a:t>
            </a:r>
            <a:r>
              <a:rPr lang="it-IT" sz="1400" dirty="0"/>
              <a:t>), with a lower </a:t>
            </a:r>
            <a:r>
              <a:rPr lang="it-IT" sz="1400" dirty="0" err="1"/>
              <a:t>dispersion</a:t>
            </a:r>
            <a:r>
              <a:rPr lang="it-IT" sz="1400" dirty="0"/>
              <a:t> </a:t>
            </a:r>
            <a:r>
              <a:rPr lang="it-IT" sz="1400" dirty="0" err="1"/>
              <a:t>than</a:t>
            </a:r>
            <a:r>
              <a:rPr lang="it-IT" sz="1400" dirty="0"/>
              <a:t> the other </a:t>
            </a:r>
            <a:r>
              <a:rPr lang="it-IT" sz="1400" dirty="0" err="1"/>
              <a:t>two</a:t>
            </a:r>
            <a:r>
              <a:rPr lang="it-IT" sz="1400" dirty="0"/>
              <a:t>.</a:t>
            </a:r>
          </a:p>
        </p:txBody>
      </p:sp>
      <p:sp>
        <p:nvSpPr>
          <p:cNvPr id="9" name="CasellaDiTesto 8">
            <a:extLst>
              <a:ext uri="{FF2B5EF4-FFF2-40B4-BE49-F238E27FC236}">
                <a16:creationId xmlns:a16="http://schemas.microsoft.com/office/drawing/2014/main" id="{9B15EF03-293C-5F89-8C7E-79C317B1FE76}"/>
              </a:ext>
            </a:extLst>
          </p:cNvPr>
          <p:cNvSpPr txBox="1"/>
          <p:nvPr/>
        </p:nvSpPr>
        <p:spPr>
          <a:xfrm>
            <a:off x="311759" y="3952031"/>
            <a:ext cx="8434981" cy="954107"/>
          </a:xfrm>
          <a:prstGeom prst="rect">
            <a:avLst/>
          </a:prstGeom>
          <a:noFill/>
        </p:spPr>
        <p:txBody>
          <a:bodyPr wrap="square" rtlCol="0">
            <a:spAutoFit/>
          </a:bodyPr>
          <a:lstStyle/>
          <a:p>
            <a:r>
              <a:rPr lang="it-IT" sz="1400" dirty="0"/>
              <a:t>On the </a:t>
            </a:r>
            <a:r>
              <a:rPr lang="it-IT" sz="1400" dirty="0" err="1"/>
              <a:t>third</a:t>
            </a:r>
            <a:r>
              <a:rPr lang="it-IT" sz="1400" dirty="0"/>
              <a:t> </a:t>
            </a:r>
            <a:r>
              <a:rPr lang="it-IT" sz="1400" dirty="0" err="1"/>
              <a:t>coordinates</a:t>
            </a:r>
            <a:r>
              <a:rPr lang="it-IT" sz="1400" dirty="0"/>
              <a:t> the </a:t>
            </a:r>
            <a:r>
              <a:rPr lang="it-IT" sz="1400" dirty="0" err="1"/>
              <a:t>NNs</a:t>
            </a:r>
            <a:r>
              <a:rPr lang="it-IT" sz="1400" dirty="0"/>
              <a:t> models </a:t>
            </a:r>
            <a:r>
              <a:rPr lang="it-IT" sz="1400" dirty="0" err="1"/>
              <a:t>struggle</a:t>
            </a:r>
            <a:r>
              <a:rPr lang="it-IT" sz="1400" dirty="0"/>
              <a:t> more, and a </a:t>
            </a:r>
            <a:r>
              <a:rPr lang="it-IT" sz="1400" dirty="0" err="1"/>
              <a:t>few</a:t>
            </a:r>
            <a:r>
              <a:rPr lang="it-IT" sz="1400" dirty="0"/>
              <a:t> points </a:t>
            </a:r>
            <a:r>
              <a:rPr lang="en-US" sz="1400" dirty="0"/>
              <a:t>show substantial discrepancies between predicted and true values. Noticeably, the third coordinate is the one in which the range of values is smaller. </a:t>
            </a:r>
          </a:p>
          <a:p>
            <a:r>
              <a:rPr lang="en-US" sz="1400" dirty="0"/>
              <a:t>More such comparisons can be found in our </a:t>
            </a:r>
            <a:r>
              <a:rPr lang="en-US" sz="1400" dirty="0">
                <a:latin typeface="Consolas" panose="020B0609020204030204" pitchFamily="49" charset="0"/>
              </a:rPr>
              <a:t>exploration</a:t>
            </a:r>
            <a:r>
              <a:rPr lang="en-US" sz="1400" dirty="0"/>
              <a:t> notebook.</a:t>
            </a:r>
            <a:endParaRPr lang="it-IT" sz="1400" dirty="0"/>
          </a:p>
        </p:txBody>
      </p:sp>
    </p:spTree>
    <p:extLst>
      <p:ext uri="{BB962C8B-B14F-4D97-AF65-F5344CB8AC3E}">
        <p14:creationId xmlns:p14="http://schemas.microsoft.com/office/powerpoint/2010/main" val="38547788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 name="PlaceHolder 1"/>
          <p:cNvSpPr>
            <a:spLocks noGrp="1"/>
          </p:cNvSpPr>
          <p:nvPr>
            <p:ph type="title"/>
          </p:nvPr>
        </p:nvSpPr>
        <p:spPr>
          <a:xfrm>
            <a:off x="311760" y="0"/>
            <a:ext cx="8520120" cy="576000"/>
          </a:xfrm>
          <a:prstGeom prst="rect">
            <a:avLst/>
          </a:prstGeom>
          <a:noFill/>
          <a:ln w="0">
            <a:noFill/>
          </a:ln>
        </p:spPr>
        <p:txBody>
          <a:bodyPr tIns="91440" bIns="91440" anchor="t">
            <a:normAutofit fontScale="91000"/>
          </a:bodyPr>
          <a:lstStyle/>
          <a:p>
            <a:pPr>
              <a:lnSpc>
                <a:spcPct val="100000"/>
              </a:lnSpc>
              <a:buNone/>
              <a:tabLst>
                <a:tab pos="0" algn="l"/>
              </a:tabLst>
            </a:pPr>
            <a:r>
              <a:rPr lang="it" sz="2600" spc="-1" dirty="0">
                <a:solidFill>
                  <a:srgbClr val="000000"/>
                </a:solidFill>
                <a:latin typeface="Arial"/>
                <a:ea typeface="Arial"/>
              </a:rPr>
              <a:t>Discussion</a:t>
            </a:r>
            <a:r>
              <a:rPr lang="it" sz="2600" b="0" strike="noStrike" spc="-1" dirty="0">
                <a:solidFill>
                  <a:srgbClr val="000000"/>
                </a:solidFill>
                <a:latin typeface="Arial"/>
                <a:ea typeface="Arial"/>
              </a:rPr>
              <a:t>: comparisons between models – 2</a:t>
            </a:r>
            <a:endParaRPr lang="it-IT" sz="2400" b="0" strike="noStrike" spc="-1" dirty="0">
              <a:solidFill>
                <a:srgbClr val="000000"/>
              </a:solidFill>
              <a:latin typeface="Arial"/>
            </a:endParaRPr>
          </a:p>
        </p:txBody>
      </p:sp>
      <p:sp>
        <p:nvSpPr>
          <p:cNvPr id="110" name="PlaceHolder 3"/>
          <p:cNvSpPr>
            <a:spLocks noGrp="1"/>
          </p:cNvSpPr>
          <p:nvPr>
            <p:ph type="sldNum" idx="10"/>
          </p:nvPr>
        </p:nvSpPr>
        <p:spPr>
          <a:xfrm>
            <a:off x="8472600" y="4663080"/>
            <a:ext cx="548280" cy="393120"/>
          </a:xfrm>
          <a:prstGeom prst="rect">
            <a:avLst/>
          </a:prstGeom>
          <a:noFill/>
          <a:ln w="0">
            <a:noFill/>
          </a:ln>
        </p:spPr>
        <p:txBody>
          <a:bodyPr tIns="91440" bIns="91440" anchor="ctr">
            <a:normAutofit/>
          </a:bodyPr>
          <a:lstStyle>
            <a:lvl1pPr algn="r">
              <a:lnSpc>
                <a:spcPct val="100000"/>
              </a:lnSpc>
              <a:buNone/>
              <a:tabLst>
                <a:tab pos="0" algn="l"/>
              </a:tabLst>
              <a:defRPr lang="it" sz="1000" b="0" strike="noStrike" spc="-1">
                <a:solidFill>
                  <a:srgbClr val="595959"/>
                </a:solidFill>
                <a:latin typeface="Arial"/>
                <a:ea typeface="Arial"/>
              </a:defRPr>
            </a:lvl1pPr>
          </a:lstStyle>
          <a:p>
            <a:pPr algn="r">
              <a:lnSpc>
                <a:spcPct val="100000"/>
              </a:lnSpc>
              <a:buNone/>
              <a:tabLst>
                <a:tab pos="0" algn="l"/>
              </a:tabLst>
            </a:pPr>
            <a:fld id="{70083C99-8290-44C9-AB12-6D72EC62BA1C}" type="slidenum">
              <a:rPr lang="it" sz="1000" b="0" strike="noStrike" spc="-1">
                <a:solidFill>
                  <a:srgbClr val="595959"/>
                </a:solidFill>
                <a:latin typeface="Arial"/>
                <a:ea typeface="Arial"/>
              </a:rPr>
              <a:t>22</a:t>
            </a:fld>
            <a:endParaRPr lang="it-IT" sz="1000" b="0" strike="noStrike" spc="-1">
              <a:latin typeface="Times New Roman"/>
            </a:endParaRPr>
          </a:p>
        </p:txBody>
      </p:sp>
      <p:sp>
        <p:nvSpPr>
          <p:cNvPr id="6" name="CasellaDiTesto 5">
            <a:extLst>
              <a:ext uri="{FF2B5EF4-FFF2-40B4-BE49-F238E27FC236}">
                <a16:creationId xmlns:a16="http://schemas.microsoft.com/office/drawing/2014/main" id="{0AD6FDF0-7F2F-B9C9-1DE0-E80F2601F4DC}"/>
              </a:ext>
            </a:extLst>
          </p:cNvPr>
          <p:cNvSpPr txBox="1"/>
          <p:nvPr/>
        </p:nvSpPr>
        <p:spPr>
          <a:xfrm>
            <a:off x="3125868" y="739909"/>
            <a:ext cx="5706011" cy="307777"/>
          </a:xfrm>
          <a:prstGeom prst="rect">
            <a:avLst/>
          </a:prstGeom>
          <a:noFill/>
        </p:spPr>
        <p:txBody>
          <a:bodyPr wrap="square" rtlCol="0">
            <a:spAutoFit/>
          </a:bodyPr>
          <a:lstStyle/>
          <a:p>
            <a:pPr algn="ctr"/>
            <a:r>
              <a:rPr lang="it-IT" sz="1400" b="1" dirty="0"/>
              <a:t>Figure 10</a:t>
            </a:r>
            <a:r>
              <a:rPr lang="it-IT" sz="1400" dirty="0"/>
              <a:t>: </a:t>
            </a:r>
            <a:r>
              <a:rPr lang="it-IT" sz="1400" dirty="0" err="1"/>
              <a:t>Error</a:t>
            </a:r>
            <a:r>
              <a:rPr lang="it-IT" sz="1400" dirty="0"/>
              <a:t> per-sample for the the </a:t>
            </a:r>
            <a:r>
              <a:rPr lang="it-IT" sz="1400" dirty="0" err="1"/>
              <a:t>three</a:t>
            </a:r>
            <a:r>
              <a:rPr lang="it-IT" sz="1400" dirty="0"/>
              <a:t> best models </a:t>
            </a:r>
          </a:p>
        </p:txBody>
      </p:sp>
      <mc:AlternateContent xmlns:mc="http://schemas.openxmlformats.org/markup-compatibility/2006" xmlns:a14="http://schemas.microsoft.com/office/drawing/2010/main">
        <mc:Choice Requires="a14">
          <p:sp>
            <p:nvSpPr>
              <p:cNvPr id="7" name="CasellaDiTesto 6">
                <a:extLst>
                  <a:ext uri="{FF2B5EF4-FFF2-40B4-BE49-F238E27FC236}">
                    <a16:creationId xmlns:a16="http://schemas.microsoft.com/office/drawing/2014/main" id="{EBCC01AC-9D20-2329-2FFF-105852F6706D}"/>
                  </a:ext>
                </a:extLst>
              </p:cNvPr>
              <p:cNvSpPr txBox="1"/>
              <p:nvPr/>
            </p:nvSpPr>
            <p:spPr>
              <a:xfrm>
                <a:off x="311759" y="739909"/>
                <a:ext cx="2448000" cy="1600438"/>
              </a:xfrm>
              <a:prstGeom prst="rect">
                <a:avLst/>
              </a:prstGeom>
              <a:noFill/>
            </p:spPr>
            <p:txBody>
              <a:bodyPr wrap="square" rtlCol="0">
                <a:spAutoFit/>
              </a:bodyPr>
              <a:lstStyle/>
              <a:p>
                <a:pPr algn="just"/>
                <a:r>
                  <a:rPr lang="it-IT" sz="1400" dirty="0" err="1"/>
                  <a:t>Error</a:t>
                </a:r>
                <a:r>
                  <a:rPr lang="it-IT" sz="1400" dirty="0"/>
                  <a:t> of the </a:t>
                </a:r>
                <a:r>
                  <a:rPr lang="it-IT" sz="1400" dirty="0" err="1"/>
                  <a:t>three</a:t>
                </a:r>
                <a:r>
                  <a:rPr lang="it-IT" sz="1400" dirty="0"/>
                  <a:t> best </a:t>
                </a:r>
                <a:r>
                  <a:rPr lang="it-IT" sz="1400" dirty="0" err="1"/>
                  <a:t>model’s</a:t>
                </a:r>
                <a:r>
                  <a:rPr lang="it-IT" sz="1400" dirty="0"/>
                  <a:t> </a:t>
                </a:r>
                <a:r>
                  <a:rPr lang="it-IT" sz="1400" dirty="0" err="1"/>
                  <a:t>predictions</a:t>
                </a:r>
                <a:r>
                  <a:rPr lang="it-IT" sz="1400" dirty="0"/>
                  <a:t> on </a:t>
                </a:r>
                <a:r>
                  <a:rPr lang="it-IT" sz="1400" dirty="0" err="1"/>
                  <a:t>each</a:t>
                </a:r>
                <a:r>
                  <a:rPr lang="it-IT" sz="1400" dirty="0"/>
                  <a:t> sample of the </a:t>
                </a:r>
                <a:r>
                  <a:rPr lang="it-IT" sz="1400" dirty="0" err="1"/>
                  <a:t>internal</a:t>
                </a:r>
                <a:r>
                  <a:rPr lang="it-IT" sz="1400" dirty="0"/>
                  <a:t> TS. The </a:t>
                </a:r>
                <a:r>
                  <a:rPr lang="it-IT" sz="1400" dirty="0" err="1"/>
                  <a:t>error</a:t>
                </a:r>
                <a:r>
                  <a:rPr lang="it-IT" sz="1400" dirty="0"/>
                  <a:t> </a:t>
                </a:r>
                <a:r>
                  <a:rPr lang="it-IT" sz="1400" dirty="0" err="1"/>
                  <a:t>is</a:t>
                </a:r>
                <a:r>
                  <a:rPr lang="it-IT" sz="1400" dirty="0"/>
                  <a:t> </a:t>
                </a:r>
                <a:r>
                  <a:rPr lang="it-IT" sz="1400" dirty="0" err="1"/>
                  <a:t>measured</a:t>
                </a:r>
                <a:r>
                  <a:rPr lang="it-IT" sz="1400" dirty="0"/>
                  <a:t> in the </a:t>
                </a:r>
                <a14:m>
                  <m:oMath xmlns:m="http://schemas.openxmlformats.org/officeDocument/2006/math">
                    <m:sSub>
                      <m:sSubPr>
                        <m:ctrlPr>
                          <a:rPr lang="it-IT" sz="1400" i="1" smtClean="0">
                            <a:latin typeface="Cambria Math" panose="02040503050406030204" pitchFamily="18" charset="0"/>
                          </a:rPr>
                        </m:ctrlPr>
                      </m:sSubPr>
                      <m:e>
                        <m:r>
                          <a:rPr lang="it-IT" sz="1400" b="0" i="1" smtClean="0">
                            <a:latin typeface="Cambria Math" panose="02040503050406030204" pitchFamily="18" charset="0"/>
                          </a:rPr>
                          <m:t>𝐿</m:t>
                        </m:r>
                      </m:e>
                      <m:sub>
                        <m:r>
                          <a:rPr lang="it-IT" sz="1400" b="0" i="1" smtClean="0">
                            <a:latin typeface="Cambria Math" panose="02040503050406030204" pitchFamily="18" charset="0"/>
                          </a:rPr>
                          <m:t>2</m:t>
                        </m:r>
                      </m:sub>
                    </m:sSub>
                  </m:oMath>
                </a14:m>
                <a:r>
                  <a:rPr lang="it-IT" sz="1400" dirty="0"/>
                  <a:t> </a:t>
                </a:r>
                <a:r>
                  <a:rPr lang="it-IT" sz="1400" dirty="0" err="1"/>
                  <a:t>norm</a:t>
                </a:r>
                <a:r>
                  <a:rPr lang="it-IT" sz="1400" dirty="0"/>
                  <a:t>: </a:t>
                </a:r>
              </a:p>
              <a:p>
                <a:pPr algn="just"/>
                <a:endParaRPr lang="it-IT" sz="1400" dirty="0"/>
              </a:p>
              <a:p>
                <a:pPr algn="ctr"/>
                <a14:m>
                  <m:oMath xmlns:m="http://schemas.openxmlformats.org/officeDocument/2006/math">
                    <m:sSub>
                      <m:sSubPr>
                        <m:ctrlPr>
                          <a:rPr lang="it-IT" sz="1400" i="1" smtClean="0">
                            <a:latin typeface="Cambria Math" panose="02040503050406030204" pitchFamily="18" charset="0"/>
                          </a:rPr>
                        </m:ctrlPr>
                      </m:sSubPr>
                      <m:e>
                        <m:d>
                          <m:dPr>
                            <m:begChr m:val="‖"/>
                            <m:endChr m:val="‖"/>
                            <m:ctrlPr>
                              <a:rPr lang="it-IT" sz="1400" i="1">
                                <a:latin typeface="Cambria Math" panose="02040503050406030204" pitchFamily="18" charset="0"/>
                              </a:rPr>
                            </m:ctrlPr>
                          </m:dPr>
                          <m:e>
                            <m:sSub>
                              <m:sSubPr>
                                <m:ctrlPr>
                                  <a:rPr lang="it-IT" sz="1400" i="1">
                                    <a:latin typeface="Cambria Math" panose="02040503050406030204" pitchFamily="18" charset="0"/>
                                  </a:rPr>
                                </m:ctrlPr>
                              </m:sSubPr>
                              <m:e>
                                <m:r>
                                  <a:rPr lang="it-IT" sz="1400" b="0" i="1" smtClean="0">
                                    <a:latin typeface="Cambria Math" panose="02040503050406030204" pitchFamily="18" charset="0"/>
                                  </a:rPr>
                                  <m:t>𝑦</m:t>
                                </m:r>
                              </m:e>
                              <m:sub>
                                <m:r>
                                  <a:rPr lang="it-IT" sz="1400" b="0" i="1" smtClean="0">
                                    <a:latin typeface="Cambria Math" panose="02040503050406030204" pitchFamily="18" charset="0"/>
                                  </a:rPr>
                                  <m:t>𝑖</m:t>
                                </m:r>
                              </m:sub>
                            </m:sSub>
                            <m:r>
                              <a:rPr lang="it-IT" sz="1400" i="1">
                                <a:latin typeface="Cambria Math" panose="02040503050406030204" pitchFamily="18" charset="0"/>
                              </a:rPr>
                              <m:t>−</m:t>
                            </m:r>
                            <m:sSub>
                              <m:sSubPr>
                                <m:ctrlPr>
                                  <a:rPr lang="it-IT" sz="1400" i="1">
                                    <a:latin typeface="Cambria Math" panose="02040503050406030204" pitchFamily="18" charset="0"/>
                                  </a:rPr>
                                </m:ctrlPr>
                              </m:sSubPr>
                              <m:e>
                                <m:acc>
                                  <m:accPr>
                                    <m:chr m:val="̂"/>
                                    <m:ctrlPr>
                                      <a:rPr lang="it-IT" sz="1400" i="1" smtClean="0">
                                        <a:latin typeface="Cambria Math" panose="02040503050406030204" pitchFamily="18" charset="0"/>
                                      </a:rPr>
                                    </m:ctrlPr>
                                  </m:accPr>
                                  <m:e>
                                    <m:r>
                                      <a:rPr lang="it-IT" sz="1400" b="0" i="1" smtClean="0">
                                        <a:latin typeface="Cambria Math" panose="02040503050406030204" pitchFamily="18" charset="0"/>
                                      </a:rPr>
                                      <m:t>𝑦</m:t>
                                    </m:r>
                                  </m:e>
                                </m:acc>
                              </m:e>
                              <m:sub>
                                <m:r>
                                  <a:rPr lang="it-IT" sz="1400" b="0" i="1" smtClean="0">
                                    <a:latin typeface="Cambria Math" panose="02040503050406030204" pitchFamily="18" charset="0"/>
                                  </a:rPr>
                                  <m:t>𝑖</m:t>
                                </m:r>
                              </m:sub>
                            </m:sSub>
                          </m:e>
                        </m:d>
                      </m:e>
                      <m:sub>
                        <m:r>
                          <a:rPr lang="it-IT" sz="1400" b="0" i="1" smtClean="0">
                            <a:latin typeface="Cambria Math" panose="02040503050406030204" pitchFamily="18" charset="0"/>
                          </a:rPr>
                          <m:t>2</m:t>
                        </m:r>
                      </m:sub>
                    </m:sSub>
                    <m:r>
                      <a:rPr lang="it-IT" sz="1400" b="0" i="1" smtClean="0">
                        <a:latin typeface="Cambria Math" panose="02040503050406030204" pitchFamily="18" charset="0"/>
                      </a:rPr>
                      <m:t>,  </m:t>
                    </m:r>
                    <m:r>
                      <a:rPr lang="it-IT" sz="1400" b="0" i="1" smtClean="0">
                        <a:latin typeface="Cambria Math" panose="02040503050406030204" pitchFamily="18" charset="0"/>
                      </a:rPr>
                      <m:t>𝑖</m:t>
                    </m:r>
                    <m:r>
                      <a:rPr lang="it-IT" sz="1400" b="0" i="1" smtClean="0">
                        <a:latin typeface="Cambria Math" panose="02040503050406030204" pitchFamily="18" charset="0"/>
                      </a:rPr>
                      <m:t>=1,…,</m:t>
                    </m:r>
                    <m:d>
                      <m:dPr>
                        <m:begChr m:val="|"/>
                        <m:endChr m:val="|"/>
                        <m:ctrlPr>
                          <a:rPr lang="it-IT" sz="1400" b="0" i="1" smtClean="0">
                            <a:latin typeface="Cambria Math" panose="02040503050406030204" pitchFamily="18" charset="0"/>
                          </a:rPr>
                        </m:ctrlPr>
                      </m:dPr>
                      <m:e>
                        <m:r>
                          <a:rPr lang="it-IT" sz="1400" b="0" i="1" smtClean="0">
                            <a:latin typeface="Cambria Math" panose="02040503050406030204" pitchFamily="18" charset="0"/>
                          </a:rPr>
                          <m:t>𝑇𝑆</m:t>
                        </m:r>
                      </m:e>
                    </m:d>
                  </m:oMath>
                </a14:m>
                <a:r>
                  <a:rPr lang="it-IT" sz="1400" dirty="0"/>
                  <a:t>.</a:t>
                </a:r>
              </a:p>
            </p:txBody>
          </p:sp>
        </mc:Choice>
        <mc:Fallback xmlns="">
          <p:sp>
            <p:nvSpPr>
              <p:cNvPr id="7" name="CasellaDiTesto 6">
                <a:extLst>
                  <a:ext uri="{FF2B5EF4-FFF2-40B4-BE49-F238E27FC236}">
                    <a16:creationId xmlns:a16="http://schemas.microsoft.com/office/drawing/2014/main" id="{EBCC01AC-9D20-2329-2FFF-105852F6706D}"/>
                  </a:ext>
                </a:extLst>
              </p:cNvPr>
              <p:cNvSpPr txBox="1">
                <a:spLocks noRot="1" noChangeAspect="1" noMove="1" noResize="1" noEditPoints="1" noAdjustHandles="1" noChangeArrowheads="1" noChangeShapeType="1" noTextEdit="1"/>
              </p:cNvSpPr>
              <p:nvPr/>
            </p:nvSpPr>
            <p:spPr>
              <a:xfrm>
                <a:off x="311759" y="739909"/>
                <a:ext cx="2448000" cy="1600438"/>
              </a:xfrm>
              <a:prstGeom prst="rect">
                <a:avLst/>
              </a:prstGeom>
              <a:blipFill>
                <a:blip r:embed="rId2"/>
                <a:stretch>
                  <a:fillRect l="-515" t="-787" r="-515" b="-2362"/>
                </a:stretch>
              </a:blipFill>
            </p:spPr>
            <p:txBody>
              <a:bodyPr/>
              <a:lstStyle/>
              <a:p>
                <a:r>
                  <a:rPr lang="it-IT">
                    <a:noFill/>
                  </a:rPr>
                  <a:t> </a:t>
                </a:r>
              </a:p>
            </p:txBody>
          </p:sp>
        </mc:Fallback>
      </mc:AlternateContent>
      <p:sp>
        <p:nvSpPr>
          <p:cNvPr id="8" name="CasellaDiTesto 7">
            <a:extLst>
              <a:ext uri="{FF2B5EF4-FFF2-40B4-BE49-F238E27FC236}">
                <a16:creationId xmlns:a16="http://schemas.microsoft.com/office/drawing/2014/main" id="{DB360BCD-F742-C877-549E-B057AAEDC9E1}"/>
              </a:ext>
            </a:extLst>
          </p:cNvPr>
          <p:cNvSpPr txBox="1"/>
          <p:nvPr/>
        </p:nvSpPr>
        <p:spPr>
          <a:xfrm>
            <a:off x="311758" y="2458722"/>
            <a:ext cx="2448001" cy="1815882"/>
          </a:xfrm>
          <a:prstGeom prst="rect">
            <a:avLst/>
          </a:prstGeom>
          <a:noFill/>
        </p:spPr>
        <p:txBody>
          <a:bodyPr wrap="square" rtlCol="0">
            <a:spAutoFit/>
          </a:bodyPr>
          <a:lstStyle/>
          <a:p>
            <a:pPr algn="just"/>
            <a:r>
              <a:rPr lang="it-IT" sz="1400" dirty="0"/>
              <a:t>The SVR </a:t>
            </a:r>
            <a:r>
              <a:rPr lang="it-IT" sz="1400" dirty="0" err="1"/>
              <a:t>consistently</a:t>
            </a:r>
            <a:r>
              <a:rPr lang="it-IT" sz="1400" dirty="0"/>
              <a:t> makes </a:t>
            </a:r>
            <a:r>
              <a:rPr lang="it-IT" sz="1400" dirty="0" err="1"/>
              <a:t>less</a:t>
            </a:r>
            <a:r>
              <a:rPr lang="it-IT" sz="1400" dirty="0"/>
              <a:t> </a:t>
            </a:r>
            <a:r>
              <a:rPr lang="it-IT" sz="1400" dirty="0" err="1"/>
              <a:t>mistakes</a:t>
            </a:r>
            <a:r>
              <a:rPr lang="it-IT" sz="1400" dirty="0"/>
              <a:t>, and </a:t>
            </a:r>
            <a:r>
              <a:rPr lang="en-US" sz="1400" dirty="0"/>
              <a:t>the neural network constructed with </a:t>
            </a:r>
            <a:r>
              <a:rPr lang="en-US" sz="1400" dirty="0" err="1"/>
              <a:t>Optuna</a:t>
            </a:r>
            <a:r>
              <a:rPr lang="en-US" sz="1400" dirty="0"/>
              <a:t> yields lower prediction errors than those made by the one built with grid search, on all samples.</a:t>
            </a:r>
            <a:endParaRPr lang="it-IT" sz="1400" dirty="0"/>
          </a:p>
        </p:txBody>
      </p:sp>
      <p:sp>
        <p:nvSpPr>
          <p:cNvPr id="9" name="CasellaDiTesto 8">
            <a:extLst>
              <a:ext uri="{FF2B5EF4-FFF2-40B4-BE49-F238E27FC236}">
                <a16:creationId xmlns:a16="http://schemas.microsoft.com/office/drawing/2014/main" id="{9B15EF03-293C-5F89-8C7E-79C317B1FE76}"/>
              </a:ext>
            </a:extLst>
          </p:cNvPr>
          <p:cNvSpPr txBox="1"/>
          <p:nvPr/>
        </p:nvSpPr>
        <p:spPr>
          <a:xfrm>
            <a:off x="311758" y="4272482"/>
            <a:ext cx="8434981" cy="523220"/>
          </a:xfrm>
          <a:prstGeom prst="rect">
            <a:avLst/>
          </a:prstGeom>
          <a:noFill/>
        </p:spPr>
        <p:txBody>
          <a:bodyPr wrap="square" rtlCol="0">
            <a:spAutoFit/>
          </a:bodyPr>
          <a:lstStyle/>
          <a:p>
            <a:r>
              <a:rPr lang="en-US" sz="1400" dirty="0"/>
              <a:t>The three models struggle to predict the same samples: the curves show similar peaks, but with different values. The SVR and </a:t>
            </a:r>
            <a:r>
              <a:rPr lang="en-US" sz="1400" dirty="0" err="1"/>
              <a:t>Optuna</a:t>
            </a:r>
            <a:r>
              <a:rPr lang="en-US" sz="1400" dirty="0"/>
              <a:t> NN show narrower error spreads than the grid search NN.</a:t>
            </a:r>
          </a:p>
        </p:txBody>
      </p:sp>
      <p:pic>
        <p:nvPicPr>
          <p:cNvPr id="10" name="Immagine 9" descr="Immagine che contiene testo, schermata, Diagramma, linea&#10;&#10;Descrizione generata automaticamente">
            <a:extLst>
              <a:ext uri="{FF2B5EF4-FFF2-40B4-BE49-F238E27FC236}">
                <a16:creationId xmlns:a16="http://schemas.microsoft.com/office/drawing/2014/main" id="{41DEA91F-7548-9075-AEBD-5F34FBD2AB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25868" y="1157433"/>
            <a:ext cx="5706011" cy="2834125"/>
          </a:xfrm>
          <a:prstGeom prst="rect">
            <a:avLst/>
          </a:prstGeom>
          <a:ln>
            <a:noFill/>
          </a:ln>
        </p:spPr>
      </p:pic>
    </p:spTree>
    <p:extLst>
      <p:ext uri="{BB962C8B-B14F-4D97-AF65-F5344CB8AC3E}">
        <p14:creationId xmlns:p14="http://schemas.microsoft.com/office/powerpoint/2010/main" val="25358981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 name="PlaceHolder 1"/>
          <p:cNvSpPr>
            <a:spLocks noGrp="1"/>
          </p:cNvSpPr>
          <p:nvPr>
            <p:ph type="title"/>
          </p:nvPr>
        </p:nvSpPr>
        <p:spPr>
          <a:xfrm>
            <a:off x="311760" y="0"/>
            <a:ext cx="8520120" cy="576000"/>
          </a:xfrm>
          <a:prstGeom prst="rect">
            <a:avLst/>
          </a:prstGeom>
          <a:noFill/>
          <a:ln w="0">
            <a:noFill/>
          </a:ln>
        </p:spPr>
        <p:txBody>
          <a:bodyPr tIns="91440" bIns="91440" anchor="t">
            <a:normAutofit fontScale="91000"/>
          </a:bodyPr>
          <a:lstStyle/>
          <a:p>
            <a:pPr>
              <a:lnSpc>
                <a:spcPct val="100000"/>
              </a:lnSpc>
              <a:buNone/>
              <a:tabLst>
                <a:tab pos="0" algn="l"/>
              </a:tabLst>
            </a:pPr>
            <a:r>
              <a:rPr lang="it" sz="2600" spc="-1" dirty="0">
                <a:solidFill>
                  <a:srgbClr val="000000"/>
                </a:solidFill>
                <a:latin typeface="Arial"/>
                <a:ea typeface="Arial"/>
              </a:rPr>
              <a:t>Discussion</a:t>
            </a:r>
            <a:r>
              <a:rPr lang="it" sz="2600" b="0" strike="noStrike" spc="-1" dirty="0">
                <a:solidFill>
                  <a:srgbClr val="000000"/>
                </a:solidFill>
                <a:latin typeface="Arial"/>
                <a:ea typeface="Arial"/>
              </a:rPr>
              <a:t>: comparisons between models – 3</a:t>
            </a:r>
            <a:endParaRPr lang="it-IT" sz="2400" b="0" strike="noStrike" spc="-1" dirty="0">
              <a:solidFill>
                <a:srgbClr val="000000"/>
              </a:solidFill>
              <a:latin typeface="Arial"/>
            </a:endParaRPr>
          </a:p>
        </p:txBody>
      </p:sp>
      <p:sp>
        <p:nvSpPr>
          <p:cNvPr id="110" name="PlaceHolder 3"/>
          <p:cNvSpPr>
            <a:spLocks noGrp="1"/>
          </p:cNvSpPr>
          <p:nvPr>
            <p:ph type="sldNum" idx="10"/>
          </p:nvPr>
        </p:nvSpPr>
        <p:spPr>
          <a:xfrm>
            <a:off x="8472600" y="4663080"/>
            <a:ext cx="548280" cy="393120"/>
          </a:xfrm>
          <a:prstGeom prst="rect">
            <a:avLst/>
          </a:prstGeom>
          <a:noFill/>
          <a:ln w="0">
            <a:noFill/>
          </a:ln>
        </p:spPr>
        <p:txBody>
          <a:bodyPr tIns="91440" bIns="91440" anchor="ctr">
            <a:normAutofit/>
          </a:bodyPr>
          <a:lstStyle>
            <a:lvl1pPr algn="r">
              <a:lnSpc>
                <a:spcPct val="100000"/>
              </a:lnSpc>
              <a:buNone/>
              <a:tabLst>
                <a:tab pos="0" algn="l"/>
              </a:tabLst>
              <a:defRPr lang="it" sz="1000" b="0" strike="noStrike" spc="-1">
                <a:solidFill>
                  <a:srgbClr val="595959"/>
                </a:solidFill>
                <a:latin typeface="Arial"/>
                <a:ea typeface="Arial"/>
              </a:defRPr>
            </a:lvl1pPr>
          </a:lstStyle>
          <a:p>
            <a:pPr algn="r">
              <a:lnSpc>
                <a:spcPct val="100000"/>
              </a:lnSpc>
              <a:buNone/>
              <a:tabLst>
                <a:tab pos="0" algn="l"/>
              </a:tabLst>
            </a:pPr>
            <a:fld id="{70083C99-8290-44C9-AB12-6D72EC62BA1C}" type="slidenum">
              <a:rPr lang="it" sz="1000" b="0" strike="noStrike" spc="-1">
                <a:solidFill>
                  <a:srgbClr val="595959"/>
                </a:solidFill>
                <a:latin typeface="Arial"/>
                <a:ea typeface="Arial"/>
              </a:rPr>
              <a:t>23</a:t>
            </a:fld>
            <a:endParaRPr lang="it-IT" sz="1000" b="0" strike="noStrike" spc="-1">
              <a:latin typeface="Times New Roman"/>
            </a:endParaRPr>
          </a:p>
        </p:txBody>
      </p:sp>
      <mc:AlternateContent xmlns:mc="http://schemas.openxmlformats.org/markup-compatibility/2006" xmlns:a14="http://schemas.microsoft.com/office/drawing/2010/main">
        <mc:Choice Requires="a14">
          <p:sp>
            <p:nvSpPr>
              <p:cNvPr id="6" name="CasellaDiTesto 5">
                <a:extLst>
                  <a:ext uri="{FF2B5EF4-FFF2-40B4-BE49-F238E27FC236}">
                    <a16:creationId xmlns:a16="http://schemas.microsoft.com/office/drawing/2014/main" id="{0AD6FDF0-7F2F-B9C9-1DE0-E80F2601F4DC}"/>
                  </a:ext>
                </a:extLst>
              </p:cNvPr>
              <p:cNvSpPr txBox="1"/>
              <p:nvPr/>
            </p:nvSpPr>
            <p:spPr>
              <a:xfrm>
                <a:off x="1164026" y="755997"/>
                <a:ext cx="6815587" cy="307777"/>
              </a:xfrm>
              <a:prstGeom prst="rect">
                <a:avLst/>
              </a:prstGeom>
              <a:noFill/>
            </p:spPr>
            <p:txBody>
              <a:bodyPr wrap="square" rtlCol="0">
                <a:spAutoFit/>
              </a:bodyPr>
              <a:lstStyle/>
              <a:p>
                <a:pPr algn="ctr"/>
                <a:r>
                  <a:rPr lang="it-IT" sz="1400" b="1" dirty="0"/>
                  <a:t>Figure 11</a:t>
                </a:r>
                <a:r>
                  <a:rPr lang="it-IT" sz="1400" dirty="0"/>
                  <a:t>: </a:t>
                </a:r>
                <a:r>
                  <a:rPr lang="it-IT" sz="1400" dirty="0" err="1"/>
                  <a:t>Different</a:t>
                </a:r>
                <a:r>
                  <a:rPr lang="it-IT" sz="1400" dirty="0"/>
                  <a:t> </a:t>
                </a:r>
                <a:r>
                  <a:rPr lang="it-IT" sz="1400" dirty="0" err="1"/>
                  <a:t>views</a:t>
                </a:r>
                <a:r>
                  <a:rPr lang="it-IT" sz="1400" dirty="0"/>
                  <a:t> of the SVR </a:t>
                </a:r>
                <a:r>
                  <a:rPr lang="it-IT" sz="1400" dirty="0" err="1"/>
                  <a:t>predictions</a:t>
                </a:r>
                <a:r>
                  <a:rPr lang="it-IT" sz="1400" dirty="0"/>
                  <a:t> and </a:t>
                </a:r>
                <a:r>
                  <a:rPr lang="it-IT" sz="1400" dirty="0" err="1"/>
                  <a:t>true</a:t>
                </a:r>
                <a:r>
                  <a:rPr lang="it-IT" sz="1400" dirty="0"/>
                  <a:t> outputs in </a:t>
                </a:r>
                <a14:m>
                  <m:oMath xmlns:m="http://schemas.openxmlformats.org/officeDocument/2006/math">
                    <m:sSup>
                      <m:sSupPr>
                        <m:ctrlPr>
                          <a:rPr lang="it-IT" sz="1400" i="1" smtClean="0">
                            <a:latin typeface="Cambria Math" panose="02040503050406030204" pitchFamily="18" charset="0"/>
                          </a:rPr>
                        </m:ctrlPr>
                      </m:sSupPr>
                      <m:e>
                        <m:r>
                          <a:rPr lang="it-IT" sz="1400" i="1" smtClean="0">
                            <a:latin typeface="Cambria Math" panose="02040503050406030204" pitchFamily="18" charset="0"/>
                            <a:ea typeface="Cambria Math" panose="02040503050406030204" pitchFamily="18" charset="0"/>
                          </a:rPr>
                          <m:t>ℝ</m:t>
                        </m:r>
                      </m:e>
                      <m:sup>
                        <m:r>
                          <a:rPr lang="it-IT" sz="1400" b="0" i="1" smtClean="0">
                            <a:latin typeface="Cambria Math" panose="02040503050406030204" pitchFamily="18" charset="0"/>
                          </a:rPr>
                          <m:t>3</m:t>
                        </m:r>
                      </m:sup>
                    </m:sSup>
                  </m:oMath>
                </a14:m>
                <a:endParaRPr lang="it-IT" sz="1400" dirty="0"/>
              </a:p>
            </p:txBody>
          </p:sp>
        </mc:Choice>
        <mc:Fallback xmlns="">
          <p:sp>
            <p:nvSpPr>
              <p:cNvPr id="6" name="CasellaDiTesto 5">
                <a:extLst>
                  <a:ext uri="{FF2B5EF4-FFF2-40B4-BE49-F238E27FC236}">
                    <a16:creationId xmlns:a16="http://schemas.microsoft.com/office/drawing/2014/main" id="{0AD6FDF0-7F2F-B9C9-1DE0-E80F2601F4DC}"/>
                  </a:ext>
                </a:extLst>
              </p:cNvPr>
              <p:cNvSpPr txBox="1">
                <a:spLocks noRot="1" noChangeAspect="1" noMove="1" noResize="1" noEditPoints="1" noAdjustHandles="1" noChangeArrowheads="1" noChangeShapeType="1" noTextEdit="1"/>
              </p:cNvSpPr>
              <p:nvPr/>
            </p:nvSpPr>
            <p:spPr>
              <a:xfrm>
                <a:off x="1164026" y="755997"/>
                <a:ext cx="6815587" cy="307777"/>
              </a:xfrm>
              <a:prstGeom prst="rect">
                <a:avLst/>
              </a:prstGeom>
              <a:blipFill>
                <a:blip r:embed="rId2"/>
                <a:stretch>
                  <a:fillRect t="-4000" b="-20000"/>
                </a:stretch>
              </a:blipFill>
            </p:spPr>
            <p:txBody>
              <a:bodyPr/>
              <a:lstStyle/>
              <a:p>
                <a:r>
                  <a:rPr lang="it-IT">
                    <a:noFill/>
                  </a:rPr>
                  <a:t> </a:t>
                </a:r>
              </a:p>
            </p:txBody>
          </p:sp>
        </mc:Fallback>
      </mc:AlternateContent>
      <p:sp>
        <p:nvSpPr>
          <p:cNvPr id="7" name="CasellaDiTesto 6">
            <a:extLst>
              <a:ext uri="{FF2B5EF4-FFF2-40B4-BE49-F238E27FC236}">
                <a16:creationId xmlns:a16="http://schemas.microsoft.com/office/drawing/2014/main" id="{EBCC01AC-9D20-2329-2FFF-105852F6706D}"/>
              </a:ext>
            </a:extLst>
          </p:cNvPr>
          <p:cNvSpPr txBox="1"/>
          <p:nvPr/>
        </p:nvSpPr>
        <p:spPr>
          <a:xfrm>
            <a:off x="311760" y="4139860"/>
            <a:ext cx="8520120" cy="523220"/>
          </a:xfrm>
          <a:prstGeom prst="rect">
            <a:avLst/>
          </a:prstGeom>
          <a:noFill/>
        </p:spPr>
        <p:txBody>
          <a:bodyPr wrap="square" rtlCol="0">
            <a:spAutoFit/>
          </a:bodyPr>
          <a:lstStyle/>
          <a:p>
            <a:r>
              <a:rPr lang="it-IT" sz="1400" dirty="0"/>
              <a:t>Figure 11</a:t>
            </a:r>
            <a:r>
              <a:rPr lang="it-IT" sz="1400" dirty="0">
                <a:solidFill>
                  <a:srgbClr val="FF0000"/>
                </a:solidFill>
              </a:rPr>
              <a:t> </a:t>
            </a:r>
            <a:r>
              <a:rPr lang="it-IT" sz="1400" dirty="0"/>
              <a:t>shows the </a:t>
            </a:r>
            <a:r>
              <a:rPr lang="it-IT" sz="1400" dirty="0" err="1"/>
              <a:t>spatial</a:t>
            </a:r>
            <a:r>
              <a:rPr lang="it-IT" sz="1400" dirty="0"/>
              <a:t> </a:t>
            </a:r>
            <a:r>
              <a:rPr lang="it-IT" sz="1400" dirty="0" err="1"/>
              <a:t>collocations</a:t>
            </a:r>
            <a:r>
              <a:rPr lang="it-IT" sz="1400" dirty="0"/>
              <a:t> of </a:t>
            </a:r>
            <a:r>
              <a:rPr lang="it-IT" sz="1400" dirty="0" err="1"/>
              <a:t>true</a:t>
            </a:r>
            <a:r>
              <a:rPr lang="it-IT" sz="1400" dirty="0"/>
              <a:t> outputs and </a:t>
            </a:r>
            <a:r>
              <a:rPr lang="it-IT" sz="1400" dirty="0" err="1"/>
              <a:t>SVR’s</a:t>
            </a:r>
            <a:r>
              <a:rPr lang="it-IT" sz="1400" dirty="0"/>
              <a:t>  </a:t>
            </a:r>
            <a:r>
              <a:rPr lang="it-IT" sz="1400" dirty="0" err="1"/>
              <a:t>predictions</a:t>
            </a:r>
            <a:r>
              <a:rPr lang="it-IT" sz="1400" dirty="0"/>
              <a:t>, for </a:t>
            </a:r>
            <a:r>
              <a:rPr lang="it-IT" sz="1400" dirty="0" err="1"/>
              <a:t>each</a:t>
            </a:r>
            <a:r>
              <a:rPr lang="it-IT" sz="1400" dirty="0"/>
              <a:t> sample in the </a:t>
            </a:r>
            <a:r>
              <a:rPr lang="it-IT" sz="1400" dirty="0" err="1"/>
              <a:t>hold</a:t>
            </a:r>
            <a:r>
              <a:rPr lang="it-IT" sz="1400" dirty="0"/>
              <a:t>-out test set. </a:t>
            </a:r>
            <a:r>
              <a:rPr lang="en-US" sz="1400" dirty="0"/>
              <a:t>This figure shows how the data density is not homogeneous in the output space.</a:t>
            </a:r>
          </a:p>
        </p:txBody>
      </p:sp>
      <p:pic>
        <p:nvPicPr>
          <p:cNvPr id="12" name="Immagine 11">
            <a:extLst>
              <a:ext uri="{FF2B5EF4-FFF2-40B4-BE49-F238E27FC236}">
                <a16:creationId xmlns:a16="http://schemas.microsoft.com/office/drawing/2014/main" id="{90C3769B-B5A7-5602-C788-57792BAE0E3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64026" y="1243771"/>
            <a:ext cx="6815587" cy="2618915"/>
          </a:xfrm>
          <a:prstGeom prst="rect">
            <a:avLst/>
          </a:prstGeom>
          <a:ln>
            <a:noFill/>
          </a:ln>
        </p:spPr>
      </p:pic>
    </p:spTree>
    <p:extLst>
      <p:ext uri="{BB962C8B-B14F-4D97-AF65-F5344CB8AC3E}">
        <p14:creationId xmlns:p14="http://schemas.microsoft.com/office/powerpoint/2010/main" val="3551524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PlaceHolder 1"/>
          <p:cNvSpPr>
            <a:spLocks noGrp="1"/>
          </p:cNvSpPr>
          <p:nvPr>
            <p:ph type="title"/>
          </p:nvPr>
        </p:nvSpPr>
        <p:spPr>
          <a:xfrm>
            <a:off x="311760" y="2700"/>
            <a:ext cx="8520120" cy="576000"/>
          </a:xfrm>
          <a:prstGeom prst="rect">
            <a:avLst/>
          </a:prstGeom>
          <a:noFill/>
          <a:ln w="0">
            <a:noFill/>
          </a:ln>
        </p:spPr>
        <p:txBody>
          <a:bodyPr tIns="91440" bIns="91440" anchor="t">
            <a:normAutofit fontScale="91000"/>
          </a:bodyPr>
          <a:lstStyle/>
          <a:p>
            <a:pPr>
              <a:lnSpc>
                <a:spcPct val="100000"/>
              </a:lnSpc>
              <a:buNone/>
              <a:tabLst>
                <a:tab pos="0" algn="l"/>
              </a:tabLst>
            </a:pPr>
            <a:r>
              <a:rPr lang="it" sz="2600" b="0" strike="noStrike" spc="-1" dirty="0">
                <a:solidFill>
                  <a:srgbClr val="000000"/>
                </a:solidFill>
                <a:latin typeface="Arial"/>
                <a:ea typeface="Arial"/>
              </a:rPr>
              <a:t>Final discussion</a:t>
            </a:r>
            <a:endParaRPr lang="it-IT" sz="2400" b="0" strike="noStrike" spc="-1" dirty="0">
              <a:solidFill>
                <a:srgbClr val="000000"/>
              </a:solidFill>
              <a:latin typeface="Arial"/>
            </a:endParaRPr>
          </a:p>
        </p:txBody>
      </p:sp>
      <p:sp>
        <p:nvSpPr>
          <p:cNvPr id="113" name="PlaceHolder 3"/>
          <p:cNvSpPr>
            <a:spLocks noGrp="1"/>
          </p:cNvSpPr>
          <p:nvPr>
            <p:ph type="sldNum" idx="11"/>
          </p:nvPr>
        </p:nvSpPr>
        <p:spPr>
          <a:xfrm>
            <a:off x="8472600" y="4663080"/>
            <a:ext cx="548280" cy="393120"/>
          </a:xfrm>
          <a:prstGeom prst="rect">
            <a:avLst/>
          </a:prstGeom>
          <a:noFill/>
          <a:ln w="0">
            <a:noFill/>
          </a:ln>
        </p:spPr>
        <p:txBody>
          <a:bodyPr tIns="91440" bIns="91440" anchor="ctr">
            <a:normAutofit/>
          </a:bodyPr>
          <a:lstStyle>
            <a:lvl1pPr algn="r">
              <a:lnSpc>
                <a:spcPct val="100000"/>
              </a:lnSpc>
              <a:buNone/>
              <a:tabLst>
                <a:tab pos="0" algn="l"/>
              </a:tabLst>
              <a:defRPr lang="it" sz="1000" b="0" strike="noStrike" spc="-1">
                <a:solidFill>
                  <a:srgbClr val="595959"/>
                </a:solidFill>
                <a:latin typeface="Arial"/>
                <a:ea typeface="Arial"/>
              </a:defRPr>
            </a:lvl1pPr>
          </a:lstStyle>
          <a:p>
            <a:pPr algn="r">
              <a:lnSpc>
                <a:spcPct val="100000"/>
              </a:lnSpc>
              <a:buNone/>
              <a:tabLst>
                <a:tab pos="0" algn="l"/>
              </a:tabLst>
            </a:pPr>
            <a:fld id="{EB566EBC-D211-4A49-9CB5-B894905094F3}" type="slidenum">
              <a:rPr lang="it" sz="1000" b="0" strike="noStrike" spc="-1">
                <a:solidFill>
                  <a:srgbClr val="595959"/>
                </a:solidFill>
                <a:latin typeface="Arial"/>
                <a:ea typeface="Arial"/>
              </a:rPr>
              <a:t>24</a:t>
            </a:fld>
            <a:endParaRPr lang="it-IT" sz="1000" b="0" strike="noStrike" spc="-1">
              <a:latin typeface="Times New Roman"/>
            </a:endParaRPr>
          </a:p>
        </p:txBody>
      </p:sp>
      <p:sp>
        <p:nvSpPr>
          <p:cNvPr id="5" name="CasellaDiTesto 4">
            <a:extLst>
              <a:ext uri="{FF2B5EF4-FFF2-40B4-BE49-F238E27FC236}">
                <a16:creationId xmlns:a16="http://schemas.microsoft.com/office/drawing/2014/main" id="{00F74F24-F3A2-74D6-3813-1AB8907843D1}"/>
              </a:ext>
            </a:extLst>
          </p:cNvPr>
          <p:cNvSpPr txBox="1"/>
          <p:nvPr/>
        </p:nvSpPr>
        <p:spPr>
          <a:xfrm>
            <a:off x="217260" y="616711"/>
            <a:ext cx="8709120" cy="4293483"/>
          </a:xfrm>
          <a:prstGeom prst="rect">
            <a:avLst/>
          </a:prstGeom>
          <a:noFill/>
        </p:spPr>
        <p:txBody>
          <a:bodyPr wrap="square">
            <a:spAutoFit/>
          </a:bodyPr>
          <a:lstStyle/>
          <a:p>
            <a:pPr marL="285750" indent="-285750">
              <a:buFont typeface="Arial" panose="020B0604020202020204" pitchFamily="34" charset="0"/>
              <a:buChar char="•"/>
            </a:pPr>
            <a:r>
              <a:rPr lang="it-IT" sz="1300" dirty="0"/>
              <a:t>Support </a:t>
            </a:r>
            <a:r>
              <a:rPr lang="it-IT" sz="1300" dirty="0" err="1"/>
              <a:t>Vector</a:t>
            </a:r>
            <a:r>
              <a:rPr lang="it-IT" sz="1300" dirty="0"/>
              <a:t> Machine (SVM), </a:t>
            </a:r>
            <a:r>
              <a:rPr lang="it-IT" sz="1300" dirty="0" err="1"/>
              <a:t>Neural</a:t>
            </a:r>
            <a:r>
              <a:rPr lang="it-IT" sz="1300" dirty="0"/>
              <a:t> Network (NN) and Random </a:t>
            </a:r>
            <a:r>
              <a:rPr lang="it-IT" sz="1300" dirty="0" err="1"/>
              <a:t>Forest</a:t>
            </a:r>
            <a:r>
              <a:rPr lang="it-IT" sz="1300" dirty="0"/>
              <a:t> (RF) models </a:t>
            </a:r>
            <a:r>
              <a:rPr lang="it-IT" sz="1300" dirty="0" err="1"/>
              <a:t>were</a:t>
            </a:r>
            <a:r>
              <a:rPr lang="it-IT" sz="1300" dirty="0"/>
              <a:t> </a:t>
            </a:r>
            <a:r>
              <a:rPr lang="it-IT" sz="1300" dirty="0" err="1"/>
              <a:t>examined</a:t>
            </a:r>
            <a:r>
              <a:rPr lang="it-IT" sz="1300" dirty="0"/>
              <a:t>.</a:t>
            </a:r>
          </a:p>
          <a:p>
            <a:endParaRPr lang="it-IT" sz="1300" dirty="0"/>
          </a:p>
          <a:p>
            <a:pPr marL="285750" indent="-285750">
              <a:buFont typeface="Arial" panose="020B0604020202020204" pitchFamily="34" charset="0"/>
              <a:buChar char="•"/>
            </a:pPr>
            <a:r>
              <a:rPr lang="it-IT" sz="1300" dirty="0"/>
              <a:t>The SVM </a:t>
            </a:r>
            <a:r>
              <a:rPr lang="it-IT" sz="1300" dirty="0" err="1"/>
              <a:t>showed</a:t>
            </a:r>
            <a:r>
              <a:rPr lang="it-IT" sz="1300" dirty="0"/>
              <a:t> </a:t>
            </a:r>
            <a:r>
              <a:rPr lang="it-IT" sz="1300" dirty="0" err="1"/>
              <a:t>excellent</a:t>
            </a:r>
            <a:r>
              <a:rPr lang="it-IT" sz="1300" dirty="0"/>
              <a:t> </a:t>
            </a:r>
            <a:r>
              <a:rPr lang="it-IT" sz="1300" dirty="0" err="1"/>
              <a:t>accuracy</a:t>
            </a:r>
            <a:r>
              <a:rPr lang="it-IT" sz="1300" dirty="0"/>
              <a:t>, with the best model </a:t>
            </a:r>
            <a:r>
              <a:rPr lang="it-IT" sz="1300" dirty="0" err="1"/>
              <a:t>using</a:t>
            </a:r>
            <a:r>
              <a:rPr lang="it-IT" sz="1300" dirty="0"/>
              <a:t> a </a:t>
            </a:r>
            <a:r>
              <a:rPr lang="it-IT" sz="1300" dirty="0" err="1"/>
              <a:t>polynomial</a:t>
            </a:r>
            <a:r>
              <a:rPr lang="it-IT" sz="1300" dirty="0"/>
              <a:t> kernel, and the best trade-off </a:t>
            </a:r>
            <a:r>
              <a:rPr lang="it-IT" sz="1300" dirty="0" err="1"/>
              <a:t>between</a:t>
            </a:r>
            <a:r>
              <a:rPr lang="it-IT" sz="1300" dirty="0"/>
              <a:t> </a:t>
            </a:r>
            <a:r>
              <a:rPr lang="it-IT" sz="1300" dirty="0" err="1"/>
              <a:t>convergence</a:t>
            </a:r>
            <a:r>
              <a:rPr lang="it-IT" sz="1300" dirty="0"/>
              <a:t> time and </a:t>
            </a:r>
            <a:r>
              <a:rPr lang="it-IT" sz="1300" dirty="0" err="1"/>
              <a:t>results</a:t>
            </a:r>
            <a:r>
              <a:rPr lang="it-IT" sz="1300" dirty="0"/>
              <a:t>, </a:t>
            </a:r>
            <a:r>
              <a:rPr lang="it-IT" sz="1300" dirty="0" err="1"/>
              <a:t>partly</a:t>
            </a:r>
            <a:r>
              <a:rPr lang="it-IT" sz="1300" dirty="0"/>
              <a:t> due to the </a:t>
            </a:r>
            <a:r>
              <a:rPr lang="it-IT" sz="1300" dirty="0" err="1"/>
              <a:t>reduced</a:t>
            </a:r>
            <a:r>
              <a:rPr lang="it-IT" sz="1300" dirty="0"/>
              <a:t> </a:t>
            </a:r>
            <a:r>
              <a:rPr lang="it-IT" sz="1300" dirty="0" err="1"/>
              <a:t>hyperparameter</a:t>
            </a:r>
            <a:r>
              <a:rPr lang="it-IT" sz="1300" dirty="0"/>
              <a:t> </a:t>
            </a:r>
            <a:r>
              <a:rPr lang="it-IT" sz="1300" dirty="0" err="1"/>
              <a:t>space</a:t>
            </a:r>
            <a:r>
              <a:rPr lang="it-IT" sz="1300" dirty="0"/>
              <a:t> </a:t>
            </a:r>
            <a:r>
              <a:rPr lang="it-IT" sz="1300" dirty="0" err="1"/>
              <a:t>compared</a:t>
            </a:r>
            <a:r>
              <a:rPr lang="it-IT" sz="1300" dirty="0"/>
              <a:t> to the </a:t>
            </a:r>
            <a:r>
              <a:rPr lang="it-IT" sz="1300" dirty="0" err="1"/>
              <a:t>Neural</a:t>
            </a:r>
            <a:r>
              <a:rPr lang="it-IT" sz="1300" dirty="0"/>
              <a:t> Networks. </a:t>
            </a:r>
          </a:p>
          <a:p>
            <a:endParaRPr lang="it-IT" sz="1300" dirty="0"/>
          </a:p>
          <a:p>
            <a:pPr marL="285750" indent="-285750">
              <a:buFont typeface="Arial" panose="020B0604020202020204" pitchFamily="34" charset="0"/>
              <a:buChar char="•"/>
            </a:pPr>
            <a:r>
              <a:rPr lang="it-IT" sz="1300" dirty="0"/>
              <a:t>The </a:t>
            </a:r>
            <a:r>
              <a:rPr lang="it-IT" sz="1300" dirty="0" err="1"/>
              <a:t>Neural</a:t>
            </a:r>
            <a:r>
              <a:rPr lang="it-IT" sz="1300" dirty="0"/>
              <a:t> Networks </a:t>
            </a:r>
            <a:r>
              <a:rPr lang="it-IT" sz="1300" dirty="0" err="1"/>
              <a:t>exhibited</a:t>
            </a:r>
            <a:r>
              <a:rPr lang="it-IT" sz="1300" dirty="0"/>
              <a:t> good performance, </a:t>
            </a:r>
            <a:r>
              <a:rPr lang="it-IT" sz="1300" dirty="0" err="1"/>
              <a:t>especially</a:t>
            </a:r>
            <a:r>
              <a:rPr lang="it-IT" sz="1300" dirty="0"/>
              <a:t> </a:t>
            </a:r>
            <a:r>
              <a:rPr lang="it-IT" sz="1300" dirty="0" err="1"/>
              <a:t>using</a:t>
            </a:r>
            <a:r>
              <a:rPr lang="it-IT" sz="1300" dirty="0"/>
              <a:t> </a:t>
            </a:r>
            <a:r>
              <a:rPr lang="it-IT" sz="1300" dirty="0" err="1"/>
              <a:t>Bayesian</a:t>
            </a:r>
            <a:r>
              <a:rPr lang="it-IT" sz="1300" dirty="0"/>
              <a:t> </a:t>
            </a:r>
            <a:r>
              <a:rPr lang="it-IT" sz="1300" dirty="0" err="1"/>
              <a:t>optimization</a:t>
            </a:r>
            <a:r>
              <a:rPr lang="it-IT" sz="1300" dirty="0"/>
              <a:t>, </a:t>
            </a:r>
            <a:r>
              <a:rPr lang="it-IT" sz="1300" dirty="0" err="1"/>
              <a:t>which</a:t>
            </a:r>
            <a:r>
              <a:rPr lang="it-IT" sz="1300" dirty="0"/>
              <a:t> </a:t>
            </a:r>
            <a:r>
              <a:rPr lang="it-IT" sz="1300" dirty="0" err="1"/>
              <a:t>allowed</a:t>
            </a:r>
            <a:r>
              <a:rPr lang="it-IT" sz="1300" dirty="0"/>
              <a:t> a more </a:t>
            </a:r>
            <a:r>
              <a:rPr lang="it-IT" sz="1300" dirty="0" err="1"/>
              <a:t>efficient</a:t>
            </a:r>
            <a:r>
              <a:rPr lang="it-IT" sz="1300" dirty="0"/>
              <a:t> </a:t>
            </a:r>
            <a:r>
              <a:rPr lang="it-IT" sz="1300" dirty="0" err="1"/>
              <a:t>hyperparameter</a:t>
            </a:r>
            <a:r>
              <a:rPr lang="it-IT" sz="1300" dirty="0"/>
              <a:t> </a:t>
            </a:r>
            <a:r>
              <a:rPr lang="it-IT" sz="1300" dirty="0" err="1"/>
              <a:t>configuration</a:t>
            </a:r>
            <a:r>
              <a:rPr lang="it-IT" sz="1300" dirty="0"/>
              <a:t> </a:t>
            </a:r>
            <a:r>
              <a:rPr lang="it-IT" sz="1300" dirty="0" err="1"/>
              <a:t>than</a:t>
            </a:r>
            <a:r>
              <a:rPr lang="it-IT" sz="1300" dirty="0"/>
              <a:t> </a:t>
            </a:r>
            <a:r>
              <a:rPr lang="it-IT" sz="1300" dirty="0" err="1"/>
              <a:t>grid</a:t>
            </a:r>
            <a:r>
              <a:rPr lang="it-IT" sz="1300" dirty="0"/>
              <a:t> </a:t>
            </a:r>
            <a:r>
              <a:rPr lang="it-IT" sz="1300" dirty="0" err="1"/>
              <a:t>search</a:t>
            </a:r>
            <a:r>
              <a:rPr lang="it-IT" sz="1300" dirty="0"/>
              <a:t>. RF </a:t>
            </a:r>
            <a:r>
              <a:rPr lang="it-IT" sz="1300" dirty="0" err="1"/>
              <a:t>provided</a:t>
            </a:r>
            <a:r>
              <a:rPr lang="it-IT" sz="1300" dirty="0"/>
              <a:t> </a:t>
            </a:r>
            <a:r>
              <a:rPr lang="it-IT" sz="1300" dirty="0" err="1"/>
              <a:t>satisfactory</a:t>
            </a:r>
            <a:r>
              <a:rPr lang="it-IT" sz="1300" dirty="0"/>
              <a:t> </a:t>
            </a:r>
            <a:r>
              <a:rPr lang="it-IT" sz="1300" dirty="0" err="1"/>
              <a:t>results</a:t>
            </a:r>
            <a:r>
              <a:rPr lang="it-IT" sz="1300" dirty="0"/>
              <a:t>, </a:t>
            </a:r>
            <a:r>
              <a:rPr lang="it-IT" sz="1300" dirty="0" err="1"/>
              <a:t>although</a:t>
            </a:r>
            <a:r>
              <a:rPr lang="it-IT" sz="1300" dirty="0"/>
              <a:t> </a:t>
            </a:r>
            <a:r>
              <a:rPr lang="it-IT" sz="1300" dirty="0" err="1"/>
              <a:t>not</a:t>
            </a:r>
            <a:r>
              <a:rPr lang="it-IT" sz="1300" dirty="0"/>
              <a:t> to the </a:t>
            </a:r>
            <a:r>
              <a:rPr lang="it-IT" sz="1300" dirty="0" err="1"/>
              <a:t>level</a:t>
            </a:r>
            <a:r>
              <a:rPr lang="it-IT" sz="1300" dirty="0"/>
              <a:t> of SVM or NN. In general, the </a:t>
            </a:r>
            <a:r>
              <a:rPr lang="it-IT" sz="1300" dirty="0" err="1"/>
              <a:t>careful</a:t>
            </a:r>
            <a:r>
              <a:rPr lang="it-IT" sz="1300" dirty="0"/>
              <a:t> </a:t>
            </a:r>
            <a:r>
              <a:rPr lang="it-IT" sz="1300" dirty="0" err="1"/>
              <a:t>choice</a:t>
            </a:r>
            <a:r>
              <a:rPr lang="it-IT" sz="1300" dirty="0"/>
              <a:t> of </a:t>
            </a:r>
            <a:r>
              <a:rPr lang="it-IT" sz="1300" dirty="0" err="1"/>
              <a:t>hyperparameters</a:t>
            </a:r>
            <a:r>
              <a:rPr lang="it-IT" sz="1300" dirty="0"/>
              <a:t> </a:t>
            </a:r>
            <a:r>
              <a:rPr lang="it-IT" sz="1300" dirty="0" err="1"/>
              <a:t>had</a:t>
            </a:r>
            <a:r>
              <a:rPr lang="it-IT" sz="1300" dirty="0"/>
              <a:t> a </a:t>
            </a:r>
            <a:r>
              <a:rPr lang="it-IT" sz="1300" dirty="0" err="1"/>
              <a:t>significant</a:t>
            </a:r>
            <a:r>
              <a:rPr lang="it-IT" sz="1300" dirty="0"/>
              <a:t> impact on model performance. </a:t>
            </a:r>
          </a:p>
          <a:p>
            <a:endParaRPr lang="it-IT" sz="1300" dirty="0"/>
          </a:p>
          <a:p>
            <a:pPr marL="285750" indent="-285750">
              <a:buFont typeface="Arial" panose="020B0604020202020204" pitchFamily="34" charset="0"/>
              <a:buChar char="•"/>
            </a:pPr>
            <a:r>
              <a:rPr lang="it-IT" sz="1300" dirty="0" err="1"/>
              <a:t>Early</a:t>
            </a:r>
            <a:r>
              <a:rPr lang="it-IT" sz="1300" dirty="0"/>
              <a:t> </a:t>
            </a:r>
            <a:r>
              <a:rPr lang="it-IT" sz="1300" dirty="0" err="1"/>
              <a:t>Stopping</a:t>
            </a:r>
            <a:r>
              <a:rPr lang="it-IT" sz="1300" dirty="0"/>
              <a:t> </a:t>
            </a:r>
            <a:r>
              <a:rPr lang="it-IT" sz="1300" dirty="0" err="1"/>
              <a:t>proved</a:t>
            </a:r>
            <a:r>
              <a:rPr lang="it-IT" sz="1300" dirty="0"/>
              <a:t> to be an </a:t>
            </a:r>
            <a:r>
              <a:rPr lang="it-IT" sz="1300" dirty="0" err="1"/>
              <a:t>excellent</a:t>
            </a:r>
            <a:r>
              <a:rPr lang="it-IT" sz="1300" dirty="0"/>
              <a:t> </a:t>
            </a:r>
            <a:r>
              <a:rPr lang="it-IT" sz="1300" dirty="0" err="1"/>
              <a:t>choice</a:t>
            </a:r>
            <a:r>
              <a:rPr lang="it-IT" sz="1300" dirty="0"/>
              <a:t> in </a:t>
            </a:r>
            <a:r>
              <a:rPr lang="it-IT" sz="1300" dirty="0" err="1"/>
              <a:t>both</a:t>
            </a:r>
            <a:r>
              <a:rPr lang="it-IT" sz="1300" dirty="0"/>
              <a:t> </a:t>
            </a:r>
            <a:r>
              <a:rPr lang="it-IT" sz="1300" dirty="0" err="1"/>
              <a:t>theoretical</a:t>
            </a:r>
            <a:r>
              <a:rPr lang="it-IT" sz="1300" dirty="0"/>
              <a:t> and </a:t>
            </a:r>
            <a:r>
              <a:rPr lang="it-IT" sz="1300" dirty="0" err="1"/>
              <a:t>practical</a:t>
            </a:r>
            <a:r>
              <a:rPr lang="it-IT" sz="1300" dirty="0"/>
              <a:t> </a:t>
            </a:r>
            <a:r>
              <a:rPr lang="it-IT" sz="1300" dirty="0" err="1"/>
              <a:t>terms</a:t>
            </a:r>
            <a:r>
              <a:rPr lang="it-IT" sz="1300" dirty="0"/>
              <a:t>, </a:t>
            </a:r>
            <a:r>
              <a:rPr lang="it-IT" sz="1300" dirty="0" err="1"/>
              <a:t>as</a:t>
            </a:r>
            <a:r>
              <a:rPr lang="it-IT" sz="1300" dirty="0"/>
              <a:t> </a:t>
            </a:r>
            <a:r>
              <a:rPr lang="it-IT" sz="1300" dirty="0" err="1"/>
              <a:t>it</a:t>
            </a:r>
            <a:r>
              <a:rPr lang="it-IT" sz="1300" dirty="0"/>
              <a:t> </a:t>
            </a:r>
            <a:r>
              <a:rPr lang="it-IT" sz="1300" dirty="0" err="1"/>
              <a:t>allowed</a:t>
            </a:r>
            <a:r>
              <a:rPr lang="it-IT" sz="1300" dirty="0"/>
              <a:t> </a:t>
            </a:r>
            <a:r>
              <a:rPr lang="it-IT" sz="1300" dirty="0" err="1"/>
              <a:t>us</a:t>
            </a:r>
            <a:r>
              <a:rPr lang="it-IT" sz="1300" dirty="0"/>
              <a:t> to </a:t>
            </a:r>
            <a:r>
              <a:rPr lang="it-IT" sz="1300" dirty="0" err="1"/>
              <a:t>considerably</a:t>
            </a:r>
            <a:r>
              <a:rPr lang="it-IT" sz="1300" dirty="0"/>
              <a:t> reduce the training time in refitting, </a:t>
            </a:r>
            <a:r>
              <a:rPr lang="it-IT" sz="1300" dirty="0" err="1"/>
              <a:t>as</a:t>
            </a:r>
            <a:r>
              <a:rPr lang="it-IT" sz="1300" dirty="0"/>
              <a:t> </a:t>
            </a:r>
            <a:r>
              <a:rPr lang="it-IT" sz="1300" dirty="0" err="1"/>
              <a:t>well</a:t>
            </a:r>
            <a:r>
              <a:rPr lang="it-IT" sz="1300" dirty="0"/>
              <a:t> </a:t>
            </a:r>
            <a:r>
              <a:rPr lang="it-IT" sz="1300" dirty="0" err="1"/>
              <a:t>as</a:t>
            </a:r>
            <a:r>
              <a:rPr lang="it-IT" sz="1300" dirty="0"/>
              <a:t> </a:t>
            </a:r>
            <a:r>
              <a:rPr lang="it-IT" sz="1300" dirty="0" err="1"/>
              <a:t>apply</a:t>
            </a:r>
            <a:r>
              <a:rPr lang="it-IT" sz="1300" dirty="0"/>
              <a:t> good </a:t>
            </a:r>
            <a:r>
              <a:rPr lang="it-IT" sz="1300" dirty="0" err="1"/>
              <a:t>regularization</a:t>
            </a:r>
            <a:r>
              <a:rPr lang="it-IT" sz="1300" dirty="0"/>
              <a:t> to the model. </a:t>
            </a:r>
          </a:p>
          <a:p>
            <a:endParaRPr lang="it-IT" sz="1300" dirty="0"/>
          </a:p>
          <a:p>
            <a:pPr marL="285750" indent="-285750">
              <a:buFont typeface="Arial" panose="020B0604020202020204" pitchFamily="34" charset="0"/>
              <a:buChar char="•"/>
            </a:pPr>
            <a:r>
              <a:rPr lang="it-IT" sz="1300" dirty="0"/>
              <a:t>The use of ensemble </a:t>
            </a:r>
            <a:r>
              <a:rPr lang="it-IT" sz="1300" dirty="0" err="1"/>
              <a:t>proved</a:t>
            </a:r>
            <a:r>
              <a:rPr lang="it-IT" sz="1300" dirty="0"/>
              <a:t> to be an </a:t>
            </a:r>
            <a:r>
              <a:rPr lang="it-IT" sz="1300" dirty="0" err="1"/>
              <a:t>effective</a:t>
            </a:r>
            <a:r>
              <a:rPr lang="it-IT" sz="1300" dirty="0"/>
              <a:t> </a:t>
            </a:r>
            <a:r>
              <a:rPr lang="it-IT" sz="1300" dirty="0" err="1"/>
              <a:t>choice</a:t>
            </a:r>
            <a:r>
              <a:rPr lang="it-IT" sz="1300" dirty="0"/>
              <a:t>, </a:t>
            </a:r>
            <a:r>
              <a:rPr lang="it-IT" sz="1300" dirty="0" err="1"/>
              <a:t>both</a:t>
            </a:r>
            <a:r>
              <a:rPr lang="it-IT" sz="1300" dirty="0"/>
              <a:t> </a:t>
            </a:r>
            <a:r>
              <a:rPr lang="it-IT" sz="1300" dirty="0" err="1"/>
              <a:t>experimentally</a:t>
            </a:r>
            <a:r>
              <a:rPr lang="it-IT" sz="1300" dirty="0"/>
              <a:t> and </a:t>
            </a:r>
            <a:r>
              <a:rPr lang="it-IT" sz="1300" dirty="0" err="1"/>
              <a:t>theoretically</a:t>
            </a:r>
            <a:r>
              <a:rPr lang="it-IT" sz="1300" dirty="0"/>
              <a:t>, to reduce </a:t>
            </a:r>
            <a:r>
              <a:rPr lang="it-IT" sz="1300" dirty="0" err="1"/>
              <a:t>variance</a:t>
            </a:r>
            <a:r>
              <a:rPr lang="it-IT" sz="1300" dirty="0"/>
              <a:t>. </a:t>
            </a:r>
            <a:r>
              <a:rPr lang="it-IT" sz="1300" dirty="0" err="1"/>
              <a:t>This</a:t>
            </a:r>
            <a:r>
              <a:rPr lang="it-IT" sz="1300" dirty="0"/>
              <a:t> </a:t>
            </a:r>
            <a:r>
              <a:rPr lang="it-IT" sz="1300" dirty="0" err="1"/>
              <a:t>approach</a:t>
            </a:r>
            <a:r>
              <a:rPr lang="it-IT" sz="1300" dirty="0"/>
              <a:t> </a:t>
            </a:r>
            <a:r>
              <a:rPr lang="it-IT" sz="1300" dirty="0" err="1"/>
              <a:t>helped</a:t>
            </a:r>
            <a:r>
              <a:rPr lang="it-IT" sz="1300" dirty="0"/>
              <a:t> to </a:t>
            </a:r>
            <a:r>
              <a:rPr lang="it-IT" sz="1300" dirty="0" err="1"/>
              <a:t>decrease</a:t>
            </a:r>
            <a:r>
              <a:rPr lang="it-IT" sz="1300" dirty="0"/>
              <a:t> the </a:t>
            </a:r>
            <a:r>
              <a:rPr lang="it-IT" sz="1300" dirty="0" err="1"/>
              <a:t>error</a:t>
            </a:r>
            <a:r>
              <a:rPr lang="it-IT" sz="1300" dirty="0"/>
              <a:t> in the </a:t>
            </a:r>
            <a:r>
              <a:rPr lang="it-IT" sz="1300" dirty="0" err="1"/>
              <a:t>various</a:t>
            </a:r>
            <a:r>
              <a:rPr lang="it-IT" sz="1300" dirty="0"/>
              <a:t> models and </a:t>
            </a:r>
            <a:r>
              <a:rPr lang="it-IT" sz="1300" dirty="0" err="1"/>
              <a:t>allowed</a:t>
            </a:r>
            <a:r>
              <a:rPr lang="it-IT" sz="1300" dirty="0"/>
              <a:t> full </a:t>
            </a:r>
            <a:r>
              <a:rPr lang="it-IT" sz="1300" dirty="0" err="1"/>
              <a:t>utilization</a:t>
            </a:r>
            <a:r>
              <a:rPr lang="it-IT" sz="1300" dirty="0"/>
              <a:t> of the dataset, </a:t>
            </a:r>
            <a:r>
              <a:rPr lang="it-IT" sz="1300" dirty="0" err="1"/>
              <a:t>given</a:t>
            </a:r>
            <a:r>
              <a:rPr lang="it-IT" sz="1300" dirty="0"/>
              <a:t> </a:t>
            </a:r>
            <a:r>
              <a:rPr lang="it-IT" sz="1300" dirty="0" err="1"/>
              <a:t>its</a:t>
            </a:r>
            <a:r>
              <a:rPr lang="it-IT" sz="1300" dirty="0"/>
              <a:t> small size </a:t>
            </a:r>
            <a:r>
              <a:rPr lang="it-IT" sz="1300" dirty="0" err="1"/>
              <a:t>as</a:t>
            </a:r>
            <a:r>
              <a:rPr lang="it-IT" sz="1300" dirty="0"/>
              <a:t> </a:t>
            </a:r>
            <a:r>
              <a:rPr lang="it-IT" sz="1300" dirty="0" err="1"/>
              <a:t>well</a:t>
            </a:r>
            <a:r>
              <a:rPr lang="it-IT" sz="1300" dirty="0"/>
              <a:t>. </a:t>
            </a:r>
          </a:p>
          <a:p>
            <a:endParaRPr lang="it-IT" sz="1300" dirty="0"/>
          </a:p>
          <a:p>
            <a:pPr marL="285750" indent="-285750">
              <a:buFont typeface="Arial" panose="020B0604020202020204" pitchFamily="34" charset="0"/>
              <a:buChar char="•"/>
            </a:pPr>
            <a:r>
              <a:rPr lang="it-IT" sz="1300" dirty="0" err="1"/>
              <a:t>Finally</a:t>
            </a:r>
            <a:r>
              <a:rPr lang="it-IT" sz="1300" dirty="0"/>
              <a:t>, the adoption of a </a:t>
            </a:r>
            <a:r>
              <a:rPr lang="it-IT" sz="1300" dirty="0" err="1">
                <a:latin typeface="Consolas" panose="020B0609020204030204" pitchFamily="49" charset="0"/>
                <a:cs typeface="Consolas" panose="020B0609020204030204" pitchFamily="49" charset="0"/>
              </a:rPr>
              <a:t>RobustScaler</a:t>
            </a:r>
            <a:r>
              <a:rPr lang="it-IT" sz="1300" dirty="0"/>
              <a:t> </a:t>
            </a:r>
            <a:r>
              <a:rPr lang="it-IT" sz="1300" dirty="0" err="1"/>
              <a:t>allowed</a:t>
            </a:r>
            <a:r>
              <a:rPr lang="it-IT" sz="1300" dirty="0"/>
              <a:t> </a:t>
            </a:r>
            <a:r>
              <a:rPr lang="it-IT" sz="1300" dirty="0" err="1"/>
              <a:t>us</a:t>
            </a:r>
            <a:r>
              <a:rPr lang="it-IT" sz="1300" dirty="0"/>
              <a:t> to benefit in scale-sensitive </a:t>
            </a:r>
            <a:r>
              <a:rPr lang="it-IT" sz="1300" dirty="0" err="1"/>
              <a:t>algorithms</a:t>
            </a:r>
            <a:r>
              <a:rPr lang="it-IT" sz="1300" dirty="0"/>
              <a:t>, </a:t>
            </a:r>
            <a:r>
              <a:rPr lang="it-IT" sz="1300" dirty="0" err="1"/>
              <a:t>such</a:t>
            </a:r>
            <a:r>
              <a:rPr lang="it-IT" sz="1300" dirty="0"/>
              <a:t> </a:t>
            </a:r>
            <a:r>
              <a:rPr lang="it-IT" sz="1300" dirty="0" err="1"/>
              <a:t>as</a:t>
            </a:r>
            <a:r>
              <a:rPr lang="it-IT" sz="1300" dirty="0"/>
              <a:t> </a:t>
            </a:r>
            <a:r>
              <a:rPr lang="it-IT" sz="1300" dirty="0" err="1"/>
              <a:t>Neural</a:t>
            </a:r>
            <a:r>
              <a:rPr lang="it-IT" sz="1300" dirty="0"/>
              <a:t> Networks, by </a:t>
            </a:r>
            <a:r>
              <a:rPr lang="it-IT" sz="1300" dirty="0" err="1"/>
              <a:t>obtaining</a:t>
            </a:r>
            <a:r>
              <a:rPr lang="it-IT" sz="1300" dirty="0"/>
              <a:t> zero </a:t>
            </a:r>
            <a:r>
              <a:rPr lang="it-IT" sz="1300" dirty="0" err="1"/>
              <a:t>mean</a:t>
            </a:r>
            <a:r>
              <a:rPr lang="it-IT" sz="1300" dirty="0"/>
              <a:t> and </a:t>
            </a:r>
            <a:r>
              <a:rPr lang="it-IT" sz="1300" dirty="0" err="1"/>
              <a:t>unit</a:t>
            </a:r>
            <a:r>
              <a:rPr lang="it-IT" sz="1300" dirty="0"/>
              <a:t> </a:t>
            </a:r>
            <a:r>
              <a:rPr lang="it-IT" sz="1300" dirty="0" err="1"/>
              <a:t>variance</a:t>
            </a:r>
            <a:r>
              <a:rPr lang="it-IT" sz="1300" dirty="0"/>
              <a:t> and </a:t>
            </a:r>
            <a:r>
              <a:rPr lang="it-IT" sz="1300" dirty="0" err="1"/>
              <a:t>thus</a:t>
            </a:r>
            <a:r>
              <a:rPr lang="it-IT" sz="1300" dirty="0"/>
              <a:t> </a:t>
            </a:r>
            <a:r>
              <a:rPr lang="it-IT" sz="1300" dirty="0" err="1"/>
              <a:t>allowing</a:t>
            </a:r>
            <a:r>
              <a:rPr lang="it-IT" sz="1300" dirty="0"/>
              <a:t> </a:t>
            </a:r>
            <a:r>
              <a:rPr lang="it-IT" sz="1300" dirty="0" err="1"/>
              <a:t>faster</a:t>
            </a:r>
            <a:r>
              <a:rPr lang="it-IT" sz="1300" dirty="0"/>
              <a:t> </a:t>
            </a:r>
            <a:r>
              <a:rPr lang="it-IT" sz="1300" dirty="0" err="1"/>
              <a:t>convergence</a:t>
            </a:r>
            <a:r>
              <a:rPr lang="it-IT" sz="1300" dirty="0"/>
              <a:t>, and in </a:t>
            </a:r>
            <a:r>
              <a:rPr lang="it-IT" sz="1300" dirty="0" err="1"/>
              <a:t>distance-based</a:t>
            </a:r>
            <a:r>
              <a:rPr lang="it-IT" sz="1300" dirty="0"/>
              <a:t> </a:t>
            </a:r>
            <a:r>
              <a:rPr lang="it-IT" sz="1300" dirty="0" err="1"/>
              <a:t>algorithms</a:t>
            </a:r>
            <a:r>
              <a:rPr lang="it-IT" sz="1300" dirty="0"/>
              <a:t>, </a:t>
            </a:r>
            <a:r>
              <a:rPr lang="it-IT" sz="1300" dirty="0" err="1"/>
              <a:t>such</a:t>
            </a:r>
            <a:r>
              <a:rPr lang="it-IT" sz="1300" dirty="0"/>
              <a:t> </a:t>
            </a:r>
            <a:r>
              <a:rPr lang="it-IT" sz="1300" dirty="0" err="1"/>
              <a:t>as</a:t>
            </a:r>
            <a:r>
              <a:rPr lang="it-IT" sz="1300" dirty="0"/>
              <a:t> SVM.</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 name="PlaceHolder 1"/>
          <p:cNvSpPr>
            <a:spLocks noGrp="1"/>
          </p:cNvSpPr>
          <p:nvPr>
            <p:ph type="title"/>
          </p:nvPr>
        </p:nvSpPr>
        <p:spPr>
          <a:xfrm>
            <a:off x="311940" y="290700"/>
            <a:ext cx="8520120" cy="576000"/>
          </a:xfrm>
          <a:prstGeom prst="rect">
            <a:avLst/>
          </a:prstGeom>
          <a:noFill/>
          <a:ln w="0">
            <a:noFill/>
          </a:ln>
        </p:spPr>
        <p:txBody>
          <a:bodyPr tIns="91440" bIns="91440" anchor="t">
            <a:normAutofit fontScale="91000"/>
          </a:bodyPr>
          <a:lstStyle/>
          <a:p>
            <a:pPr>
              <a:lnSpc>
                <a:spcPct val="100000"/>
              </a:lnSpc>
              <a:buNone/>
              <a:tabLst>
                <a:tab pos="0" algn="l"/>
              </a:tabLst>
            </a:pPr>
            <a:r>
              <a:rPr lang="it" sz="2600" b="0" strike="noStrike" spc="-1" dirty="0">
                <a:solidFill>
                  <a:srgbClr val="000000"/>
                </a:solidFill>
                <a:latin typeface="Arial"/>
                <a:ea typeface="Arial"/>
              </a:rPr>
              <a:t>Acknowledgments</a:t>
            </a:r>
            <a:endParaRPr lang="it-IT" sz="2400" b="0" strike="noStrike" spc="-1" dirty="0">
              <a:solidFill>
                <a:srgbClr val="000000"/>
              </a:solidFill>
              <a:latin typeface="Arial"/>
            </a:endParaRPr>
          </a:p>
        </p:txBody>
      </p:sp>
      <p:sp>
        <p:nvSpPr>
          <p:cNvPr id="116" name="PlaceHolder 3"/>
          <p:cNvSpPr>
            <a:spLocks noGrp="1"/>
          </p:cNvSpPr>
          <p:nvPr>
            <p:ph type="sldNum" idx="12"/>
          </p:nvPr>
        </p:nvSpPr>
        <p:spPr>
          <a:xfrm>
            <a:off x="8472600" y="4663080"/>
            <a:ext cx="548280" cy="393120"/>
          </a:xfrm>
          <a:prstGeom prst="rect">
            <a:avLst/>
          </a:prstGeom>
          <a:noFill/>
          <a:ln w="0">
            <a:noFill/>
          </a:ln>
        </p:spPr>
        <p:txBody>
          <a:bodyPr tIns="91440" bIns="91440" anchor="ctr">
            <a:normAutofit/>
          </a:bodyPr>
          <a:lstStyle>
            <a:lvl1pPr algn="r">
              <a:lnSpc>
                <a:spcPct val="100000"/>
              </a:lnSpc>
              <a:buNone/>
              <a:tabLst>
                <a:tab pos="0" algn="l"/>
              </a:tabLst>
              <a:defRPr lang="it" sz="1000" b="0" strike="noStrike" spc="-1">
                <a:solidFill>
                  <a:srgbClr val="595959"/>
                </a:solidFill>
                <a:latin typeface="Arial"/>
                <a:ea typeface="Arial"/>
              </a:defRPr>
            </a:lvl1pPr>
          </a:lstStyle>
          <a:p>
            <a:pPr algn="r">
              <a:lnSpc>
                <a:spcPct val="100000"/>
              </a:lnSpc>
              <a:buNone/>
              <a:tabLst>
                <a:tab pos="0" algn="l"/>
              </a:tabLst>
            </a:pPr>
            <a:fld id="{0290D2CD-F684-4A0F-9162-8897609F2911}" type="slidenum">
              <a:rPr lang="it" sz="1000" b="0" strike="noStrike" spc="-1">
                <a:solidFill>
                  <a:srgbClr val="595959"/>
                </a:solidFill>
                <a:latin typeface="Arial"/>
                <a:ea typeface="Arial"/>
              </a:rPr>
              <a:t>25</a:t>
            </a:fld>
            <a:endParaRPr lang="it-IT" sz="1000" b="0" strike="noStrike" spc="-1">
              <a:latin typeface="Times New Roman"/>
            </a:endParaRPr>
          </a:p>
        </p:txBody>
      </p:sp>
      <p:sp>
        <p:nvSpPr>
          <p:cNvPr id="4" name="CasellaDiTesto 3">
            <a:extLst>
              <a:ext uri="{FF2B5EF4-FFF2-40B4-BE49-F238E27FC236}">
                <a16:creationId xmlns:a16="http://schemas.microsoft.com/office/drawing/2014/main" id="{AEA39DD6-A87F-614A-64B7-5A8D7E5BF08E}"/>
              </a:ext>
            </a:extLst>
          </p:cNvPr>
          <p:cNvSpPr txBox="1"/>
          <p:nvPr/>
        </p:nvSpPr>
        <p:spPr>
          <a:xfrm>
            <a:off x="311188" y="1709446"/>
            <a:ext cx="8435552" cy="1169551"/>
          </a:xfrm>
          <a:prstGeom prst="rect">
            <a:avLst/>
          </a:prstGeom>
          <a:noFill/>
        </p:spPr>
        <p:txBody>
          <a:bodyPr wrap="square" rtlCol="0">
            <a:spAutoFit/>
          </a:bodyPr>
          <a:lstStyle/>
          <a:p>
            <a:r>
              <a:rPr lang="it-IT" sz="1400" dirty="0"/>
              <a:t>Team name: </a:t>
            </a:r>
            <a:r>
              <a:rPr lang="it-IT" sz="1400" b="1" dirty="0" err="1">
                <a:solidFill>
                  <a:schemeClr val="accent4">
                    <a:lumMod val="75000"/>
                  </a:schemeClr>
                </a:solidFill>
              </a:rPr>
              <a:t>shrimPropagation</a:t>
            </a:r>
            <a:r>
              <a:rPr lang="it-IT" sz="1400" b="1" dirty="0"/>
              <a:t>.</a:t>
            </a:r>
            <a:endParaRPr lang="it-IT" sz="1400" dirty="0"/>
          </a:p>
          <a:p>
            <a:endParaRPr lang="it-IT" sz="1400" dirty="0"/>
          </a:p>
          <a:p>
            <a:endParaRPr lang="it-IT" sz="1400" dirty="0"/>
          </a:p>
          <a:p>
            <a:r>
              <a:rPr lang="it-IT" sz="1400" dirty="0"/>
              <a:t>The </a:t>
            </a:r>
            <a:r>
              <a:rPr lang="it-IT" sz="1400" dirty="0" err="1"/>
              <a:t>predictions</a:t>
            </a:r>
            <a:r>
              <a:rPr lang="it-IT" sz="1400" dirty="0"/>
              <a:t> on the blind test set made by the SVR ensemble (i.e., </a:t>
            </a:r>
            <a:r>
              <a:rPr lang="it-IT" sz="1400" dirty="0" err="1"/>
              <a:t>our</a:t>
            </a:r>
            <a:r>
              <a:rPr lang="it-IT" sz="1400" dirty="0"/>
              <a:t> best model) are </a:t>
            </a:r>
            <a:r>
              <a:rPr lang="it-IT" sz="1400" dirty="0" err="1"/>
              <a:t>stored</a:t>
            </a:r>
            <a:r>
              <a:rPr lang="it-IT" sz="1400" dirty="0"/>
              <a:t> in the file </a:t>
            </a:r>
            <a:r>
              <a:rPr lang="it-IT" sz="1400" dirty="0">
                <a:latin typeface="Consolas" panose="020B0609020204030204" pitchFamily="49" charset="0"/>
              </a:rPr>
              <a:t>shrimPropagation_ML-CUP23-TS.csv.</a:t>
            </a:r>
            <a:r>
              <a:rPr lang="it-IT" sz="1400" dirty="0"/>
              <a:t> </a:t>
            </a:r>
            <a:endParaRPr lang="it-IT" sz="1400" b="1" dirty="0"/>
          </a:p>
        </p:txBody>
      </p:sp>
      <p:sp>
        <p:nvSpPr>
          <p:cNvPr id="5" name="CasellaDiTesto 4">
            <a:extLst>
              <a:ext uri="{FF2B5EF4-FFF2-40B4-BE49-F238E27FC236}">
                <a16:creationId xmlns:a16="http://schemas.microsoft.com/office/drawing/2014/main" id="{91D11083-49BD-1369-931E-A9414B55C76F}"/>
              </a:ext>
            </a:extLst>
          </p:cNvPr>
          <p:cNvSpPr txBox="1"/>
          <p:nvPr/>
        </p:nvSpPr>
        <p:spPr>
          <a:xfrm>
            <a:off x="311188" y="4139860"/>
            <a:ext cx="8435552" cy="523220"/>
          </a:xfrm>
          <a:prstGeom prst="rect">
            <a:avLst/>
          </a:prstGeom>
          <a:noFill/>
        </p:spPr>
        <p:txBody>
          <a:bodyPr wrap="square" rtlCol="0">
            <a:spAutoFit/>
          </a:bodyPr>
          <a:lstStyle/>
          <a:p>
            <a:r>
              <a:rPr lang="en-US" sz="1400" i="1" dirty="0"/>
              <a:t>We agree to the disclosure and publication of our names, and of the results with preliminary and final rankings. </a:t>
            </a:r>
            <a:endParaRPr lang="it-IT" sz="1400" i="1" dirty="0"/>
          </a:p>
        </p:txBody>
      </p:sp>
      <p:pic>
        <p:nvPicPr>
          <p:cNvPr id="3074" name="Picture 2" descr="immagine">
            <a:extLst>
              <a:ext uri="{FF2B5EF4-FFF2-40B4-BE49-F238E27FC236}">
                <a16:creationId xmlns:a16="http://schemas.microsoft.com/office/drawing/2014/main" id="{39ECD0C4-263D-9A5B-303A-6C7DB86F3B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98536" y="55479"/>
            <a:ext cx="523221" cy="52322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PlaceHolder 1"/>
          <p:cNvSpPr>
            <a:spLocks noGrp="1"/>
          </p:cNvSpPr>
          <p:nvPr>
            <p:ph type="title"/>
          </p:nvPr>
        </p:nvSpPr>
        <p:spPr>
          <a:xfrm>
            <a:off x="311760" y="2700"/>
            <a:ext cx="8520120" cy="576000"/>
          </a:xfrm>
          <a:prstGeom prst="rect">
            <a:avLst/>
          </a:prstGeom>
          <a:noFill/>
          <a:ln w="0">
            <a:noFill/>
          </a:ln>
        </p:spPr>
        <p:txBody>
          <a:bodyPr tIns="91440" bIns="91440" anchor="t">
            <a:normAutofit fontScale="91000"/>
          </a:bodyPr>
          <a:lstStyle/>
          <a:p>
            <a:pPr>
              <a:lnSpc>
                <a:spcPct val="100000"/>
              </a:lnSpc>
              <a:buNone/>
              <a:tabLst>
                <a:tab pos="0" algn="l"/>
              </a:tabLst>
            </a:pPr>
            <a:r>
              <a:rPr lang="it" sz="2600" b="0" strike="noStrike" spc="-1" dirty="0">
                <a:solidFill>
                  <a:srgbClr val="000000"/>
                </a:solidFill>
                <a:latin typeface="Arial"/>
                <a:ea typeface="Arial"/>
              </a:rPr>
              <a:t>Bibliography – 1</a:t>
            </a:r>
            <a:endParaRPr lang="it-IT" sz="2800" b="0" strike="noStrike" spc="-1" dirty="0">
              <a:solidFill>
                <a:srgbClr val="FF0000"/>
              </a:solidFill>
              <a:latin typeface="Arial"/>
            </a:endParaRPr>
          </a:p>
        </p:txBody>
      </p:sp>
      <p:sp>
        <p:nvSpPr>
          <p:cNvPr id="119" name="PlaceHolder 3"/>
          <p:cNvSpPr>
            <a:spLocks noGrp="1"/>
          </p:cNvSpPr>
          <p:nvPr>
            <p:ph type="sldNum" idx="13"/>
          </p:nvPr>
        </p:nvSpPr>
        <p:spPr>
          <a:xfrm>
            <a:off x="8472600" y="4663080"/>
            <a:ext cx="548280" cy="393120"/>
          </a:xfrm>
          <a:prstGeom prst="rect">
            <a:avLst/>
          </a:prstGeom>
          <a:noFill/>
          <a:ln w="0">
            <a:noFill/>
          </a:ln>
        </p:spPr>
        <p:txBody>
          <a:bodyPr tIns="91440" bIns="91440" anchor="ctr">
            <a:normAutofit/>
          </a:bodyPr>
          <a:lstStyle>
            <a:lvl1pPr algn="r">
              <a:lnSpc>
                <a:spcPct val="100000"/>
              </a:lnSpc>
              <a:buNone/>
              <a:tabLst>
                <a:tab pos="0" algn="l"/>
              </a:tabLst>
              <a:defRPr lang="it" sz="1000" b="0" strike="noStrike" spc="-1">
                <a:solidFill>
                  <a:srgbClr val="595959"/>
                </a:solidFill>
                <a:latin typeface="Arial"/>
                <a:ea typeface="Arial"/>
              </a:defRPr>
            </a:lvl1pPr>
          </a:lstStyle>
          <a:p>
            <a:pPr algn="r">
              <a:lnSpc>
                <a:spcPct val="100000"/>
              </a:lnSpc>
              <a:buNone/>
              <a:tabLst>
                <a:tab pos="0" algn="l"/>
              </a:tabLst>
            </a:pPr>
            <a:fld id="{F1974EC4-68EB-45C8-A197-A860EB4D25E8}" type="slidenum">
              <a:rPr lang="it" sz="1000" b="0" strike="noStrike" spc="-1">
                <a:solidFill>
                  <a:srgbClr val="595959"/>
                </a:solidFill>
                <a:latin typeface="Arial"/>
                <a:ea typeface="Arial"/>
              </a:rPr>
              <a:t>26</a:t>
            </a:fld>
            <a:endParaRPr lang="it-IT" sz="1000" b="0" strike="noStrike" spc="-1">
              <a:latin typeface="Times New Roman"/>
            </a:endParaRPr>
          </a:p>
        </p:txBody>
      </p:sp>
      <p:sp>
        <p:nvSpPr>
          <p:cNvPr id="5" name="CasellaDiTesto 4">
            <a:extLst>
              <a:ext uri="{FF2B5EF4-FFF2-40B4-BE49-F238E27FC236}">
                <a16:creationId xmlns:a16="http://schemas.microsoft.com/office/drawing/2014/main" id="{654DC5D3-954B-DA47-8F5D-D2825032294C}"/>
              </a:ext>
            </a:extLst>
          </p:cNvPr>
          <p:cNvSpPr txBox="1"/>
          <p:nvPr/>
        </p:nvSpPr>
        <p:spPr>
          <a:xfrm>
            <a:off x="311760" y="917730"/>
            <a:ext cx="8520120" cy="2031325"/>
          </a:xfrm>
          <a:prstGeom prst="rect">
            <a:avLst/>
          </a:prstGeom>
          <a:noFill/>
        </p:spPr>
        <p:txBody>
          <a:bodyPr wrap="square" rtlCol="0">
            <a:spAutoFit/>
          </a:bodyPr>
          <a:lstStyle/>
          <a:p>
            <a:pPr marL="342900" indent="-342900">
              <a:buFont typeface="+mj-lt"/>
              <a:buAutoNum type="arabicPeriod"/>
            </a:pPr>
            <a:r>
              <a:rPr lang="it-IT" sz="1400" dirty="0"/>
              <a:t>F. </a:t>
            </a:r>
            <a:r>
              <a:rPr lang="it-IT" sz="1400" dirty="0" err="1"/>
              <a:t>Chollet</a:t>
            </a:r>
            <a:r>
              <a:rPr lang="it-IT" sz="1400" dirty="0"/>
              <a:t>, </a:t>
            </a:r>
            <a:r>
              <a:rPr lang="it-IT" sz="1400" i="1" dirty="0" err="1"/>
              <a:t>Keras</a:t>
            </a:r>
            <a:r>
              <a:rPr lang="it-IT" sz="1400" dirty="0"/>
              <a:t>, GitHub,</a:t>
            </a:r>
            <a:r>
              <a:rPr lang="it-IT" sz="1400" spc="-1" dirty="0">
                <a:solidFill>
                  <a:srgbClr val="000000"/>
                </a:solidFill>
                <a:latin typeface="Arial"/>
              </a:rPr>
              <a:t> </a:t>
            </a:r>
            <a:r>
              <a:rPr lang="it-IT" sz="1400" spc="-1" dirty="0">
                <a:solidFill>
                  <a:srgbClr val="000000"/>
                </a:solidFill>
                <a:latin typeface="Arial"/>
                <a:hlinkClick r:id="rId2"/>
              </a:rPr>
              <a:t>GitHub Repository</a:t>
            </a:r>
            <a:r>
              <a:rPr lang="it-IT" sz="1400" dirty="0"/>
              <a:t>, (2015) </a:t>
            </a:r>
            <a:r>
              <a:rPr lang="it-IT" sz="1400" dirty="0" err="1"/>
              <a:t>version</a:t>
            </a:r>
            <a:r>
              <a:rPr lang="it-IT" sz="1400" dirty="0"/>
              <a:t> </a:t>
            </a:r>
            <a:r>
              <a:rPr lang="it-IT" sz="1400" dirty="0">
                <a:hlinkClick r:id="rId3"/>
              </a:rPr>
              <a:t>3.0.2</a:t>
            </a:r>
            <a:endParaRPr lang="it-IT" sz="1400" dirty="0"/>
          </a:p>
          <a:p>
            <a:pPr marL="342900" indent="-342900">
              <a:buFont typeface="+mj-lt"/>
              <a:buAutoNum type="arabicPeriod"/>
            </a:pPr>
            <a:r>
              <a:rPr lang="it-IT" sz="1400" dirty="0" err="1"/>
              <a:t>Keras</a:t>
            </a:r>
            <a:r>
              <a:rPr lang="it-IT" sz="1400" dirty="0"/>
              <a:t> 3 </a:t>
            </a:r>
            <a:r>
              <a:rPr lang="it-IT" sz="1400" dirty="0">
                <a:hlinkClick r:id="rId4"/>
              </a:rPr>
              <a:t>documentation</a:t>
            </a:r>
            <a:endParaRPr lang="it-IT" sz="1400" dirty="0"/>
          </a:p>
          <a:p>
            <a:pPr marL="342900" indent="-342900">
              <a:buFont typeface="+mj-lt"/>
              <a:buAutoNum type="arabicPeriod"/>
            </a:pPr>
            <a:r>
              <a:rPr lang="it-IT" sz="1400" spc="-1" dirty="0">
                <a:solidFill>
                  <a:srgbClr val="000000"/>
                </a:solidFill>
                <a:latin typeface="Arial"/>
              </a:rPr>
              <a:t>M. Abadi, A. </a:t>
            </a:r>
            <a:r>
              <a:rPr lang="it-IT" sz="1400" spc="-1" dirty="0" err="1">
                <a:solidFill>
                  <a:srgbClr val="000000"/>
                </a:solidFill>
                <a:latin typeface="Arial"/>
              </a:rPr>
              <a:t>Agarwal</a:t>
            </a:r>
            <a:r>
              <a:rPr lang="it-IT" sz="1400" spc="-1" dirty="0">
                <a:solidFill>
                  <a:srgbClr val="000000"/>
                </a:solidFill>
                <a:latin typeface="Arial"/>
              </a:rPr>
              <a:t> et al., </a:t>
            </a:r>
            <a:r>
              <a:rPr lang="it-IT" sz="1400" i="1" spc="-1" dirty="0" err="1">
                <a:solidFill>
                  <a:srgbClr val="000000"/>
                </a:solidFill>
                <a:latin typeface="Arial"/>
              </a:rPr>
              <a:t>Ten</a:t>
            </a:r>
            <a:r>
              <a:rPr kumimoji="0" lang="it-IT" altLang="it-IT" sz="1400" b="0" i="1" u="none" strike="noStrike" cap="none" normalizeH="0" baseline="0" dirty="0" err="1">
                <a:ln>
                  <a:noFill/>
                </a:ln>
                <a:solidFill>
                  <a:schemeClr val="tx1"/>
                </a:solidFill>
                <a:effectLst/>
                <a:latin typeface="Arial Unicode MS"/>
              </a:rPr>
              <a:t>sorFlow</a:t>
            </a:r>
            <a:r>
              <a:rPr kumimoji="0" lang="it-IT" altLang="it-IT" sz="1400" b="0" i="1" u="none" strike="noStrike" cap="none" normalizeH="0" baseline="0" dirty="0">
                <a:ln>
                  <a:noFill/>
                </a:ln>
                <a:solidFill>
                  <a:schemeClr val="tx1"/>
                </a:solidFill>
                <a:effectLst/>
                <a:latin typeface="Arial Unicode MS"/>
              </a:rPr>
              <a:t>: Large-scale machine learning on </a:t>
            </a:r>
            <a:r>
              <a:rPr kumimoji="0" lang="it-IT" altLang="it-IT" sz="1400" b="0" i="1" u="none" strike="noStrike" cap="none" normalizeH="0" baseline="0" dirty="0" err="1">
                <a:ln>
                  <a:noFill/>
                </a:ln>
                <a:solidFill>
                  <a:schemeClr val="tx1"/>
                </a:solidFill>
                <a:effectLst/>
                <a:latin typeface="Arial Unicode MS"/>
              </a:rPr>
              <a:t>heterogeneous</a:t>
            </a:r>
            <a:r>
              <a:rPr kumimoji="0" lang="it-IT" altLang="it-IT" sz="1400" b="0" i="1" u="none" strike="noStrike" cap="none" normalizeH="0" baseline="0" dirty="0">
                <a:ln>
                  <a:noFill/>
                </a:ln>
                <a:solidFill>
                  <a:schemeClr val="tx1"/>
                </a:solidFill>
                <a:effectLst/>
                <a:latin typeface="Arial Unicode MS"/>
              </a:rPr>
              <a:t> systems </a:t>
            </a:r>
            <a:r>
              <a:rPr kumimoji="0" lang="it-IT" altLang="it-IT" sz="1400" b="0" u="none" strike="noStrike" cap="none" normalizeH="0" baseline="0" dirty="0">
                <a:ln>
                  <a:noFill/>
                </a:ln>
                <a:solidFill>
                  <a:schemeClr val="tx1"/>
                </a:solidFill>
                <a:effectLst/>
                <a:latin typeface="Arial Unicode MS"/>
              </a:rPr>
              <a:t>(2015)</a:t>
            </a:r>
            <a:r>
              <a:rPr kumimoji="0" lang="it-IT" altLang="it-IT" sz="1400" b="0" i="0" u="none" strike="noStrike" cap="none" normalizeH="0" baseline="0" dirty="0">
                <a:ln>
                  <a:noFill/>
                </a:ln>
                <a:solidFill>
                  <a:schemeClr val="tx1"/>
                </a:solidFill>
                <a:effectLst/>
                <a:latin typeface="Arial Unicode MS"/>
              </a:rPr>
              <a:t>. </a:t>
            </a:r>
            <a:r>
              <a:rPr kumimoji="0" lang="it-IT" altLang="it-IT" sz="1400" b="0" i="0" u="none" strike="noStrike" cap="none" normalizeH="0" baseline="0" dirty="0">
                <a:ln>
                  <a:noFill/>
                </a:ln>
                <a:solidFill>
                  <a:schemeClr val="tx1"/>
                </a:solidFill>
                <a:effectLst/>
                <a:latin typeface="Arial Unicode MS"/>
                <a:hlinkClick r:id="rId5"/>
              </a:rPr>
              <a:t>www.tensorflow.org</a:t>
            </a:r>
            <a:endParaRPr kumimoji="0" lang="it-IT" altLang="it-IT" sz="1400" b="0" i="0" u="none" strike="noStrike" cap="none" spc="-1" normalizeH="0" baseline="0" dirty="0">
              <a:ln>
                <a:noFill/>
              </a:ln>
              <a:solidFill>
                <a:srgbClr val="000000"/>
              </a:solidFill>
              <a:effectLst/>
              <a:latin typeface="Arial"/>
            </a:endParaRPr>
          </a:p>
          <a:p>
            <a:pPr marL="342900" indent="-342900">
              <a:buFont typeface="+mj-lt"/>
              <a:buAutoNum type="arabicPeriod"/>
            </a:pPr>
            <a:r>
              <a:rPr lang="it-IT" sz="1400" spc="-1" dirty="0">
                <a:solidFill>
                  <a:srgbClr val="000000"/>
                </a:solidFill>
                <a:latin typeface="Arial"/>
              </a:rPr>
              <a:t>F. </a:t>
            </a:r>
            <a:r>
              <a:rPr lang="it-IT" sz="1400" spc="-1" dirty="0" err="1">
                <a:solidFill>
                  <a:srgbClr val="000000"/>
                </a:solidFill>
                <a:latin typeface="Arial"/>
              </a:rPr>
              <a:t>Pedergosa</a:t>
            </a:r>
            <a:r>
              <a:rPr lang="it-IT" sz="1400" spc="-1" dirty="0">
                <a:solidFill>
                  <a:srgbClr val="000000"/>
                </a:solidFill>
                <a:latin typeface="Arial"/>
              </a:rPr>
              <a:t>, G. </a:t>
            </a:r>
            <a:r>
              <a:rPr lang="it-IT" sz="1400" spc="-1" dirty="0" err="1">
                <a:solidFill>
                  <a:srgbClr val="000000"/>
                </a:solidFill>
                <a:latin typeface="Arial"/>
              </a:rPr>
              <a:t>Varoquaux</a:t>
            </a:r>
            <a:r>
              <a:rPr lang="it-IT" sz="1400" spc="-1" dirty="0">
                <a:solidFill>
                  <a:srgbClr val="000000"/>
                </a:solidFill>
                <a:latin typeface="Arial"/>
              </a:rPr>
              <a:t> et al, </a:t>
            </a:r>
            <a:r>
              <a:rPr lang="it-IT" sz="1400" i="1" spc="-1" dirty="0" err="1">
                <a:solidFill>
                  <a:srgbClr val="000000"/>
                </a:solidFill>
                <a:latin typeface="Arial"/>
              </a:rPr>
              <a:t>Scikit-learn</a:t>
            </a:r>
            <a:r>
              <a:rPr lang="it-IT" sz="1400" i="1" spc="-1" dirty="0">
                <a:solidFill>
                  <a:srgbClr val="000000"/>
                </a:solidFill>
                <a:latin typeface="Arial"/>
              </a:rPr>
              <a:t>: Machine Learning in Python</a:t>
            </a:r>
            <a:r>
              <a:rPr lang="it-IT" sz="1400" spc="-1" dirty="0">
                <a:solidFill>
                  <a:srgbClr val="000000"/>
                </a:solidFill>
                <a:latin typeface="Arial"/>
              </a:rPr>
              <a:t>, JMLR, 12(</a:t>
            </a:r>
            <a:r>
              <a:rPr lang="it-IT" sz="1400" spc="-1" dirty="0" err="1">
                <a:solidFill>
                  <a:srgbClr val="000000"/>
                </a:solidFill>
                <a:latin typeface="Arial"/>
              </a:rPr>
              <a:t>Oct</a:t>
            </a:r>
            <a:r>
              <a:rPr lang="it-IT" sz="1400" spc="-1" dirty="0">
                <a:solidFill>
                  <a:srgbClr val="000000"/>
                </a:solidFill>
                <a:latin typeface="Arial"/>
              </a:rPr>
              <a:t>), (2011), pp.2825-2830 </a:t>
            </a:r>
          </a:p>
          <a:p>
            <a:pPr marL="342900" indent="-342900">
              <a:buFont typeface="+mj-lt"/>
              <a:buAutoNum type="arabicPeriod"/>
            </a:pPr>
            <a:r>
              <a:rPr lang="it-IT" sz="1400" dirty="0" err="1"/>
              <a:t>Scikit-learn</a:t>
            </a:r>
            <a:r>
              <a:rPr lang="it-IT" sz="1400" dirty="0"/>
              <a:t> </a:t>
            </a:r>
            <a:r>
              <a:rPr lang="it-IT" sz="1400" dirty="0">
                <a:hlinkClick r:id="rId6"/>
              </a:rPr>
              <a:t>API </a:t>
            </a:r>
            <a:r>
              <a:rPr lang="it-IT" sz="1400" dirty="0" err="1">
                <a:hlinkClick r:id="rId6"/>
              </a:rPr>
              <a:t>reference</a:t>
            </a:r>
            <a:endParaRPr lang="it-IT" sz="1400" spc="-1" dirty="0">
              <a:solidFill>
                <a:srgbClr val="000000"/>
              </a:solidFill>
              <a:latin typeface="Arial"/>
            </a:endParaRPr>
          </a:p>
          <a:p>
            <a:pPr marL="342900" indent="-342900">
              <a:buFont typeface="+mj-lt"/>
              <a:buAutoNum type="arabicPeriod"/>
            </a:pPr>
            <a:r>
              <a:rPr lang="it-IT" sz="1400" dirty="0"/>
              <a:t>T. </a:t>
            </a:r>
            <a:r>
              <a:rPr lang="it-IT" sz="1400" dirty="0" err="1"/>
              <a:t>Akiba</a:t>
            </a:r>
            <a:r>
              <a:rPr lang="it-IT" sz="1400" dirty="0"/>
              <a:t>, S. Sano, T. </a:t>
            </a:r>
            <a:r>
              <a:rPr lang="it-IT" sz="1400" dirty="0" err="1"/>
              <a:t>Yanase</a:t>
            </a:r>
            <a:r>
              <a:rPr lang="it-IT" sz="1400" dirty="0"/>
              <a:t>, T. </a:t>
            </a:r>
            <a:r>
              <a:rPr lang="it-IT" sz="1400" dirty="0" err="1"/>
              <a:t>Ohta</a:t>
            </a:r>
            <a:r>
              <a:rPr lang="it-IT" sz="1400" dirty="0"/>
              <a:t>, M. </a:t>
            </a:r>
            <a:r>
              <a:rPr lang="it-IT" sz="1400" dirty="0" err="1"/>
              <a:t>Koyama</a:t>
            </a:r>
            <a:r>
              <a:rPr lang="it-IT" sz="1400" dirty="0"/>
              <a:t>, </a:t>
            </a:r>
            <a:r>
              <a:rPr lang="it-IT" sz="1400" i="1" dirty="0" err="1"/>
              <a:t>Optuna</a:t>
            </a:r>
            <a:r>
              <a:rPr lang="it-IT" sz="1400" i="1" dirty="0"/>
              <a:t>: A Next-generation </a:t>
            </a:r>
            <a:r>
              <a:rPr lang="it-IT" sz="1400" i="1" dirty="0" err="1"/>
              <a:t>Hyperparameter</a:t>
            </a:r>
            <a:r>
              <a:rPr lang="it-IT" sz="1400" i="1" dirty="0"/>
              <a:t> </a:t>
            </a:r>
            <a:r>
              <a:rPr lang="it-IT" sz="1400" i="1" dirty="0" err="1"/>
              <a:t>Optimization</a:t>
            </a:r>
            <a:r>
              <a:rPr lang="it-IT" sz="1400" i="1" dirty="0"/>
              <a:t> Framework</a:t>
            </a:r>
            <a:r>
              <a:rPr lang="it-IT" sz="1400" dirty="0"/>
              <a:t>, KDD, (2019), pp.2623-2631</a:t>
            </a:r>
          </a:p>
        </p:txBody>
      </p:sp>
      <p:sp>
        <p:nvSpPr>
          <p:cNvPr id="6" name="CasellaDiTesto 5">
            <a:extLst>
              <a:ext uri="{FF2B5EF4-FFF2-40B4-BE49-F238E27FC236}">
                <a16:creationId xmlns:a16="http://schemas.microsoft.com/office/drawing/2014/main" id="{304B3224-8AD6-EBFB-578E-76DA67AAD1D4}"/>
              </a:ext>
            </a:extLst>
          </p:cNvPr>
          <p:cNvSpPr txBox="1"/>
          <p:nvPr/>
        </p:nvSpPr>
        <p:spPr>
          <a:xfrm>
            <a:off x="311760" y="579176"/>
            <a:ext cx="8520120" cy="338554"/>
          </a:xfrm>
          <a:prstGeom prst="rect">
            <a:avLst/>
          </a:prstGeom>
          <a:noFill/>
        </p:spPr>
        <p:txBody>
          <a:bodyPr wrap="square" rtlCol="0">
            <a:spAutoFit/>
          </a:bodyPr>
          <a:lstStyle/>
          <a:p>
            <a:r>
              <a:rPr lang="it-IT" sz="1600" dirty="0" err="1"/>
              <a:t>Main</a:t>
            </a:r>
            <a:r>
              <a:rPr lang="it-IT" sz="1600" dirty="0"/>
              <a:t> libraries and software tools </a:t>
            </a:r>
            <a:r>
              <a:rPr lang="it-IT" sz="1600" dirty="0" err="1"/>
              <a:t>used</a:t>
            </a:r>
            <a:r>
              <a:rPr lang="it-IT" sz="1600" dirty="0"/>
              <a:t> for </a:t>
            </a:r>
            <a:r>
              <a:rPr lang="it-IT" sz="1600" dirty="0" err="1"/>
              <a:t>this</a:t>
            </a:r>
            <a:r>
              <a:rPr lang="it-IT" sz="1600" dirty="0"/>
              <a:t> project, with documentation:</a:t>
            </a:r>
          </a:p>
        </p:txBody>
      </p:sp>
      <p:sp>
        <p:nvSpPr>
          <p:cNvPr id="7" name="CasellaDiTesto 6">
            <a:extLst>
              <a:ext uri="{FF2B5EF4-FFF2-40B4-BE49-F238E27FC236}">
                <a16:creationId xmlns:a16="http://schemas.microsoft.com/office/drawing/2014/main" id="{491951CC-852D-3998-1B25-1E283453A104}"/>
              </a:ext>
            </a:extLst>
          </p:cNvPr>
          <p:cNvSpPr txBox="1"/>
          <p:nvPr/>
        </p:nvSpPr>
        <p:spPr>
          <a:xfrm>
            <a:off x="311761" y="3273089"/>
            <a:ext cx="8160839" cy="1815882"/>
          </a:xfrm>
          <a:prstGeom prst="rect">
            <a:avLst/>
          </a:prstGeom>
          <a:noFill/>
        </p:spPr>
        <p:txBody>
          <a:bodyPr wrap="square" rtlCol="0">
            <a:spAutoFit/>
          </a:bodyPr>
          <a:lstStyle/>
          <a:p>
            <a:pPr marL="342900" indent="-342900">
              <a:buFont typeface="+mj-lt"/>
              <a:buAutoNum type="arabicPeriod" startAt="7"/>
            </a:pPr>
            <a:r>
              <a:rPr lang="it-IT" sz="1400" dirty="0"/>
              <a:t>K. He, X. Zhang, S. </a:t>
            </a:r>
            <a:r>
              <a:rPr lang="it-IT" sz="1400" dirty="0" err="1"/>
              <a:t>Ren</a:t>
            </a:r>
            <a:r>
              <a:rPr lang="it-IT" sz="1400" dirty="0"/>
              <a:t>, J. Sun, </a:t>
            </a:r>
            <a:r>
              <a:rPr lang="it-IT" sz="1400" i="1" dirty="0" err="1"/>
              <a:t>Delving</a:t>
            </a:r>
            <a:r>
              <a:rPr lang="it-IT" sz="1400" i="1" dirty="0"/>
              <a:t> Deep </a:t>
            </a:r>
            <a:r>
              <a:rPr lang="it-IT" sz="1400" i="1" dirty="0" err="1"/>
              <a:t>into</a:t>
            </a:r>
            <a:r>
              <a:rPr lang="it-IT" sz="1400" i="1" dirty="0"/>
              <a:t> </a:t>
            </a:r>
            <a:r>
              <a:rPr lang="it-IT" sz="1400" i="1" dirty="0" err="1"/>
              <a:t>Rectifiers</a:t>
            </a:r>
            <a:r>
              <a:rPr lang="it-IT" sz="1400" i="1" dirty="0"/>
              <a:t>: </a:t>
            </a:r>
            <a:r>
              <a:rPr lang="it-IT" sz="1400" i="1" dirty="0" err="1"/>
              <a:t>Surpassing</a:t>
            </a:r>
            <a:r>
              <a:rPr lang="it-IT" sz="1400" i="1" dirty="0"/>
              <a:t> Human-Level Performance on </a:t>
            </a:r>
            <a:r>
              <a:rPr lang="it-IT" sz="1400" i="1" dirty="0" err="1"/>
              <a:t>ImageNet</a:t>
            </a:r>
            <a:r>
              <a:rPr lang="it-IT" sz="1400" i="1" dirty="0"/>
              <a:t> </a:t>
            </a:r>
            <a:r>
              <a:rPr lang="it-IT" sz="1400" i="1" dirty="0" err="1"/>
              <a:t>Classification</a:t>
            </a:r>
            <a:r>
              <a:rPr lang="it-IT" sz="1400" dirty="0"/>
              <a:t>, </a:t>
            </a:r>
            <a:r>
              <a:rPr lang="it-IT" sz="1400" i="1" dirty="0"/>
              <a:t>2015 IEEE International Conference on Computer Vision (ICCV)</a:t>
            </a:r>
            <a:r>
              <a:rPr lang="it-IT" sz="1400" dirty="0"/>
              <a:t>, Santiago, Chile, 2015, pp. 1026-1034,</a:t>
            </a:r>
          </a:p>
          <a:p>
            <a:pPr marL="342900" indent="-342900">
              <a:buFont typeface="+mj-lt"/>
              <a:buAutoNum type="arabicPeriod" startAt="7"/>
            </a:pPr>
            <a:r>
              <a:rPr lang="it-IT" sz="1400" dirty="0" err="1"/>
              <a:t>Bengio</a:t>
            </a:r>
            <a:r>
              <a:rPr lang="it-IT" sz="1400" dirty="0"/>
              <a:t>, Y. </a:t>
            </a:r>
            <a:r>
              <a:rPr lang="it-IT" sz="1400" i="1" dirty="0" err="1"/>
              <a:t>Practical</a:t>
            </a:r>
            <a:r>
              <a:rPr lang="it-IT" sz="1400" i="1" dirty="0"/>
              <a:t> </a:t>
            </a:r>
            <a:r>
              <a:rPr lang="it-IT" sz="1400" i="1" dirty="0" err="1"/>
              <a:t>Recommendations</a:t>
            </a:r>
            <a:r>
              <a:rPr lang="it-IT" sz="1400" i="1" dirty="0"/>
              <a:t> for </a:t>
            </a:r>
            <a:r>
              <a:rPr lang="it-IT" sz="1400" i="1" dirty="0" err="1"/>
              <a:t>Gradient-Based</a:t>
            </a:r>
            <a:r>
              <a:rPr lang="it-IT" sz="1400" i="1" dirty="0"/>
              <a:t> Training of Deep </a:t>
            </a:r>
            <a:r>
              <a:rPr lang="it-IT" sz="1400" i="1" dirty="0" err="1"/>
              <a:t>Architectures</a:t>
            </a:r>
            <a:r>
              <a:rPr lang="it-IT" sz="1400" dirty="0"/>
              <a:t>. In: </a:t>
            </a:r>
            <a:r>
              <a:rPr lang="it-IT" sz="1400" dirty="0" err="1"/>
              <a:t>Montavon</a:t>
            </a:r>
            <a:r>
              <a:rPr lang="it-IT" sz="1400" dirty="0"/>
              <a:t>, G., </a:t>
            </a:r>
            <a:r>
              <a:rPr lang="it-IT" sz="1400" dirty="0" err="1"/>
              <a:t>Orr</a:t>
            </a:r>
            <a:r>
              <a:rPr lang="it-IT" sz="1400" dirty="0"/>
              <a:t>, G.B., Müller, KR. (</a:t>
            </a:r>
            <a:r>
              <a:rPr lang="it-IT" sz="1400" dirty="0" err="1"/>
              <a:t>eds</a:t>
            </a:r>
            <a:r>
              <a:rPr lang="it-IT" sz="1400" dirty="0"/>
              <a:t>) </a:t>
            </a:r>
            <a:r>
              <a:rPr lang="it-IT" sz="1400" dirty="0" err="1"/>
              <a:t>Neural</a:t>
            </a:r>
            <a:r>
              <a:rPr lang="it-IT" sz="1400" dirty="0"/>
              <a:t> Networks: </a:t>
            </a:r>
            <a:r>
              <a:rPr lang="it-IT" sz="1400" dirty="0" err="1"/>
              <a:t>Tricks</a:t>
            </a:r>
            <a:r>
              <a:rPr lang="it-IT" sz="1400" dirty="0"/>
              <a:t> of the Trade. </a:t>
            </a:r>
            <a:r>
              <a:rPr lang="it-IT" sz="1400" dirty="0" err="1"/>
              <a:t>Lecture</a:t>
            </a:r>
            <a:r>
              <a:rPr lang="it-IT" sz="1400" dirty="0"/>
              <a:t> Notes in Computer Science, </a:t>
            </a:r>
            <a:r>
              <a:rPr lang="it-IT" sz="1400" dirty="0" err="1"/>
              <a:t>vol</a:t>
            </a:r>
            <a:r>
              <a:rPr lang="it-IT" sz="1400" dirty="0"/>
              <a:t> 7700 (2012).   Springer, </a:t>
            </a:r>
            <a:r>
              <a:rPr lang="it-IT" sz="1400" dirty="0" err="1"/>
              <a:t>Berlin</a:t>
            </a:r>
            <a:r>
              <a:rPr lang="it-IT" sz="1400" dirty="0"/>
              <a:t>, Heidelberg.</a:t>
            </a:r>
          </a:p>
          <a:p>
            <a:pPr marL="342900" indent="-342900">
              <a:buFont typeface="+mj-lt"/>
              <a:buAutoNum type="arabicPeriod" startAt="7"/>
            </a:pPr>
            <a:r>
              <a:rPr lang="it-IT" sz="1400" dirty="0"/>
              <a:t>S. </a:t>
            </a:r>
            <a:r>
              <a:rPr lang="it-IT" sz="1400" dirty="0" err="1"/>
              <a:t>Thrun</a:t>
            </a:r>
            <a:r>
              <a:rPr lang="it-IT" sz="1400" dirty="0"/>
              <a:t>. J. Bala, E. </a:t>
            </a:r>
            <a:r>
              <a:rPr lang="it-IT" sz="1400" dirty="0" err="1"/>
              <a:t>Bloedorn</a:t>
            </a:r>
            <a:r>
              <a:rPr lang="it-IT" sz="1400" dirty="0"/>
              <a:t>, I. </a:t>
            </a:r>
            <a:r>
              <a:rPr lang="it-IT" sz="1400" dirty="0" err="1"/>
              <a:t>Bratko</a:t>
            </a:r>
            <a:r>
              <a:rPr lang="it-IT" sz="1400" dirty="0"/>
              <a:t> et al. (1992). </a:t>
            </a:r>
            <a:r>
              <a:rPr lang="it-IT" sz="1400" i="1" dirty="0"/>
              <a:t>The </a:t>
            </a:r>
            <a:r>
              <a:rPr lang="it-IT" sz="1400" i="1" dirty="0" err="1"/>
              <a:t>MONK's</a:t>
            </a:r>
            <a:r>
              <a:rPr lang="it-IT" sz="1400" i="1" dirty="0"/>
              <a:t> </a:t>
            </a:r>
            <a:r>
              <a:rPr lang="it-IT" sz="1400" i="1" dirty="0" err="1"/>
              <a:t>Problems</a:t>
            </a:r>
            <a:r>
              <a:rPr lang="it-IT" sz="1400" i="1" dirty="0"/>
              <a:t>: A Performance </a:t>
            </a:r>
            <a:r>
              <a:rPr lang="it-IT" sz="1400" i="1" dirty="0" err="1"/>
              <a:t>Comparison</a:t>
            </a:r>
            <a:r>
              <a:rPr lang="it-IT" sz="1400" i="1" dirty="0"/>
              <a:t> of </a:t>
            </a:r>
            <a:r>
              <a:rPr lang="it-IT" sz="1400" i="1" dirty="0" err="1"/>
              <a:t>Different</a:t>
            </a:r>
            <a:r>
              <a:rPr lang="it-IT" sz="1400" i="1" dirty="0"/>
              <a:t> Learning </a:t>
            </a:r>
            <a:r>
              <a:rPr lang="it-IT" sz="1400" i="1" dirty="0" err="1"/>
              <a:t>Algorithms</a:t>
            </a:r>
            <a:r>
              <a:rPr lang="it-IT" sz="1400" dirty="0"/>
              <a:t>.</a:t>
            </a:r>
            <a:endParaRPr lang="it-IT" sz="1400" dirty="0">
              <a:solidFill>
                <a:srgbClr val="FF0000"/>
              </a:solidFill>
            </a:endParaRPr>
          </a:p>
        </p:txBody>
      </p:sp>
      <p:sp>
        <p:nvSpPr>
          <p:cNvPr id="8" name="CasellaDiTesto 7">
            <a:extLst>
              <a:ext uri="{FF2B5EF4-FFF2-40B4-BE49-F238E27FC236}">
                <a16:creationId xmlns:a16="http://schemas.microsoft.com/office/drawing/2014/main" id="{FC3ADDC1-64FB-1BE2-8B0F-4E761CA1CD8A}"/>
              </a:ext>
            </a:extLst>
          </p:cNvPr>
          <p:cNvSpPr txBox="1"/>
          <p:nvPr/>
        </p:nvSpPr>
        <p:spPr>
          <a:xfrm>
            <a:off x="311760" y="2934535"/>
            <a:ext cx="8160839" cy="338554"/>
          </a:xfrm>
          <a:prstGeom prst="rect">
            <a:avLst/>
          </a:prstGeom>
          <a:noFill/>
        </p:spPr>
        <p:txBody>
          <a:bodyPr wrap="square" rtlCol="0">
            <a:spAutoFit/>
          </a:bodyPr>
          <a:lstStyle/>
          <a:p>
            <a:r>
              <a:rPr lang="it-IT" sz="1600" dirty="0" err="1"/>
              <a:t>Bibliographical</a:t>
            </a:r>
            <a:r>
              <a:rPr lang="it-IT" sz="1600" dirty="0"/>
              <a:t> sources:</a:t>
            </a:r>
          </a:p>
        </p:txBody>
      </p:sp>
    </p:spTree>
    <p:extLst>
      <p:ext uri="{BB962C8B-B14F-4D97-AF65-F5344CB8AC3E}">
        <p14:creationId xmlns:p14="http://schemas.microsoft.com/office/powerpoint/2010/main" val="38144742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PlaceHolder 3"/>
          <p:cNvSpPr>
            <a:spLocks noGrp="1"/>
          </p:cNvSpPr>
          <p:nvPr>
            <p:ph type="sldNum" idx="13"/>
          </p:nvPr>
        </p:nvSpPr>
        <p:spPr>
          <a:xfrm>
            <a:off x="8472600" y="4663080"/>
            <a:ext cx="548280" cy="393120"/>
          </a:xfrm>
          <a:prstGeom prst="rect">
            <a:avLst/>
          </a:prstGeom>
          <a:noFill/>
          <a:ln w="0">
            <a:noFill/>
          </a:ln>
        </p:spPr>
        <p:txBody>
          <a:bodyPr tIns="91440" bIns="91440" anchor="ctr">
            <a:normAutofit/>
          </a:bodyPr>
          <a:lstStyle>
            <a:lvl1pPr algn="r">
              <a:lnSpc>
                <a:spcPct val="100000"/>
              </a:lnSpc>
              <a:buNone/>
              <a:tabLst>
                <a:tab pos="0" algn="l"/>
              </a:tabLst>
              <a:defRPr lang="it" sz="1000" b="0" strike="noStrike" spc="-1">
                <a:solidFill>
                  <a:srgbClr val="595959"/>
                </a:solidFill>
                <a:latin typeface="Arial"/>
                <a:ea typeface="Arial"/>
              </a:defRPr>
            </a:lvl1pPr>
          </a:lstStyle>
          <a:p>
            <a:pPr algn="r">
              <a:lnSpc>
                <a:spcPct val="100000"/>
              </a:lnSpc>
              <a:buNone/>
              <a:tabLst>
                <a:tab pos="0" algn="l"/>
              </a:tabLst>
            </a:pPr>
            <a:fld id="{F1974EC4-68EB-45C8-A197-A860EB4D25E8}" type="slidenum">
              <a:rPr lang="it" sz="1000" b="0" strike="noStrike" spc="-1">
                <a:solidFill>
                  <a:srgbClr val="595959"/>
                </a:solidFill>
                <a:latin typeface="Arial"/>
                <a:ea typeface="Arial"/>
              </a:rPr>
              <a:t>27</a:t>
            </a:fld>
            <a:endParaRPr lang="it-IT" sz="1000" b="0" strike="noStrike" spc="-1">
              <a:latin typeface="Times New Roman"/>
            </a:endParaRPr>
          </a:p>
        </p:txBody>
      </p:sp>
      <p:sp>
        <p:nvSpPr>
          <p:cNvPr id="6" name="Rettangolo 5">
            <a:extLst>
              <a:ext uri="{FF2B5EF4-FFF2-40B4-BE49-F238E27FC236}">
                <a16:creationId xmlns:a16="http://schemas.microsoft.com/office/drawing/2014/main" id="{5147A2C2-64A2-7334-81FC-2C0DDD0AFE82}"/>
              </a:ext>
            </a:extLst>
          </p:cNvPr>
          <p:cNvSpPr/>
          <p:nvPr/>
        </p:nvSpPr>
        <p:spPr>
          <a:xfrm>
            <a:off x="874643" y="1971585"/>
            <a:ext cx="7394713" cy="1200329"/>
          </a:xfrm>
          <a:prstGeom prst="rect">
            <a:avLst/>
          </a:prstGeom>
          <a:noFill/>
        </p:spPr>
        <p:txBody>
          <a:bodyPr wrap="square" lIns="91440" tIns="45720" rIns="91440" bIns="45720">
            <a:spAutoFit/>
            <a:scene3d>
              <a:camera prst="orthographicFront"/>
              <a:lightRig rig="soft" dir="t">
                <a:rot lat="0" lon="0" rev="15600000"/>
              </a:lightRig>
            </a:scene3d>
            <a:sp3d extrusionH="57150" prstMaterial="softEdge">
              <a:bevelT w="25400" h="38100"/>
            </a:sp3d>
          </a:bodyPr>
          <a:lstStyle/>
          <a:p>
            <a:pPr algn="ctr"/>
            <a:r>
              <a:rPr lang="it" sz="7200" b="1" strike="noStrike" cap="none" spc="0" dirty="0">
                <a:ln/>
                <a:solidFill>
                  <a:schemeClr val="accent4"/>
                </a:solidFill>
                <a:effectLst/>
                <a:latin typeface="Arial"/>
                <a:ea typeface="Arial"/>
              </a:rPr>
              <a:t>Appendices</a:t>
            </a:r>
            <a:endParaRPr lang="it-IT" sz="7200" b="1" cap="none" spc="0" dirty="0">
              <a:ln/>
              <a:solidFill>
                <a:schemeClr val="accent4"/>
              </a:solidFill>
              <a:effectLst/>
            </a:endParaRPr>
          </a:p>
        </p:txBody>
      </p:sp>
    </p:spTree>
    <p:extLst>
      <p:ext uri="{BB962C8B-B14F-4D97-AF65-F5344CB8AC3E}">
        <p14:creationId xmlns:p14="http://schemas.microsoft.com/office/powerpoint/2010/main" val="32920701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PlaceHolder 1"/>
          <p:cNvSpPr>
            <a:spLocks noGrp="1"/>
          </p:cNvSpPr>
          <p:nvPr>
            <p:ph type="title"/>
          </p:nvPr>
        </p:nvSpPr>
        <p:spPr>
          <a:xfrm>
            <a:off x="311760" y="0"/>
            <a:ext cx="8520120" cy="792000"/>
          </a:xfrm>
          <a:prstGeom prst="rect">
            <a:avLst/>
          </a:prstGeom>
          <a:noFill/>
          <a:ln w="0">
            <a:noFill/>
          </a:ln>
        </p:spPr>
        <p:txBody>
          <a:bodyPr tIns="91440" bIns="91440" anchor="t">
            <a:normAutofit fontScale="90000"/>
          </a:bodyPr>
          <a:lstStyle/>
          <a:p>
            <a:pPr>
              <a:lnSpc>
                <a:spcPct val="100000"/>
              </a:lnSpc>
              <a:tabLst>
                <a:tab pos="0" algn="l"/>
              </a:tabLst>
            </a:pPr>
            <a:r>
              <a:rPr lang="it" sz="2400" b="0" strike="noStrike" spc="-1" dirty="0">
                <a:solidFill>
                  <a:srgbClr val="000000"/>
                </a:solidFill>
                <a:latin typeface="Arial"/>
                <a:ea typeface="Arial"/>
              </a:rPr>
              <a:t>Appendix </a:t>
            </a:r>
            <a:r>
              <a:rPr lang="it" sz="2400" spc="-1" dirty="0">
                <a:solidFill>
                  <a:srgbClr val="000000"/>
                </a:solidFill>
                <a:latin typeface="Arial"/>
                <a:ea typeface="Arial"/>
              </a:rPr>
              <a:t>– 1</a:t>
            </a:r>
            <a:br>
              <a:rPr lang="it" sz="2400" spc="-1" dirty="0">
                <a:solidFill>
                  <a:srgbClr val="000000"/>
                </a:solidFill>
                <a:latin typeface="Arial"/>
                <a:ea typeface="Arial"/>
              </a:rPr>
            </a:br>
            <a:r>
              <a:rPr lang="it" sz="2000" spc="-1" dirty="0">
                <a:solidFill>
                  <a:srgbClr val="3F3F3F"/>
                </a:solidFill>
                <a:latin typeface="Arial"/>
                <a:ea typeface="Arial"/>
              </a:rPr>
              <a:t>Full grid search for the MONK tasks: SVM</a:t>
            </a:r>
            <a:br>
              <a:rPr lang="it-IT" sz="1050" dirty="0"/>
            </a:br>
            <a:endParaRPr lang="it-IT" sz="2400" b="0" strike="noStrike" spc="-1" dirty="0">
              <a:solidFill>
                <a:srgbClr val="3F3F3F"/>
              </a:solidFill>
              <a:latin typeface="Arial"/>
            </a:endParaRPr>
          </a:p>
        </p:txBody>
      </p:sp>
      <p:sp>
        <p:nvSpPr>
          <p:cNvPr id="122" name="PlaceHolder 3"/>
          <p:cNvSpPr>
            <a:spLocks noGrp="1"/>
          </p:cNvSpPr>
          <p:nvPr>
            <p:ph type="sldNum" idx="14"/>
          </p:nvPr>
        </p:nvSpPr>
        <p:spPr>
          <a:xfrm>
            <a:off x="8472600" y="4663080"/>
            <a:ext cx="548280" cy="393120"/>
          </a:xfrm>
          <a:prstGeom prst="rect">
            <a:avLst/>
          </a:prstGeom>
          <a:noFill/>
          <a:ln w="0">
            <a:noFill/>
          </a:ln>
        </p:spPr>
        <p:txBody>
          <a:bodyPr tIns="91440" bIns="91440" anchor="ctr">
            <a:normAutofit/>
          </a:bodyPr>
          <a:lstStyle>
            <a:lvl1pPr algn="r">
              <a:lnSpc>
                <a:spcPct val="100000"/>
              </a:lnSpc>
              <a:buNone/>
              <a:tabLst>
                <a:tab pos="0" algn="l"/>
              </a:tabLst>
              <a:defRPr lang="it" sz="1000" b="0" strike="noStrike" spc="-1">
                <a:solidFill>
                  <a:srgbClr val="595959"/>
                </a:solidFill>
                <a:latin typeface="Arial"/>
                <a:ea typeface="Arial"/>
              </a:defRPr>
            </a:lvl1pPr>
          </a:lstStyle>
          <a:p>
            <a:pPr algn="r">
              <a:lnSpc>
                <a:spcPct val="100000"/>
              </a:lnSpc>
              <a:buNone/>
              <a:tabLst>
                <a:tab pos="0" algn="l"/>
              </a:tabLst>
            </a:pPr>
            <a:fld id="{25B94CD5-D627-49BE-818E-4A00F2BB16DF}" type="slidenum">
              <a:rPr lang="it" sz="1000" b="0" strike="noStrike" spc="-1">
                <a:solidFill>
                  <a:srgbClr val="595959"/>
                </a:solidFill>
                <a:latin typeface="Arial"/>
                <a:ea typeface="Arial"/>
              </a:rPr>
              <a:t>28</a:t>
            </a:fld>
            <a:endParaRPr lang="it-IT" sz="1000" b="0" strike="noStrike" spc="-1">
              <a:latin typeface="Times New Roman"/>
            </a:endParaRPr>
          </a:p>
        </p:txBody>
      </p:sp>
      <mc:AlternateContent xmlns:mc="http://schemas.openxmlformats.org/markup-compatibility/2006" xmlns:a14="http://schemas.microsoft.com/office/drawing/2010/main">
        <mc:Choice Requires="a14">
          <p:graphicFrame>
            <p:nvGraphicFramePr>
              <p:cNvPr id="5" name="Tabella 4">
                <a:extLst>
                  <a:ext uri="{FF2B5EF4-FFF2-40B4-BE49-F238E27FC236}">
                    <a16:creationId xmlns:a16="http://schemas.microsoft.com/office/drawing/2014/main" id="{66DB18CC-5981-B89A-93BB-7E019B823C4B}"/>
                  </a:ext>
                </a:extLst>
              </p:cNvPr>
              <p:cNvGraphicFramePr>
                <a:graphicFrameLocks noGrp="1"/>
              </p:cNvGraphicFramePr>
              <p:nvPr>
                <p:extLst>
                  <p:ext uri="{D42A27DB-BD31-4B8C-83A1-F6EECF244321}">
                    <p14:modId xmlns:p14="http://schemas.microsoft.com/office/powerpoint/2010/main" val="1853247425"/>
                  </p:ext>
                </p:extLst>
              </p:nvPr>
            </p:nvGraphicFramePr>
            <p:xfrm>
              <a:off x="383260" y="1687140"/>
              <a:ext cx="8363480" cy="2667000"/>
            </p:xfrm>
            <a:graphic>
              <a:graphicData uri="http://schemas.openxmlformats.org/drawingml/2006/table">
                <a:tbl>
                  <a:tblPr firstRow="1" bandRow="1">
                    <a:tableStyleId>{0E3FDE45-AF77-4B5C-9715-49D594BDF05E}</a:tableStyleId>
                  </a:tblPr>
                  <a:tblGrid>
                    <a:gridCol w="1833467">
                      <a:extLst>
                        <a:ext uri="{9D8B030D-6E8A-4147-A177-3AD203B41FA5}">
                          <a16:colId xmlns:a16="http://schemas.microsoft.com/office/drawing/2014/main" val="1646026988"/>
                        </a:ext>
                      </a:extLst>
                    </a:gridCol>
                    <a:gridCol w="2348273">
                      <a:extLst>
                        <a:ext uri="{9D8B030D-6E8A-4147-A177-3AD203B41FA5}">
                          <a16:colId xmlns:a16="http://schemas.microsoft.com/office/drawing/2014/main" val="2209079661"/>
                        </a:ext>
                      </a:extLst>
                    </a:gridCol>
                    <a:gridCol w="2985727">
                      <a:extLst>
                        <a:ext uri="{9D8B030D-6E8A-4147-A177-3AD203B41FA5}">
                          <a16:colId xmlns:a16="http://schemas.microsoft.com/office/drawing/2014/main" val="476101989"/>
                        </a:ext>
                      </a:extLst>
                    </a:gridCol>
                    <a:gridCol w="1196013">
                      <a:extLst>
                        <a:ext uri="{9D8B030D-6E8A-4147-A177-3AD203B41FA5}">
                          <a16:colId xmlns:a16="http://schemas.microsoft.com/office/drawing/2014/main" val="1098860902"/>
                        </a:ext>
                      </a:extLst>
                    </a:gridCol>
                  </a:tblGrid>
                  <a:tr h="370840">
                    <a:tc>
                      <a:txBody>
                        <a:bodyPr/>
                        <a:lstStyle/>
                        <a:p>
                          <a:pPr algn="ctr"/>
                          <a:r>
                            <a:rPr lang="it-IT" sz="1600" i="0" dirty="0" err="1"/>
                            <a:t>Hyperparameter</a:t>
                          </a:r>
                          <a:endParaRPr lang="it-IT" sz="1600" i="0" dirty="0"/>
                        </a:p>
                      </a:txBody>
                      <a:tcPr anchor="ctr"/>
                    </a:tc>
                    <a:tc>
                      <a:txBody>
                        <a:bodyPr/>
                        <a:lstStyle/>
                        <a:p>
                          <a:pPr algn="ctr"/>
                          <a:r>
                            <a:rPr lang="it-IT" sz="1600" i="0" dirty="0" err="1"/>
                            <a:t>Values</a:t>
                          </a:r>
                          <a:endParaRPr lang="it-IT" sz="1600" i="0" dirty="0"/>
                        </a:p>
                      </a:txBody>
                      <a:tcPr anchor="ctr">
                        <a:lnR w="12700" cap="flat" cmpd="sng" algn="ctr">
                          <a:solidFill>
                            <a:srgbClr val="616161"/>
                          </a:solidFill>
                          <a:prstDash val="solid"/>
                          <a:round/>
                          <a:headEnd type="none" w="med" len="med"/>
                          <a:tailEnd type="none" w="med" len="med"/>
                        </a:lnR>
                      </a:tcPr>
                    </a:tc>
                    <a:tc>
                      <a:txBody>
                        <a:bodyPr/>
                        <a:lstStyle/>
                        <a:p>
                          <a:pPr algn="ctr"/>
                          <a:r>
                            <a:rPr lang="it-IT" sz="1600" i="0" dirty="0" err="1"/>
                            <a:t>Hyperparameter</a:t>
                          </a:r>
                          <a:endParaRPr lang="it-IT" sz="1600" i="0" dirty="0"/>
                        </a:p>
                      </a:txBody>
                      <a:tcPr anchor="ctr">
                        <a:lnL w="12700" cap="flat" cmpd="sng" algn="ctr">
                          <a:solidFill>
                            <a:srgbClr val="616161"/>
                          </a:solidFill>
                          <a:prstDash val="solid"/>
                          <a:round/>
                          <a:headEnd type="none" w="med" len="med"/>
                          <a:tailEnd type="none" w="med" len="med"/>
                        </a:lnL>
                      </a:tcPr>
                    </a:tc>
                    <a:tc>
                      <a:txBody>
                        <a:bodyPr/>
                        <a:lstStyle/>
                        <a:p>
                          <a:pPr algn="ctr"/>
                          <a:r>
                            <a:rPr lang="it-IT" sz="1600" i="0" dirty="0" err="1"/>
                            <a:t>Values</a:t>
                          </a:r>
                          <a:endParaRPr lang="it-IT" sz="1600" i="0" dirty="0"/>
                        </a:p>
                      </a:txBody>
                      <a:tcPr anchor="ctr"/>
                    </a:tc>
                    <a:extLst>
                      <a:ext uri="{0D108BD9-81ED-4DB2-BD59-A6C34878D82A}">
                        <a16:rowId xmlns:a16="http://schemas.microsoft.com/office/drawing/2014/main" val="2234428286"/>
                      </a:ext>
                    </a:extLst>
                  </a:tr>
                  <a:tr h="370840">
                    <a:tc>
                      <a:txBody>
                        <a:bodyPr/>
                        <a:lstStyle/>
                        <a:p>
                          <a:r>
                            <a:rPr lang="it-IT" sz="1400" i="1" dirty="0"/>
                            <a:t>Kernel</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400" dirty="0"/>
                            <a:t>RBF, </a:t>
                          </a:r>
                          <a:r>
                            <a:rPr lang="it-IT" sz="1400" dirty="0" err="1"/>
                            <a:t>polynomial</a:t>
                          </a:r>
                          <a:r>
                            <a:rPr lang="it-IT" sz="1400" dirty="0"/>
                            <a:t>, </a:t>
                          </a:r>
                          <a:r>
                            <a:rPr lang="it-IT" sz="1400" dirty="0" err="1"/>
                            <a:t>sigmoid</a:t>
                          </a:r>
                          <a:r>
                            <a:rPr lang="it-IT" sz="1400" dirty="0"/>
                            <a:t> (</a:t>
                          </a:r>
                          <a:r>
                            <a:rPr lang="it-IT" sz="1400" dirty="0" err="1"/>
                            <a:t>aka</a:t>
                          </a:r>
                          <a:r>
                            <a:rPr lang="it-IT" sz="1400" dirty="0"/>
                            <a:t> </a:t>
                          </a:r>
                          <a:r>
                            <a:rPr lang="it-IT" sz="1400" dirty="0" err="1"/>
                            <a:t>two-layer</a:t>
                          </a:r>
                          <a:r>
                            <a:rPr lang="it-IT" sz="1400" dirty="0"/>
                            <a:t> </a:t>
                          </a:r>
                          <a:r>
                            <a:rPr lang="it-IT" sz="1400" dirty="0" err="1"/>
                            <a:t>perceptron</a:t>
                          </a:r>
                          <a:r>
                            <a:rPr lang="it-IT" sz="1400" dirty="0"/>
                            <a:t>)</a:t>
                          </a:r>
                        </a:p>
                      </a:txBody>
                      <a:tcPr anchor="ctr">
                        <a:lnR w="12700" cap="flat" cmpd="sng" algn="ctr">
                          <a:solidFill>
                            <a:srgbClr val="616161"/>
                          </a:solidFill>
                          <a:prstDash val="solid"/>
                          <a:round/>
                          <a:headEnd type="none" w="med" len="med"/>
                          <a:tailEnd type="none" w="med" len="med"/>
                        </a:lnR>
                      </a:tcPr>
                    </a:tc>
                    <a:tc>
                      <a:txBody>
                        <a:bodyPr/>
                        <a:lstStyle/>
                        <a:p>
                          <a14:m>
                            <m:oMath xmlns:m="http://schemas.openxmlformats.org/officeDocument/2006/math">
                              <m:sSub>
                                <m:sSubPr>
                                  <m:ctrlPr>
                                    <a:rPr lang="it-IT" sz="1400" i="1" smtClean="0">
                                      <a:latin typeface="Cambria Math" panose="02040503050406030204" pitchFamily="18" charset="0"/>
                                    </a:rPr>
                                  </m:ctrlPr>
                                </m:sSubPr>
                                <m:e>
                                  <m:r>
                                    <a:rPr lang="it-IT" sz="1400" i="1">
                                      <a:latin typeface="Cambria Math" panose="02040503050406030204" pitchFamily="18" charset="0"/>
                                    </a:rPr>
                                    <m:t>𝛽</m:t>
                                  </m:r>
                                </m:e>
                                <m:sub>
                                  <m:r>
                                    <a:rPr lang="it-IT" sz="1400" b="0" i="1" smtClean="0">
                                      <a:latin typeface="Cambria Math" panose="02040503050406030204" pitchFamily="18" charset="0"/>
                                    </a:rPr>
                                    <m:t>1</m:t>
                                  </m:r>
                                </m:sub>
                              </m:sSub>
                            </m:oMath>
                          </a14:m>
                          <a:r>
                            <a:rPr lang="it-IT" sz="1400" i="1" dirty="0"/>
                            <a:t> </a:t>
                          </a:r>
                          <a:r>
                            <a:rPr lang="it-IT" sz="1400" i="1" dirty="0" err="1"/>
                            <a:t>coefficient</a:t>
                          </a:r>
                          <a:r>
                            <a:rPr lang="it-IT" sz="1400" i="1" dirty="0"/>
                            <a:t> </a:t>
                          </a:r>
                          <a:r>
                            <a:rPr lang="it-IT" sz="1400" dirty="0"/>
                            <a:t>(</a:t>
                          </a:r>
                          <a:r>
                            <a:rPr lang="it-IT" sz="1400" i="0" dirty="0"/>
                            <a:t>for </a:t>
                          </a:r>
                          <a:r>
                            <a:rPr lang="it-IT" sz="1400" i="0" dirty="0" err="1"/>
                            <a:t>two-layer</a:t>
                          </a:r>
                          <a:r>
                            <a:rPr lang="it-IT" sz="1400" i="0" dirty="0"/>
                            <a:t> </a:t>
                          </a:r>
                          <a:r>
                            <a:rPr lang="it-IT" sz="1400" i="0" dirty="0" err="1"/>
                            <a:t>perceptron</a:t>
                          </a:r>
                          <a:r>
                            <a:rPr lang="it-IT" sz="1400" i="0" dirty="0"/>
                            <a:t> kernel</a:t>
                          </a:r>
                          <a:r>
                            <a:rPr lang="it-IT" sz="1400" dirty="0"/>
                            <a:t>)</a:t>
                          </a:r>
                          <a:endParaRPr lang="it-IT" sz="1400" i="1" dirty="0"/>
                        </a:p>
                      </a:txBody>
                      <a:tcPr anchor="ctr">
                        <a:lnL w="12700" cap="flat" cmpd="sng" algn="ctr">
                          <a:solidFill>
                            <a:srgbClr val="616161"/>
                          </a:solidFill>
                          <a:prstDash val="solid"/>
                          <a:round/>
                          <a:headEnd type="none" w="med" len="med"/>
                          <a:tailEnd type="none" w="med" len="med"/>
                        </a:lnL>
                      </a:tcPr>
                    </a:tc>
                    <a:tc>
                      <a:txBody>
                        <a:bodyPr/>
                        <a:lstStyle/>
                        <a:p>
                          <a:pPr algn="ctr"/>
                          <a:r>
                            <a:rPr lang="it-IT" sz="1400" dirty="0"/>
                            <a:t>0, 1, 2</a:t>
                          </a:r>
                        </a:p>
                      </a:txBody>
                      <a:tcPr anchor="ctr"/>
                    </a:tc>
                    <a:extLst>
                      <a:ext uri="{0D108BD9-81ED-4DB2-BD59-A6C34878D82A}">
                        <a16:rowId xmlns:a16="http://schemas.microsoft.com/office/drawing/2014/main" val="1464338391"/>
                      </a:ext>
                    </a:extLst>
                  </a:tr>
                  <a:tr h="370840">
                    <a:tc>
                      <a:txBody>
                        <a:bodyPr/>
                        <a:lstStyle/>
                        <a:p>
                          <a:r>
                            <a:rPr lang="it-IT" sz="1400" i="1" dirty="0"/>
                            <a:t>C </a:t>
                          </a:r>
                          <a:r>
                            <a:rPr lang="it-IT" sz="1400" i="1" dirty="0" err="1"/>
                            <a:t>regularization</a:t>
                          </a:r>
                          <a:r>
                            <a:rPr lang="it-IT" sz="1400" i="1" dirty="0"/>
                            <a:t> </a:t>
                          </a:r>
                          <a:r>
                            <a:rPr lang="it-IT" sz="1400" i="1" dirty="0" err="1"/>
                            <a:t>hyperparameter</a:t>
                          </a:r>
                          <a:endParaRPr lang="it-IT" sz="1400" i="1" dirty="0"/>
                        </a:p>
                      </a:txBody>
                      <a:tcPr anchor="ctr"/>
                    </a:tc>
                    <a:tc>
                      <a:txBody>
                        <a:bodyPr/>
                        <a:lstStyle/>
                        <a:p>
                          <a:pPr algn="ctr"/>
                          <a:r>
                            <a:rPr lang="it-IT" sz="1400" dirty="0"/>
                            <a:t>0.1, 1, 10, 100</a:t>
                          </a:r>
                        </a:p>
                      </a:txBody>
                      <a:tcPr anchor="ctr">
                        <a:lnR w="12700" cap="flat" cmpd="sng" algn="ctr">
                          <a:solidFill>
                            <a:srgbClr val="616161"/>
                          </a:solidFill>
                          <a:prstDash val="solid"/>
                          <a:round/>
                          <a:headEnd type="none" w="med" len="med"/>
                          <a:tailEnd type="none" w="med" len="med"/>
                        </a:lnR>
                      </a:tcPr>
                    </a:tc>
                    <a:tc>
                      <a:txBody>
                        <a:bodyPr/>
                        <a:lstStyle/>
                        <a:p>
                          <a:r>
                            <a:rPr lang="it-IT" sz="1400" i="1" dirty="0"/>
                            <a:t>Translation </a:t>
                          </a:r>
                          <a:r>
                            <a:rPr lang="it-IT" sz="1400" i="1" dirty="0" err="1"/>
                            <a:t>term</a:t>
                          </a:r>
                          <a:r>
                            <a:rPr lang="it-IT" sz="1400" i="1" dirty="0"/>
                            <a:t> k0</a:t>
                          </a:r>
                          <a:r>
                            <a:rPr lang="it-IT" sz="1400" dirty="0"/>
                            <a:t> (</a:t>
                          </a:r>
                          <a:r>
                            <a:rPr lang="it-IT" sz="1400" i="0" dirty="0"/>
                            <a:t>for </a:t>
                          </a:r>
                          <a:r>
                            <a:rPr lang="it-IT" sz="1400" i="0" dirty="0" err="1"/>
                            <a:t>poly</a:t>
                          </a:r>
                          <a:r>
                            <a:rPr lang="it-IT" sz="1400" i="0" dirty="0"/>
                            <a:t>. kernel: </a:t>
                          </a:r>
                          <a14:m>
                            <m:oMath xmlns:m="http://schemas.openxmlformats.org/officeDocument/2006/math">
                              <m:sSup>
                                <m:sSupPr>
                                  <m:ctrlPr>
                                    <a:rPr lang="it-IT" sz="1400" i="1" smtClean="0">
                                      <a:latin typeface="Cambria Math" panose="02040503050406030204" pitchFamily="18" charset="0"/>
                                    </a:rPr>
                                  </m:ctrlPr>
                                </m:sSupPr>
                                <m:e>
                                  <m:d>
                                    <m:dPr>
                                      <m:ctrlPr>
                                        <a:rPr lang="it-IT" sz="1400" i="1" smtClean="0">
                                          <a:latin typeface="Cambria Math" panose="02040503050406030204" pitchFamily="18" charset="0"/>
                                        </a:rPr>
                                      </m:ctrlPr>
                                    </m:dPr>
                                    <m:e>
                                      <m:r>
                                        <a:rPr lang="it-IT" sz="1400" i="1" smtClean="0">
                                          <a:latin typeface="Cambria Math" panose="02040503050406030204" pitchFamily="18" charset="0"/>
                                          <a:ea typeface="Cambria Math" panose="02040503050406030204" pitchFamily="18" charset="0"/>
                                        </a:rPr>
                                        <m:t>𝛾</m:t>
                                      </m:r>
                                      <m:r>
                                        <a:rPr lang="it-IT" sz="1400" i="0" smtClean="0">
                                          <a:latin typeface="Cambria Math" panose="02040503050406030204" pitchFamily="18" charset="0"/>
                                        </a:rPr>
                                        <m:t>⋅</m:t>
                                      </m:r>
                                      <m:d>
                                        <m:dPr>
                                          <m:begChr m:val="⟨"/>
                                          <m:endChr m:val=""/>
                                          <m:ctrlPr>
                                            <a:rPr lang="it-IT" sz="1400" i="1" smtClean="0">
                                              <a:latin typeface="Cambria Math" panose="02040503050406030204" pitchFamily="18" charset="0"/>
                                              <a:ea typeface="Cambria Math" panose="02040503050406030204" pitchFamily="18" charset="0"/>
                                            </a:rPr>
                                          </m:ctrlPr>
                                        </m:dPr>
                                        <m:e>
                                          <m:r>
                                            <a:rPr lang="it-IT" sz="1400" b="0" i="1" smtClean="0">
                                              <a:latin typeface="Cambria Math" panose="02040503050406030204" pitchFamily="18" charset="0"/>
                                              <a:ea typeface="Cambria Math" panose="02040503050406030204" pitchFamily="18" charset="0"/>
                                            </a:rPr>
                                            <m:t>𝑥</m:t>
                                          </m:r>
                                        </m:e>
                                      </m:d>
                                      <m:r>
                                        <a:rPr lang="it-IT" sz="1400" b="0" i="1" smtClean="0">
                                          <a:latin typeface="Cambria Math" panose="02040503050406030204" pitchFamily="18" charset="0"/>
                                          <a:ea typeface="Cambria Math" panose="02040503050406030204" pitchFamily="18" charset="0"/>
                                        </a:rPr>
                                        <m:t>,</m:t>
                                      </m:r>
                                      <m:d>
                                        <m:dPr>
                                          <m:begChr m:val=""/>
                                          <m:endChr m:val="⟩"/>
                                          <m:ctrlPr>
                                            <a:rPr lang="it-IT" sz="1400" b="0" i="1" smtClean="0">
                                              <a:latin typeface="Cambria Math" panose="02040503050406030204" pitchFamily="18" charset="0"/>
                                              <a:ea typeface="Cambria Math" panose="02040503050406030204" pitchFamily="18" charset="0"/>
                                            </a:rPr>
                                          </m:ctrlPr>
                                        </m:dPr>
                                        <m:e>
                                          <m:r>
                                            <a:rPr lang="it-IT" sz="1400" b="0" i="1" smtClean="0">
                                              <a:latin typeface="Cambria Math" panose="02040503050406030204" pitchFamily="18" charset="0"/>
                                              <a:ea typeface="Cambria Math" panose="02040503050406030204" pitchFamily="18" charset="0"/>
                                            </a:rPr>
                                            <m:t>𝑥</m:t>
                                          </m:r>
                                        </m:e>
                                      </m:d>
                                      <m:r>
                                        <a:rPr lang="it-IT" sz="1400" b="0" i="1" smtClean="0">
                                          <a:latin typeface="Cambria Math" panose="02040503050406030204" pitchFamily="18" charset="0"/>
                                          <a:ea typeface="Cambria Math" panose="02040503050406030204" pitchFamily="18" charset="0"/>
                                        </a:rPr>
                                        <m:t>+</m:t>
                                      </m:r>
                                      <m:sSub>
                                        <m:sSubPr>
                                          <m:ctrlPr>
                                            <a:rPr lang="it-IT" sz="1400" b="0" i="1" smtClean="0">
                                              <a:latin typeface="Cambria Math" panose="02040503050406030204" pitchFamily="18" charset="0"/>
                                              <a:ea typeface="Cambria Math" panose="02040503050406030204" pitchFamily="18" charset="0"/>
                                            </a:rPr>
                                          </m:ctrlPr>
                                        </m:sSubPr>
                                        <m:e>
                                          <m:r>
                                            <a:rPr lang="it-IT" sz="1400" b="0" i="1" smtClean="0">
                                              <a:latin typeface="Cambria Math" panose="02040503050406030204" pitchFamily="18" charset="0"/>
                                              <a:ea typeface="Cambria Math" panose="02040503050406030204" pitchFamily="18" charset="0"/>
                                            </a:rPr>
                                            <m:t>𝑘</m:t>
                                          </m:r>
                                        </m:e>
                                        <m:sub>
                                          <m:r>
                                            <a:rPr lang="it-IT" sz="1400" b="0" i="1" smtClean="0">
                                              <a:latin typeface="Cambria Math" panose="02040503050406030204" pitchFamily="18" charset="0"/>
                                              <a:ea typeface="Cambria Math" panose="02040503050406030204" pitchFamily="18" charset="0"/>
                                            </a:rPr>
                                            <m:t>0</m:t>
                                          </m:r>
                                        </m:sub>
                                      </m:sSub>
                                    </m:e>
                                  </m:d>
                                </m:e>
                                <m:sup>
                                  <m:r>
                                    <a:rPr lang="it-IT" sz="1400" b="0" i="1" smtClean="0">
                                      <a:latin typeface="Cambria Math" panose="02040503050406030204" pitchFamily="18" charset="0"/>
                                    </a:rPr>
                                    <m:t>𝑝</m:t>
                                  </m:r>
                                </m:sup>
                              </m:sSup>
                            </m:oMath>
                          </a14:m>
                          <a:r>
                            <a:rPr lang="it-IT" sz="1400" dirty="0"/>
                            <a:t>)</a:t>
                          </a:r>
                          <a:endParaRPr lang="it-IT" sz="1400" i="1" dirty="0"/>
                        </a:p>
                      </a:txBody>
                      <a:tcPr anchor="ctr">
                        <a:lnL w="12700" cap="flat" cmpd="sng" algn="ctr">
                          <a:solidFill>
                            <a:srgbClr val="616161"/>
                          </a:solidFill>
                          <a:prstDash val="solid"/>
                          <a:round/>
                          <a:headEnd type="none" w="med" len="med"/>
                          <a:tailEnd type="none" w="med" len="med"/>
                        </a:lnL>
                      </a:tcPr>
                    </a:tc>
                    <a:tc>
                      <a:txBody>
                        <a:bodyPr/>
                        <a:lstStyle/>
                        <a:p>
                          <a:pPr algn="ctr"/>
                          <a:r>
                            <a:rPr lang="it-IT" sz="1400" dirty="0"/>
                            <a:t>0, 1, 2</a:t>
                          </a:r>
                        </a:p>
                      </a:txBody>
                      <a:tcPr anchor="ctr"/>
                    </a:tc>
                    <a:extLst>
                      <a:ext uri="{0D108BD9-81ED-4DB2-BD59-A6C34878D82A}">
                        <a16:rowId xmlns:a16="http://schemas.microsoft.com/office/drawing/2014/main" val="3624525526"/>
                      </a:ext>
                    </a:extLst>
                  </a:tr>
                  <a:tr h="370840">
                    <a:tc>
                      <a:txBody>
                        <a:bodyPr/>
                        <a:lstStyle/>
                        <a:p>
                          <a:r>
                            <a:rPr lang="it-IT" sz="1400" i="1" dirty="0"/>
                            <a:t>ε </a:t>
                          </a:r>
                          <a:r>
                            <a:rPr lang="it-IT" sz="1400" i="0" dirty="0"/>
                            <a:t>(</a:t>
                          </a:r>
                          <a:r>
                            <a:rPr lang="it-IT" sz="1400" i="0" dirty="0" err="1"/>
                            <a:t>regression</a:t>
                          </a:r>
                          <a:r>
                            <a:rPr lang="it-IT" sz="1400" i="0" dirty="0"/>
                            <a:t> </a:t>
                          </a:r>
                          <a:r>
                            <a:rPr lang="it-IT" sz="1400" i="0" dirty="0" err="1"/>
                            <a:t>only</a:t>
                          </a:r>
                          <a:r>
                            <a:rPr lang="it-IT" sz="1400" i="0" dirty="0"/>
                            <a:t>)</a:t>
                          </a:r>
                          <a:endParaRPr lang="it-IT" sz="1400" i="1" dirty="0"/>
                        </a:p>
                      </a:txBody>
                      <a:tcPr anchor="ctr">
                        <a:lnB w="12700" cap="flat" cmpd="sng" algn="ctr">
                          <a:solidFill>
                            <a:srgbClr val="616161"/>
                          </a:solidFill>
                          <a:prstDash val="solid"/>
                          <a:round/>
                          <a:headEnd type="none" w="med" len="med"/>
                          <a:tailEnd type="none" w="med" len="med"/>
                        </a:lnB>
                      </a:tcPr>
                    </a:tc>
                    <a:tc>
                      <a:txBody>
                        <a:bodyPr/>
                        <a:lstStyle/>
                        <a:p>
                          <a:pPr algn="ctr"/>
                          <a:r>
                            <a:rPr lang="it-IT" sz="1400" dirty="0"/>
                            <a:t>0.01, 0.1, 1</a:t>
                          </a:r>
                        </a:p>
                      </a:txBody>
                      <a:tcPr anchor="ctr">
                        <a:lnR w="12700" cap="flat" cmpd="sng" algn="ctr">
                          <a:solidFill>
                            <a:srgbClr val="616161"/>
                          </a:solidFill>
                          <a:prstDash val="solid"/>
                          <a:round/>
                          <a:headEnd type="none" w="med" len="med"/>
                          <a:tailEnd type="none" w="med" len="med"/>
                        </a:lnR>
                        <a:lnB w="12700" cap="flat" cmpd="sng" algn="ctr">
                          <a:solidFill>
                            <a:srgbClr val="61616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i="1" dirty="0"/>
                            <a:t>Degree p </a:t>
                          </a:r>
                          <a:r>
                            <a:rPr lang="it-IT" sz="1400" i="0" dirty="0"/>
                            <a:t>(for </a:t>
                          </a:r>
                          <a:r>
                            <a:rPr lang="it-IT" sz="1400" i="0" dirty="0" err="1"/>
                            <a:t>polynomial</a:t>
                          </a:r>
                          <a:r>
                            <a:rPr lang="it-IT" sz="1400" i="0" dirty="0"/>
                            <a:t> kernel)</a:t>
                          </a:r>
                          <a:endParaRPr lang="it-IT" sz="1400" i="1" dirty="0"/>
                        </a:p>
                      </a:txBody>
                      <a:tcPr anchor="ctr">
                        <a:lnL w="12700" cap="flat" cmpd="sng" algn="ctr">
                          <a:solidFill>
                            <a:srgbClr val="616161"/>
                          </a:solidFill>
                          <a:prstDash val="solid"/>
                          <a:round/>
                          <a:headEnd type="none" w="med" len="med"/>
                          <a:tailEnd type="none" w="med" len="med"/>
                        </a:lnL>
                        <a:lnB w="12700" cap="flat" cmpd="sng" algn="ctr">
                          <a:solidFill>
                            <a:srgbClr val="616161"/>
                          </a:solidFill>
                          <a:prstDash val="solid"/>
                          <a:round/>
                          <a:headEnd type="none" w="med" len="med"/>
                          <a:tailEnd type="none" w="med" len="med"/>
                        </a:lnB>
                      </a:tcPr>
                    </a:tc>
                    <a:tc>
                      <a:txBody>
                        <a:bodyPr/>
                        <a:lstStyle/>
                        <a:p>
                          <a:pPr algn="ctr"/>
                          <a:r>
                            <a:rPr lang="it-IT" sz="1400" dirty="0"/>
                            <a:t>2, 3, 4</a:t>
                          </a:r>
                        </a:p>
                      </a:txBody>
                      <a:tcPr anchor="ctr">
                        <a:lnB w="12700" cap="flat" cmpd="sng" algn="ctr">
                          <a:solidFill>
                            <a:srgbClr val="616161"/>
                          </a:solidFill>
                          <a:prstDash val="solid"/>
                          <a:round/>
                          <a:headEnd type="none" w="med" len="med"/>
                          <a:tailEnd type="none" w="med" len="med"/>
                        </a:lnB>
                      </a:tcPr>
                    </a:tc>
                    <a:extLst>
                      <a:ext uri="{0D108BD9-81ED-4DB2-BD59-A6C34878D82A}">
                        <a16:rowId xmlns:a16="http://schemas.microsoft.com/office/drawing/2014/main" val="1355240013"/>
                      </a:ext>
                    </a:extLst>
                  </a:tr>
                  <a:tr h="370840">
                    <a:tc gridSpan="2">
                      <a:txBody>
                        <a:bodyPr/>
                        <a:lstStyle/>
                        <a:p>
                          <a:pPr algn="ctr"/>
                          <a:r>
                            <a:rPr lang="it-IT" sz="1600" b="1" i="0" dirty="0" err="1"/>
                            <a:t>Hyperparameter</a:t>
                          </a:r>
                          <a:endParaRPr lang="it-IT" sz="1600" b="1" i="0" dirty="0"/>
                        </a:p>
                      </a:txBody>
                      <a:tcPr anchor="ctr">
                        <a:lnT w="12700" cap="flat" cmpd="sng" algn="ctr">
                          <a:solidFill>
                            <a:srgbClr val="616161"/>
                          </a:solidFill>
                          <a:prstDash val="solid"/>
                          <a:round/>
                          <a:headEnd type="none" w="med" len="med"/>
                          <a:tailEnd type="none" w="med" len="med"/>
                        </a:lnT>
                      </a:tcPr>
                    </a:tc>
                    <a:tc hMerge="1">
                      <a:txBody>
                        <a:bodyPr/>
                        <a:lstStyle/>
                        <a:p>
                          <a:endParaRPr lang="it-IT" sz="1400" dirty="0"/>
                        </a:p>
                      </a:txBody>
                      <a:tcPr anchor="ctr">
                        <a:lnR w="12700" cap="flat" cmpd="sng" algn="ctr">
                          <a:solidFill>
                            <a:srgbClr val="3D3D3D"/>
                          </a:solidFill>
                          <a:prstDash val="solid"/>
                          <a:round/>
                          <a:headEnd type="none" w="med" len="med"/>
                          <a:tailEnd type="none" w="med" len="med"/>
                        </a:lnR>
                      </a:tcPr>
                    </a:tc>
                    <a:tc gridSpan="2">
                      <a:txBody>
                        <a:bodyPr/>
                        <a:lstStyle/>
                        <a:p>
                          <a:pPr algn="ctr"/>
                          <a:r>
                            <a:rPr lang="it-IT" sz="1600" b="1" i="0" dirty="0" err="1"/>
                            <a:t>Values</a:t>
                          </a:r>
                          <a:endParaRPr lang="it-IT" sz="1600" b="1" i="0" dirty="0"/>
                        </a:p>
                      </a:txBody>
                      <a:tcPr anchor="ctr">
                        <a:lnT w="12700" cap="flat" cmpd="sng" algn="ctr">
                          <a:solidFill>
                            <a:srgbClr val="616161"/>
                          </a:solidFill>
                          <a:prstDash val="solid"/>
                          <a:round/>
                          <a:headEnd type="none" w="med" len="med"/>
                          <a:tailEnd type="none" w="med" len="med"/>
                        </a:lnT>
                      </a:tcPr>
                    </a:tc>
                    <a:tc hMerge="1">
                      <a:txBody>
                        <a:bodyPr/>
                        <a:lstStyle/>
                        <a:p>
                          <a:endParaRPr lang="it-IT" sz="1400" dirty="0"/>
                        </a:p>
                      </a:txBody>
                      <a:tcPr anchor="ctr"/>
                    </a:tc>
                    <a:extLst>
                      <a:ext uri="{0D108BD9-81ED-4DB2-BD59-A6C34878D82A}">
                        <a16:rowId xmlns:a16="http://schemas.microsoft.com/office/drawing/2014/main" val="4240038678"/>
                      </a:ext>
                    </a:extLst>
                  </a:tr>
                  <a:tr h="145886">
                    <a:tc gridSpan="2">
                      <a:txBody>
                        <a:bodyPr/>
                        <a:lstStyle/>
                        <a:p>
                          <a:r>
                            <a:rPr lang="it-IT" sz="1400" i="1" dirty="0"/>
                            <a:t>Kernel’s </a:t>
                          </a:r>
                          <a:r>
                            <a:rPr lang="it-IT" sz="1400" i="1" dirty="0" err="1"/>
                            <a:t>parameter</a:t>
                          </a:r>
                          <a:r>
                            <a:rPr lang="it-IT" sz="1400" i="1" dirty="0"/>
                            <a:t> γ </a:t>
                          </a:r>
                          <a:r>
                            <a:rPr lang="it-IT" sz="1400" dirty="0"/>
                            <a:t>(</a:t>
                          </a:r>
                          <a14:m>
                            <m:oMath xmlns:m="http://schemas.openxmlformats.org/officeDocument/2006/math">
                              <m:r>
                                <a:rPr lang="it-IT" sz="1400" i="1">
                                  <a:latin typeface="Cambria Math" panose="02040503050406030204" pitchFamily="18" charset="0"/>
                                </a:rPr>
                                <m:t>1</m:t>
                              </m:r>
                              <m:r>
                                <m:rPr>
                                  <m:lit/>
                                </m:rPr>
                                <a:rPr lang="it-IT" sz="1400" i="1">
                                  <a:latin typeface="Cambria Math" panose="02040503050406030204" pitchFamily="18" charset="0"/>
                                </a:rPr>
                                <m:t>/</m:t>
                              </m:r>
                              <m:d>
                                <m:dPr>
                                  <m:ctrlPr>
                                    <a:rPr lang="it-IT" sz="1400" i="1">
                                      <a:latin typeface="Cambria Math" panose="02040503050406030204" pitchFamily="18" charset="0"/>
                                    </a:rPr>
                                  </m:ctrlPr>
                                </m:dPr>
                                <m:e>
                                  <m:r>
                                    <a:rPr lang="it-IT" sz="1400" i="1">
                                      <a:latin typeface="Cambria Math" panose="02040503050406030204" pitchFamily="18" charset="0"/>
                                    </a:rPr>
                                    <m:t>2</m:t>
                                  </m:r>
                                  <m:sSup>
                                    <m:sSupPr>
                                      <m:ctrlPr>
                                        <a:rPr lang="it-IT" sz="1400" i="1">
                                          <a:latin typeface="Cambria Math" panose="02040503050406030204" pitchFamily="18" charset="0"/>
                                        </a:rPr>
                                      </m:ctrlPr>
                                    </m:sSupPr>
                                    <m:e>
                                      <m:r>
                                        <a:rPr lang="it-IT" sz="1400" i="1">
                                          <a:latin typeface="Cambria Math" panose="02040503050406030204" pitchFamily="18" charset="0"/>
                                        </a:rPr>
                                        <m:t>𝜎</m:t>
                                      </m:r>
                                    </m:e>
                                    <m:sup>
                                      <m:r>
                                        <a:rPr lang="it-IT" sz="1400" i="1">
                                          <a:latin typeface="Cambria Math" panose="02040503050406030204" pitchFamily="18" charset="0"/>
                                        </a:rPr>
                                        <m:t>2</m:t>
                                      </m:r>
                                    </m:sup>
                                  </m:sSup>
                                </m:e>
                              </m:d>
                            </m:oMath>
                          </a14:m>
                          <a:r>
                            <a:rPr lang="it-IT" sz="1400" i="0" dirty="0"/>
                            <a:t> for RBF, </a:t>
                          </a:r>
                          <a14:m>
                            <m:oMath xmlns:m="http://schemas.openxmlformats.org/officeDocument/2006/math">
                              <m:r>
                                <m:rPr>
                                  <m:sty m:val="p"/>
                                </m:rPr>
                                <a:rPr lang="it-IT" sz="1400" i="0">
                                  <a:latin typeface="Cambria Math" panose="02040503050406030204" pitchFamily="18" charset="0"/>
                                </a:rPr>
                                <m:t>γ</m:t>
                              </m:r>
                              <m:r>
                                <a:rPr lang="it-IT" sz="1400" i="0">
                                  <a:latin typeface="Cambria Math" panose="02040503050406030204" pitchFamily="18" charset="0"/>
                                </a:rPr>
                                <m:t>⋅⟨</m:t>
                              </m:r>
                              <m:r>
                                <a:rPr lang="it-IT" sz="1400" i="1">
                                  <a:latin typeface="Cambria Math" panose="02040503050406030204" pitchFamily="18" charset="0"/>
                                </a:rPr>
                                <m:t>𝑥</m:t>
                              </m:r>
                              <m:r>
                                <a:rPr lang="it-IT" sz="1400" i="1">
                                  <a:latin typeface="Cambria Math" panose="02040503050406030204" pitchFamily="18" charset="0"/>
                                </a:rPr>
                                <m:t>,</m:t>
                              </m:r>
                              <m:r>
                                <a:rPr lang="it-IT" sz="1400" i="1">
                                  <a:latin typeface="Cambria Math" panose="02040503050406030204" pitchFamily="18" charset="0"/>
                                </a:rPr>
                                <m:t>𝑥</m:t>
                              </m:r>
                              <m:r>
                                <a:rPr lang="it-IT" sz="1400" i="0">
                                  <a:latin typeface="Cambria Math" panose="02040503050406030204" pitchFamily="18" charset="0"/>
                                </a:rPr>
                                <m:t>⟩</m:t>
                              </m:r>
                            </m:oMath>
                          </a14:m>
                          <a:r>
                            <a:rPr lang="it-IT" sz="1400" i="0" dirty="0"/>
                            <a:t> for </a:t>
                          </a:r>
                          <a:r>
                            <a:rPr lang="it-IT" sz="1400" i="0" dirty="0" err="1"/>
                            <a:t>poly</a:t>
                          </a:r>
                          <a:r>
                            <a:rPr lang="it-IT" sz="1400" i="0" dirty="0"/>
                            <a:t> kernel, </a:t>
                          </a:r>
                          <a14:m>
                            <m:oMath xmlns:m="http://schemas.openxmlformats.org/officeDocument/2006/math">
                              <m:sSub>
                                <m:sSubPr>
                                  <m:ctrlPr>
                                    <a:rPr lang="it-IT" sz="1400" i="1">
                                      <a:latin typeface="Cambria Math" panose="02040503050406030204" pitchFamily="18" charset="0"/>
                                    </a:rPr>
                                  </m:ctrlPr>
                                </m:sSubPr>
                                <m:e>
                                  <m:r>
                                    <a:rPr lang="it-IT" sz="1400" i="1">
                                      <a:latin typeface="Cambria Math" panose="02040503050406030204" pitchFamily="18" charset="0"/>
                                    </a:rPr>
                                    <m:t>𝛽</m:t>
                                  </m:r>
                                </m:e>
                                <m:sub>
                                  <m:r>
                                    <a:rPr lang="it-IT" sz="1400" i="1">
                                      <a:latin typeface="Cambria Math" panose="02040503050406030204" pitchFamily="18" charset="0"/>
                                    </a:rPr>
                                    <m:t>0</m:t>
                                  </m:r>
                                </m:sub>
                              </m:sSub>
                            </m:oMath>
                          </a14:m>
                          <a:r>
                            <a:rPr lang="it-IT" sz="1400" i="0" dirty="0"/>
                            <a:t> for </a:t>
                          </a:r>
                          <a:r>
                            <a:rPr lang="it-IT" sz="1400" i="0" dirty="0" err="1"/>
                            <a:t>sigmoid</a:t>
                          </a:r>
                          <a:r>
                            <a:rPr lang="it-IT" sz="1400" dirty="0"/>
                            <a:t>)</a:t>
                          </a:r>
                        </a:p>
                      </a:txBody>
                      <a:tcPr anchor="ctr"/>
                    </a:tc>
                    <a:tc hMerge="1">
                      <a:txBody>
                        <a:bodyPr/>
                        <a:lstStyle/>
                        <a:p>
                          <a:endParaRPr lang="it-IT" sz="1400" dirty="0"/>
                        </a:p>
                      </a:txBody>
                      <a:tcPr anchor="ctr">
                        <a:lnR w="12700" cap="flat" cmpd="sng" algn="ctr">
                          <a:solidFill>
                            <a:srgbClr val="3D3D3D"/>
                          </a:solidFill>
                          <a:prstDash val="solid"/>
                          <a:round/>
                          <a:headEnd type="none" w="med" len="med"/>
                          <a:tailEnd type="none" w="med" len="med"/>
                        </a:lnR>
                      </a:tcPr>
                    </a:tc>
                    <a:tc gridSpan="2">
                      <a:txBody>
                        <a:bodyPr/>
                        <a:lstStyle/>
                        <a:p>
                          <a:pPr algn="ctr"/>
                          <a:r>
                            <a:rPr lang="it-IT" sz="1400" i="0" dirty="0"/>
                            <a:t>0.1, 0.01, 0.001</a:t>
                          </a:r>
                        </a:p>
                      </a:txBody>
                      <a:tcPr anchor="ctr"/>
                    </a:tc>
                    <a:tc hMerge="1">
                      <a:txBody>
                        <a:bodyPr/>
                        <a:lstStyle/>
                        <a:p>
                          <a:endParaRPr lang="it-IT" sz="1400" dirty="0"/>
                        </a:p>
                      </a:txBody>
                      <a:tcPr anchor="ctr"/>
                    </a:tc>
                    <a:extLst>
                      <a:ext uri="{0D108BD9-81ED-4DB2-BD59-A6C34878D82A}">
                        <a16:rowId xmlns:a16="http://schemas.microsoft.com/office/drawing/2014/main" val="314864248"/>
                      </a:ext>
                    </a:extLst>
                  </a:tr>
                </a:tbl>
              </a:graphicData>
            </a:graphic>
          </p:graphicFrame>
        </mc:Choice>
        <mc:Fallback xmlns="">
          <p:graphicFrame>
            <p:nvGraphicFramePr>
              <p:cNvPr id="5" name="Tabella 4">
                <a:extLst>
                  <a:ext uri="{FF2B5EF4-FFF2-40B4-BE49-F238E27FC236}">
                    <a16:creationId xmlns:a16="http://schemas.microsoft.com/office/drawing/2014/main" id="{66DB18CC-5981-B89A-93BB-7E019B823C4B}"/>
                  </a:ext>
                </a:extLst>
              </p:cNvPr>
              <p:cNvGraphicFramePr>
                <a:graphicFrameLocks noGrp="1"/>
              </p:cNvGraphicFramePr>
              <p:nvPr>
                <p:extLst>
                  <p:ext uri="{D42A27DB-BD31-4B8C-83A1-F6EECF244321}">
                    <p14:modId xmlns:p14="http://schemas.microsoft.com/office/powerpoint/2010/main" val="1853247425"/>
                  </p:ext>
                </p:extLst>
              </p:nvPr>
            </p:nvGraphicFramePr>
            <p:xfrm>
              <a:off x="383260" y="1687140"/>
              <a:ext cx="8363480" cy="2667000"/>
            </p:xfrm>
            <a:graphic>
              <a:graphicData uri="http://schemas.openxmlformats.org/drawingml/2006/table">
                <a:tbl>
                  <a:tblPr firstRow="1" bandRow="1">
                    <a:tableStyleId>{0E3FDE45-AF77-4B5C-9715-49D594BDF05E}</a:tableStyleId>
                  </a:tblPr>
                  <a:tblGrid>
                    <a:gridCol w="1833467">
                      <a:extLst>
                        <a:ext uri="{9D8B030D-6E8A-4147-A177-3AD203B41FA5}">
                          <a16:colId xmlns:a16="http://schemas.microsoft.com/office/drawing/2014/main" val="1646026988"/>
                        </a:ext>
                      </a:extLst>
                    </a:gridCol>
                    <a:gridCol w="2348273">
                      <a:extLst>
                        <a:ext uri="{9D8B030D-6E8A-4147-A177-3AD203B41FA5}">
                          <a16:colId xmlns:a16="http://schemas.microsoft.com/office/drawing/2014/main" val="2209079661"/>
                        </a:ext>
                      </a:extLst>
                    </a:gridCol>
                    <a:gridCol w="2985727">
                      <a:extLst>
                        <a:ext uri="{9D8B030D-6E8A-4147-A177-3AD203B41FA5}">
                          <a16:colId xmlns:a16="http://schemas.microsoft.com/office/drawing/2014/main" val="476101989"/>
                        </a:ext>
                      </a:extLst>
                    </a:gridCol>
                    <a:gridCol w="1196013">
                      <a:extLst>
                        <a:ext uri="{9D8B030D-6E8A-4147-A177-3AD203B41FA5}">
                          <a16:colId xmlns:a16="http://schemas.microsoft.com/office/drawing/2014/main" val="1098860902"/>
                        </a:ext>
                      </a:extLst>
                    </a:gridCol>
                  </a:tblGrid>
                  <a:tr h="370840">
                    <a:tc>
                      <a:txBody>
                        <a:bodyPr/>
                        <a:lstStyle/>
                        <a:p>
                          <a:pPr algn="ctr"/>
                          <a:r>
                            <a:rPr lang="it-IT" sz="1600" i="0" dirty="0" err="1"/>
                            <a:t>Hyperparameter</a:t>
                          </a:r>
                          <a:endParaRPr lang="it-IT" sz="1600" i="0" dirty="0"/>
                        </a:p>
                      </a:txBody>
                      <a:tcPr anchor="ctr"/>
                    </a:tc>
                    <a:tc>
                      <a:txBody>
                        <a:bodyPr/>
                        <a:lstStyle/>
                        <a:p>
                          <a:pPr algn="ctr"/>
                          <a:r>
                            <a:rPr lang="it-IT" sz="1600" i="0" dirty="0" err="1"/>
                            <a:t>Values</a:t>
                          </a:r>
                          <a:endParaRPr lang="it-IT" sz="1600" i="0" dirty="0"/>
                        </a:p>
                      </a:txBody>
                      <a:tcPr anchor="ctr">
                        <a:lnR w="12700" cap="flat" cmpd="sng" algn="ctr">
                          <a:solidFill>
                            <a:srgbClr val="616161"/>
                          </a:solidFill>
                          <a:prstDash val="solid"/>
                          <a:round/>
                          <a:headEnd type="none" w="med" len="med"/>
                          <a:tailEnd type="none" w="med" len="med"/>
                        </a:lnR>
                      </a:tcPr>
                    </a:tc>
                    <a:tc>
                      <a:txBody>
                        <a:bodyPr/>
                        <a:lstStyle/>
                        <a:p>
                          <a:pPr algn="ctr"/>
                          <a:r>
                            <a:rPr lang="it-IT" sz="1600" i="0" dirty="0" err="1"/>
                            <a:t>Hyperparameter</a:t>
                          </a:r>
                          <a:endParaRPr lang="it-IT" sz="1600" i="0" dirty="0"/>
                        </a:p>
                      </a:txBody>
                      <a:tcPr anchor="ctr">
                        <a:lnL w="12700" cap="flat" cmpd="sng" algn="ctr">
                          <a:solidFill>
                            <a:srgbClr val="616161"/>
                          </a:solidFill>
                          <a:prstDash val="solid"/>
                          <a:round/>
                          <a:headEnd type="none" w="med" len="med"/>
                          <a:tailEnd type="none" w="med" len="med"/>
                        </a:lnL>
                      </a:tcPr>
                    </a:tc>
                    <a:tc>
                      <a:txBody>
                        <a:bodyPr/>
                        <a:lstStyle/>
                        <a:p>
                          <a:pPr algn="ctr"/>
                          <a:r>
                            <a:rPr lang="it-IT" sz="1600" i="0" dirty="0" err="1"/>
                            <a:t>Values</a:t>
                          </a:r>
                          <a:endParaRPr lang="it-IT" sz="1600" i="0" dirty="0"/>
                        </a:p>
                      </a:txBody>
                      <a:tcPr anchor="ctr"/>
                    </a:tc>
                    <a:extLst>
                      <a:ext uri="{0D108BD9-81ED-4DB2-BD59-A6C34878D82A}">
                        <a16:rowId xmlns:a16="http://schemas.microsoft.com/office/drawing/2014/main" val="2234428286"/>
                      </a:ext>
                    </a:extLst>
                  </a:tr>
                  <a:tr h="518160">
                    <a:tc>
                      <a:txBody>
                        <a:bodyPr/>
                        <a:lstStyle/>
                        <a:p>
                          <a:r>
                            <a:rPr lang="it-IT" sz="1400" i="1" dirty="0"/>
                            <a:t>Kernel</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400" dirty="0"/>
                            <a:t>RBF, </a:t>
                          </a:r>
                          <a:r>
                            <a:rPr lang="it-IT" sz="1400" dirty="0" err="1"/>
                            <a:t>polynomial</a:t>
                          </a:r>
                          <a:r>
                            <a:rPr lang="it-IT" sz="1400" dirty="0"/>
                            <a:t>, </a:t>
                          </a:r>
                          <a:r>
                            <a:rPr lang="it-IT" sz="1400" dirty="0" err="1"/>
                            <a:t>sigmoid</a:t>
                          </a:r>
                          <a:r>
                            <a:rPr lang="it-IT" sz="1400" dirty="0"/>
                            <a:t> (</a:t>
                          </a:r>
                          <a:r>
                            <a:rPr lang="it-IT" sz="1400" dirty="0" err="1"/>
                            <a:t>aka</a:t>
                          </a:r>
                          <a:r>
                            <a:rPr lang="it-IT" sz="1400" dirty="0"/>
                            <a:t> </a:t>
                          </a:r>
                          <a:r>
                            <a:rPr lang="it-IT" sz="1400" dirty="0" err="1"/>
                            <a:t>two-layer</a:t>
                          </a:r>
                          <a:r>
                            <a:rPr lang="it-IT" sz="1400" dirty="0"/>
                            <a:t> </a:t>
                          </a:r>
                          <a:r>
                            <a:rPr lang="it-IT" sz="1400" dirty="0" err="1"/>
                            <a:t>perceptron</a:t>
                          </a:r>
                          <a:r>
                            <a:rPr lang="it-IT" sz="1400" dirty="0"/>
                            <a:t>)</a:t>
                          </a:r>
                        </a:p>
                      </a:txBody>
                      <a:tcPr anchor="ctr">
                        <a:lnR w="12700" cap="flat" cmpd="sng" algn="ctr">
                          <a:solidFill>
                            <a:srgbClr val="616161"/>
                          </a:solidFill>
                          <a:prstDash val="solid"/>
                          <a:round/>
                          <a:headEnd type="none" w="med" len="med"/>
                          <a:tailEnd type="none" w="med" len="med"/>
                        </a:lnR>
                      </a:tcPr>
                    </a:tc>
                    <a:tc>
                      <a:txBody>
                        <a:bodyPr/>
                        <a:lstStyle/>
                        <a:p>
                          <a:endParaRPr lang="it-IT"/>
                        </a:p>
                      </a:txBody>
                      <a:tcPr anchor="ctr">
                        <a:lnL w="12700" cap="flat" cmpd="sng" algn="ctr">
                          <a:solidFill>
                            <a:srgbClr val="616161"/>
                          </a:solidFill>
                          <a:prstDash val="solid"/>
                          <a:round/>
                          <a:headEnd type="none" w="med" len="med"/>
                          <a:tailEnd type="none" w="med" len="med"/>
                        </a:lnL>
                        <a:blipFill>
                          <a:blip r:embed="rId2"/>
                          <a:stretch>
                            <a:fillRect l="-140204" t="-72941" r="-40204" b="-356471"/>
                          </a:stretch>
                        </a:blipFill>
                      </a:tcPr>
                    </a:tc>
                    <a:tc>
                      <a:txBody>
                        <a:bodyPr/>
                        <a:lstStyle/>
                        <a:p>
                          <a:pPr algn="ctr"/>
                          <a:r>
                            <a:rPr lang="it-IT" sz="1400" dirty="0"/>
                            <a:t>0, 1, 2</a:t>
                          </a:r>
                        </a:p>
                      </a:txBody>
                      <a:tcPr anchor="ctr"/>
                    </a:tc>
                    <a:extLst>
                      <a:ext uri="{0D108BD9-81ED-4DB2-BD59-A6C34878D82A}">
                        <a16:rowId xmlns:a16="http://schemas.microsoft.com/office/drawing/2014/main" val="1464338391"/>
                      </a:ext>
                    </a:extLst>
                  </a:tr>
                  <a:tr h="518160">
                    <a:tc>
                      <a:txBody>
                        <a:bodyPr/>
                        <a:lstStyle/>
                        <a:p>
                          <a:r>
                            <a:rPr lang="it-IT" sz="1400" i="1" dirty="0"/>
                            <a:t>C </a:t>
                          </a:r>
                          <a:r>
                            <a:rPr lang="it-IT" sz="1400" i="1" dirty="0" err="1"/>
                            <a:t>regularization</a:t>
                          </a:r>
                          <a:r>
                            <a:rPr lang="it-IT" sz="1400" i="1" dirty="0"/>
                            <a:t> </a:t>
                          </a:r>
                          <a:r>
                            <a:rPr lang="it-IT" sz="1400" i="1" dirty="0" err="1"/>
                            <a:t>hyperparameter</a:t>
                          </a:r>
                          <a:endParaRPr lang="it-IT" sz="1400" i="1" dirty="0"/>
                        </a:p>
                      </a:txBody>
                      <a:tcPr anchor="ctr"/>
                    </a:tc>
                    <a:tc>
                      <a:txBody>
                        <a:bodyPr/>
                        <a:lstStyle/>
                        <a:p>
                          <a:pPr algn="ctr"/>
                          <a:r>
                            <a:rPr lang="it-IT" sz="1400" dirty="0"/>
                            <a:t>0.1, 1, 10, 100</a:t>
                          </a:r>
                        </a:p>
                      </a:txBody>
                      <a:tcPr anchor="ctr">
                        <a:lnR w="12700" cap="flat" cmpd="sng" algn="ctr">
                          <a:solidFill>
                            <a:srgbClr val="616161"/>
                          </a:solidFill>
                          <a:prstDash val="solid"/>
                          <a:round/>
                          <a:headEnd type="none" w="med" len="med"/>
                          <a:tailEnd type="none" w="med" len="med"/>
                        </a:lnR>
                      </a:tcPr>
                    </a:tc>
                    <a:tc>
                      <a:txBody>
                        <a:bodyPr/>
                        <a:lstStyle/>
                        <a:p>
                          <a:endParaRPr lang="it-IT"/>
                        </a:p>
                      </a:txBody>
                      <a:tcPr anchor="ctr">
                        <a:lnL w="12700" cap="flat" cmpd="sng" algn="ctr">
                          <a:solidFill>
                            <a:srgbClr val="616161"/>
                          </a:solidFill>
                          <a:prstDash val="solid"/>
                          <a:round/>
                          <a:headEnd type="none" w="med" len="med"/>
                          <a:tailEnd type="none" w="med" len="med"/>
                        </a:lnL>
                        <a:blipFill>
                          <a:blip r:embed="rId2"/>
                          <a:stretch>
                            <a:fillRect l="-140204" t="-170930" r="-40204" b="-252326"/>
                          </a:stretch>
                        </a:blipFill>
                      </a:tcPr>
                    </a:tc>
                    <a:tc>
                      <a:txBody>
                        <a:bodyPr/>
                        <a:lstStyle/>
                        <a:p>
                          <a:pPr algn="ctr"/>
                          <a:r>
                            <a:rPr lang="it-IT" sz="1400" dirty="0"/>
                            <a:t>0, 1, 2</a:t>
                          </a:r>
                        </a:p>
                      </a:txBody>
                      <a:tcPr anchor="ctr"/>
                    </a:tc>
                    <a:extLst>
                      <a:ext uri="{0D108BD9-81ED-4DB2-BD59-A6C34878D82A}">
                        <a16:rowId xmlns:a16="http://schemas.microsoft.com/office/drawing/2014/main" val="3624525526"/>
                      </a:ext>
                    </a:extLst>
                  </a:tr>
                  <a:tr h="370840">
                    <a:tc>
                      <a:txBody>
                        <a:bodyPr/>
                        <a:lstStyle/>
                        <a:p>
                          <a:r>
                            <a:rPr lang="it-IT" sz="1400" i="1" dirty="0"/>
                            <a:t>ε </a:t>
                          </a:r>
                          <a:r>
                            <a:rPr lang="it-IT" sz="1400" i="0" dirty="0"/>
                            <a:t>(</a:t>
                          </a:r>
                          <a:r>
                            <a:rPr lang="it-IT" sz="1400" i="0" dirty="0" err="1"/>
                            <a:t>regression</a:t>
                          </a:r>
                          <a:r>
                            <a:rPr lang="it-IT" sz="1400" i="0" dirty="0"/>
                            <a:t> </a:t>
                          </a:r>
                          <a:r>
                            <a:rPr lang="it-IT" sz="1400" i="0" dirty="0" err="1"/>
                            <a:t>only</a:t>
                          </a:r>
                          <a:r>
                            <a:rPr lang="it-IT" sz="1400" i="0" dirty="0"/>
                            <a:t>)</a:t>
                          </a:r>
                          <a:endParaRPr lang="it-IT" sz="1400" i="1" dirty="0"/>
                        </a:p>
                      </a:txBody>
                      <a:tcPr anchor="ctr">
                        <a:lnB w="12700" cap="flat" cmpd="sng" algn="ctr">
                          <a:solidFill>
                            <a:srgbClr val="616161"/>
                          </a:solidFill>
                          <a:prstDash val="solid"/>
                          <a:round/>
                          <a:headEnd type="none" w="med" len="med"/>
                          <a:tailEnd type="none" w="med" len="med"/>
                        </a:lnB>
                      </a:tcPr>
                    </a:tc>
                    <a:tc>
                      <a:txBody>
                        <a:bodyPr/>
                        <a:lstStyle/>
                        <a:p>
                          <a:pPr algn="ctr"/>
                          <a:r>
                            <a:rPr lang="it-IT" sz="1400" dirty="0"/>
                            <a:t>0.01, 0.1, 1</a:t>
                          </a:r>
                        </a:p>
                      </a:txBody>
                      <a:tcPr anchor="ctr">
                        <a:lnR w="12700" cap="flat" cmpd="sng" algn="ctr">
                          <a:solidFill>
                            <a:srgbClr val="616161"/>
                          </a:solidFill>
                          <a:prstDash val="solid"/>
                          <a:round/>
                          <a:headEnd type="none" w="med" len="med"/>
                          <a:tailEnd type="none" w="med" len="med"/>
                        </a:lnR>
                        <a:lnB w="12700" cap="flat" cmpd="sng" algn="ctr">
                          <a:solidFill>
                            <a:srgbClr val="61616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i="1" dirty="0"/>
                            <a:t>Degree p </a:t>
                          </a:r>
                          <a:r>
                            <a:rPr lang="it-IT" sz="1400" i="0" dirty="0"/>
                            <a:t>(for </a:t>
                          </a:r>
                          <a:r>
                            <a:rPr lang="it-IT" sz="1400" i="0" dirty="0" err="1"/>
                            <a:t>polynomial</a:t>
                          </a:r>
                          <a:r>
                            <a:rPr lang="it-IT" sz="1400" i="0" dirty="0"/>
                            <a:t> kernel)</a:t>
                          </a:r>
                          <a:endParaRPr lang="it-IT" sz="1400" i="1" dirty="0"/>
                        </a:p>
                      </a:txBody>
                      <a:tcPr anchor="ctr">
                        <a:lnL w="12700" cap="flat" cmpd="sng" algn="ctr">
                          <a:solidFill>
                            <a:srgbClr val="616161"/>
                          </a:solidFill>
                          <a:prstDash val="solid"/>
                          <a:round/>
                          <a:headEnd type="none" w="med" len="med"/>
                          <a:tailEnd type="none" w="med" len="med"/>
                        </a:lnL>
                        <a:lnB w="12700" cap="flat" cmpd="sng" algn="ctr">
                          <a:solidFill>
                            <a:srgbClr val="616161"/>
                          </a:solidFill>
                          <a:prstDash val="solid"/>
                          <a:round/>
                          <a:headEnd type="none" w="med" len="med"/>
                          <a:tailEnd type="none" w="med" len="med"/>
                        </a:lnB>
                      </a:tcPr>
                    </a:tc>
                    <a:tc>
                      <a:txBody>
                        <a:bodyPr/>
                        <a:lstStyle/>
                        <a:p>
                          <a:pPr algn="ctr"/>
                          <a:r>
                            <a:rPr lang="it-IT" sz="1400" dirty="0"/>
                            <a:t>2, 3, 4</a:t>
                          </a:r>
                        </a:p>
                      </a:txBody>
                      <a:tcPr anchor="ctr">
                        <a:lnB w="12700" cap="flat" cmpd="sng" algn="ctr">
                          <a:solidFill>
                            <a:srgbClr val="616161"/>
                          </a:solidFill>
                          <a:prstDash val="solid"/>
                          <a:round/>
                          <a:headEnd type="none" w="med" len="med"/>
                          <a:tailEnd type="none" w="med" len="med"/>
                        </a:lnB>
                      </a:tcPr>
                    </a:tc>
                    <a:extLst>
                      <a:ext uri="{0D108BD9-81ED-4DB2-BD59-A6C34878D82A}">
                        <a16:rowId xmlns:a16="http://schemas.microsoft.com/office/drawing/2014/main" val="1355240013"/>
                      </a:ext>
                    </a:extLst>
                  </a:tr>
                  <a:tr h="370840">
                    <a:tc gridSpan="2">
                      <a:txBody>
                        <a:bodyPr/>
                        <a:lstStyle/>
                        <a:p>
                          <a:pPr algn="ctr"/>
                          <a:r>
                            <a:rPr lang="it-IT" sz="1600" b="1" i="0" dirty="0" err="1"/>
                            <a:t>Hyperparameter</a:t>
                          </a:r>
                          <a:endParaRPr lang="it-IT" sz="1600" b="1" i="0" dirty="0"/>
                        </a:p>
                      </a:txBody>
                      <a:tcPr anchor="ctr">
                        <a:lnT w="12700" cap="flat" cmpd="sng" algn="ctr">
                          <a:solidFill>
                            <a:srgbClr val="616161"/>
                          </a:solidFill>
                          <a:prstDash val="solid"/>
                          <a:round/>
                          <a:headEnd type="none" w="med" len="med"/>
                          <a:tailEnd type="none" w="med" len="med"/>
                        </a:lnT>
                      </a:tcPr>
                    </a:tc>
                    <a:tc hMerge="1">
                      <a:txBody>
                        <a:bodyPr/>
                        <a:lstStyle/>
                        <a:p>
                          <a:endParaRPr lang="it-IT" sz="1400" dirty="0"/>
                        </a:p>
                      </a:txBody>
                      <a:tcPr anchor="ctr">
                        <a:lnR w="12700" cap="flat" cmpd="sng" algn="ctr">
                          <a:solidFill>
                            <a:srgbClr val="3D3D3D"/>
                          </a:solidFill>
                          <a:prstDash val="solid"/>
                          <a:round/>
                          <a:headEnd type="none" w="med" len="med"/>
                          <a:tailEnd type="none" w="med" len="med"/>
                        </a:lnR>
                      </a:tcPr>
                    </a:tc>
                    <a:tc gridSpan="2">
                      <a:txBody>
                        <a:bodyPr/>
                        <a:lstStyle/>
                        <a:p>
                          <a:pPr algn="ctr"/>
                          <a:r>
                            <a:rPr lang="it-IT" sz="1600" b="1" i="0" dirty="0" err="1"/>
                            <a:t>Values</a:t>
                          </a:r>
                          <a:endParaRPr lang="it-IT" sz="1600" b="1" i="0" dirty="0"/>
                        </a:p>
                      </a:txBody>
                      <a:tcPr anchor="ctr">
                        <a:lnT w="12700" cap="flat" cmpd="sng" algn="ctr">
                          <a:solidFill>
                            <a:srgbClr val="616161"/>
                          </a:solidFill>
                          <a:prstDash val="solid"/>
                          <a:round/>
                          <a:headEnd type="none" w="med" len="med"/>
                          <a:tailEnd type="none" w="med" len="med"/>
                        </a:lnT>
                      </a:tcPr>
                    </a:tc>
                    <a:tc hMerge="1">
                      <a:txBody>
                        <a:bodyPr/>
                        <a:lstStyle/>
                        <a:p>
                          <a:endParaRPr lang="it-IT" sz="1400" dirty="0"/>
                        </a:p>
                      </a:txBody>
                      <a:tcPr anchor="ctr"/>
                    </a:tc>
                    <a:extLst>
                      <a:ext uri="{0D108BD9-81ED-4DB2-BD59-A6C34878D82A}">
                        <a16:rowId xmlns:a16="http://schemas.microsoft.com/office/drawing/2014/main" val="4240038678"/>
                      </a:ext>
                    </a:extLst>
                  </a:tr>
                  <a:tr h="518160">
                    <a:tc gridSpan="2">
                      <a:txBody>
                        <a:bodyPr/>
                        <a:lstStyle/>
                        <a:p>
                          <a:endParaRPr lang="it-IT"/>
                        </a:p>
                      </a:txBody>
                      <a:tcPr anchor="ctr">
                        <a:blipFill>
                          <a:blip r:embed="rId2"/>
                          <a:stretch>
                            <a:fillRect t="-417647" r="-100000" b="-11765"/>
                          </a:stretch>
                        </a:blipFill>
                      </a:tcPr>
                    </a:tc>
                    <a:tc hMerge="1">
                      <a:txBody>
                        <a:bodyPr/>
                        <a:lstStyle/>
                        <a:p>
                          <a:endParaRPr lang="it-IT" sz="1400" dirty="0"/>
                        </a:p>
                      </a:txBody>
                      <a:tcPr anchor="ctr">
                        <a:lnR w="12700" cap="flat" cmpd="sng" algn="ctr">
                          <a:solidFill>
                            <a:srgbClr val="3D3D3D"/>
                          </a:solidFill>
                          <a:prstDash val="solid"/>
                          <a:round/>
                          <a:headEnd type="none" w="med" len="med"/>
                          <a:tailEnd type="none" w="med" len="med"/>
                        </a:lnR>
                      </a:tcPr>
                    </a:tc>
                    <a:tc gridSpan="2">
                      <a:txBody>
                        <a:bodyPr/>
                        <a:lstStyle/>
                        <a:p>
                          <a:pPr algn="ctr"/>
                          <a:r>
                            <a:rPr lang="it-IT" sz="1400" i="0" dirty="0"/>
                            <a:t>0.1, 0.01, 0.001</a:t>
                          </a:r>
                        </a:p>
                      </a:txBody>
                      <a:tcPr anchor="ctr"/>
                    </a:tc>
                    <a:tc hMerge="1">
                      <a:txBody>
                        <a:bodyPr/>
                        <a:lstStyle/>
                        <a:p>
                          <a:endParaRPr lang="it-IT" sz="1400" dirty="0"/>
                        </a:p>
                      </a:txBody>
                      <a:tcPr anchor="ctr"/>
                    </a:tc>
                    <a:extLst>
                      <a:ext uri="{0D108BD9-81ED-4DB2-BD59-A6C34878D82A}">
                        <a16:rowId xmlns:a16="http://schemas.microsoft.com/office/drawing/2014/main" val="314864248"/>
                      </a:ext>
                    </a:extLst>
                  </a:tr>
                </a:tbl>
              </a:graphicData>
            </a:graphic>
          </p:graphicFrame>
        </mc:Fallback>
      </mc:AlternateContent>
      <p:sp>
        <p:nvSpPr>
          <p:cNvPr id="6" name="CasellaDiTesto 5">
            <a:extLst>
              <a:ext uri="{FF2B5EF4-FFF2-40B4-BE49-F238E27FC236}">
                <a16:creationId xmlns:a16="http://schemas.microsoft.com/office/drawing/2014/main" id="{67EA9238-0A19-F871-A93C-3E30D45F3039}"/>
              </a:ext>
            </a:extLst>
          </p:cNvPr>
          <p:cNvSpPr txBox="1"/>
          <p:nvPr/>
        </p:nvSpPr>
        <p:spPr>
          <a:xfrm>
            <a:off x="383260" y="1379363"/>
            <a:ext cx="8363480" cy="307777"/>
          </a:xfrm>
          <a:prstGeom prst="rect">
            <a:avLst/>
          </a:prstGeom>
          <a:noFill/>
        </p:spPr>
        <p:txBody>
          <a:bodyPr wrap="square" rtlCol="0">
            <a:spAutoFit/>
          </a:bodyPr>
          <a:lstStyle/>
          <a:p>
            <a:pPr algn="ctr"/>
            <a:r>
              <a:rPr lang="it-IT" sz="1400" b="1" dirty="0" err="1"/>
              <a:t>Table</a:t>
            </a:r>
            <a:r>
              <a:rPr lang="it-IT" sz="1400" b="1" dirty="0"/>
              <a:t> 12</a:t>
            </a:r>
            <a:r>
              <a:rPr lang="it-IT" sz="1400" dirty="0"/>
              <a:t>: </a:t>
            </a:r>
            <a:r>
              <a:rPr lang="it-IT" sz="1400" dirty="0" err="1"/>
              <a:t>Hyperparameter’s</a:t>
            </a:r>
            <a:r>
              <a:rPr lang="it-IT" sz="1400" dirty="0"/>
              <a:t> </a:t>
            </a:r>
            <a:r>
              <a:rPr lang="it-IT" sz="1400" dirty="0" err="1"/>
              <a:t>values</a:t>
            </a:r>
            <a:r>
              <a:rPr lang="it-IT" sz="1400" dirty="0"/>
              <a:t> for the </a:t>
            </a:r>
            <a:r>
              <a:rPr lang="it-IT" sz="1400" dirty="0" err="1"/>
              <a:t>SVMs</a:t>
            </a:r>
            <a:r>
              <a:rPr lang="it-IT" sz="1400" dirty="0"/>
              <a:t> </a:t>
            </a:r>
            <a:r>
              <a:rPr lang="it-IT" sz="1400" dirty="0" err="1"/>
              <a:t>used</a:t>
            </a:r>
            <a:r>
              <a:rPr lang="it-IT" sz="1400" dirty="0"/>
              <a:t> for the </a:t>
            </a:r>
            <a:r>
              <a:rPr lang="it-IT" sz="1400" dirty="0" err="1"/>
              <a:t>three</a:t>
            </a:r>
            <a:r>
              <a:rPr lang="it-IT" sz="1400" dirty="0"/>
              <a:t> MONK tasks</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PlaceHolder 1"/>
          <p:cNvSpPr>
            <a:spLocks noGrp="1"/>
          </p:cNvSpPr>
          <p:nvPr>
            <p:ph type="title"/>
          </p:nvPr>
        </p:nvSpPr>
        <p:spPr>
          <a:xfrm>
            <a:off x="311760" y="0"/>
            <a:ext cx="8520120" cy="792000"/>
          </a:xfrm>
          <a:prstGeom prst="rect">
            <a:avLst/>
          </a:prstGeom>
          <a:noFill/>
          <a:ln w="0">
            <a:noFill/>
          </a:ln>
        </p:spPr>
        <p:txBody>
          <a:bodyPr tIns="91440" bIns="91440" anchor="t">
            <a:normAutofit fontScale="90000"/>
          </a:bodyPr>
          <a:lstStyle/>
          <a:p>
            <a:pPr>
              <a:lnSpc>
                <a:spcPct val="100000"/>
              </a:lnSpc>
              <a:buNone/>
              <a:tabLst>
                <a:tab pos="0" algn="l"/>
              </a:tabLst>
            </a:pPr>
            <a:r>
              <a:rPr lang="it" sz="2400" b="0" strike="noStrike" spc="-1" dirty="0">
                <a:solidFill>
                  <a:srgbClr val="000000"/>
                </a:solidFill>
                <a:latin typeface="Arial"/>
                <a:ea typeface="Arial"/>
              </a:rPr>
              <a:t>Appendix </a:t>
            </a:r>
            <a:r>
              <a:rPr lang="it" sz="2400" spc="-1" dirty="0">
                <a:solidFill>
                  <a:srgbClr val="000000"/>
                </a:solidFill>
                <a:latin typeface="Arial"/>
                <a:ea typeface="Arial"/>
              </a:rPr>
              <a:t>– 2</a:t>
            </a:r>
            <a:br>
              <a:rPr lang="it" sz="2400" spc="-1" dirty="0">
                <a:solidFill>
                  <a:srgbClr val="000000"/>
                </a:solidFill>
                <a:latin typeface="Arial"/>
                <a:ea typeface="Arial"/>
              </a:rPr>
            </a:br>
            <a:r>
              <a:rPr lang="it" sz="2000" spc="-1" dirty="0">
                <a:solidFill>
                  <a:srgbClr val="3F3F3F"/>
                </a:solidFill>
                <a:latin typeface="Arial"/>
                <a:ea typeface="Arial"/>
              </a:rPr>
              <a:t>Full grid search for the MONK tasks: Random Forests</a:t>
            </a:r>
            <a:endParaRPr lang="it-IT" sz="2400" b="0" strike="noStrike" spc="-1" dirty="0">
              <a:solidFill>
                <a:srgbClr val="3F3F3F"/>
              </a:solidFill>
              <a:latin typeface="Arial"/>
            </a:endParaRPr>
          </a:p>
        </p:txBody>
      </p:sp>
      <p:sp>
        <p:nvSpPr>
          <p:cNvPr id="122" name="PlaceHolder 3"/>
          <p:cNvSpPr>
            <a:spLocks noGrp="1"/>
          </p:cNvSpPr>
          <p:nvPr>
            <p:ph type="sldNum" idx="14"/>
          </p:nvPr>
        </p:nvSpPr>
        <p:spPr>
          <a:xfrm>
            <a:off x="8472600" y="4663080"/>
            <a:ext cx="548280" cy="393120"/>
          </a:xfrm>
          <a:prstGeom prst="rect">
            <a:avLst/>
          </a:prstGeom>
          <a:noFill/>
          <a:ln w="0">
            <a:noFill/>
          </a:ln>
        </p:spPr>
        <p:txBody>
          <a:bodyPr tIns="91440" bIns="91440" anchor="ctr">
            <a:normAutofit/>
          </a:bodyPr>
          <a:lstStyle>
            <a:lvl1pPr algn="r">
              <a:lnSpc>
                <a:spcPct val="100000"/>
              </a:lnSpc>
              <a:buNone/>
              <a:tabLst>
                <a:tab pos="0" algn="l"/>
              </a:tabLst>
              <a:defRPr lang="it" sz="1000" b="0" strike="noStrike" spc="-1">
                <a:solidFill>
                  <a:srgbClr val="595959"/>
                </a:solidFill>
                <a:latin typeface="Arial"/>
                <a:ea typeface="Arial"/>
              </a:defRPr>
            </a:lvl1pPr>
          </a:lstStyle>
          <a:p>
            <a:pPr algn="r">
              <a:lnSpc>
                <a:spcPct val="100000"/>
              </a:lnSpc>
              <a:buNone/>
              <a:tabLst>
                <a:tab pos="0" algn="l"/>
              </a:tabLst>
            </a:pPr>
            <a:fld id="{25B94CD5-D627-49BE-818E-4A00F2BB16DF}" type="slidenum">
              <a:rPr lang="it" sz="1000" b="0" strike="noStrike" spc="-1">
                <a:solidFill>
                  <a:srgbClr val="595959"/>
                </a:solidFill>
                <a:latin typeface="Arial"/>
                <a:ea typeface="Arial"/>
              </a:rPr>
              <a:t>29</a:t>
            </a:fld>
            <a:endParaRPr lang="it-IT" sz="1000" b="0" strike="noStrike" spc="-1">
              <a:latin typeface="Times New Roman"/>
            </a:endParaRPr>
          </a:p>
        </p:txBody>
      </p:sp>
      <p:sp>
        <p:nvSpPr>
          <p:cNvPr id="6" name="CasellaDiTesto 5">
            <a:extLst>
              <a:ext uri="{FF2B5EF4-FFF2-40B4-BE49-F238E27FC236}">
                <a16:creationId xmlns:a16="http://schemas.microsoft.com/office/drawing/2014/main" id="{67EA9238-0A19-F871-A93C-3E30D45F3039}"/>
              </a:ext>
            </a:extLst>
          </p:cNvPr>
          <p:cNvSpPr txBox="1"/>
          <p:nvPr/>
        </p:nvSpPr>
        <p:spPr>
          <a:xfrm>
            <a:off x="311940" y="1222945"/>
            <a:ext cx="8520120" cy="307777"/>
          </a:xfrm>
          <a:prstGeom prst="rect">
            <a:avLst/>
          </a:prstGeom>
          <a:noFill/>
        </p:spPr>
        <p:txBody>
          <a:bodyPr wrap="square" rtlCol="0">
            <a:spAutoFit/>
          </a:bodyPr>
          <a:lstStyle/>
          <a:p>
            <a:pPr algn="ctr"/>
            <a:r>
              <a:rPr lang="it-IT" sz="1400" b="1" dirty="0" err="1"/>
              <a:t>Table</a:t>
            </a:r>
            <a:r>
              <a:rPr lang="it-IT" sz="1400" b="1" dirty="0"/>
              <a:t> 13</a:t>
            </a:r>
            <a:r>
              <a:rPr lang="it-IT" sz="1400" dirty="0"/>
              <a:t>: </a:t>
            </a:r>
            <a:r>
              <a:rPr lang="it-IT" sz="1400" dirty="0" err="1"/>
              <a:t>Hyperparameter’s</a:t>
            </a:r>
            <a:r>
              <a:rPr lang="it-IT" sz="1400" dirty="0"/>
              <a:t> </a:t>
            </a:r>
            <a:r>
              <a:rPr lang="it-IT" sz="1400" dirty="0" err="1"/>
              <a:t>values</a:t>
            </a:r>
            <a:r>
              <a:rPr lang="it-IT" sz="1400" dirty="0"/>
              <a:t> for the Random </a:t>
            </a:r>
            <a:r>
              <a:rPr lang="it-IT" sz="1400" dirty="0" err="1"/>
              <a:t>Forests</a:t>
            </a:r>
            <a:r>
              <a:rPr lang="it-IT" sz="1400" dirty="0"/>
              <a:t> </a:t>
            </a:r>
            <a:r>
              <a:rPr lang="it-IT" sz="1400" dirty="0" err="1"/>
              <a:t>used</a:t>
            </a:r>
            <a:r>
              <a:rPr lang="it-IT" sz="1400" dirty="0"/>
              <a:t> for the </a:t>
            </a:r>
            <a:r>
              <a:rPr lang="it-IT" sz="1400" dirty="0" err="1"/>
              <a:t>three</a:t>
            </a:r>
            <a:r>
              <a:rPr lang="it-IT" sz="1400" dirty="0"/>
              <a:t> MONK tasks</a:t>
            </a:r>
          </a:p>
        </p:txBody>
      </p:sp>
      <p:graphicFrame>
        <p:nvGraphicFramePr>
          <p:cNvPr id="2" name="Tabella 1">
            <a:extLst>
              <a:ext uri="{FF2B5EF4-FFF2-40B4-BE49-F238E27FC236}">
                <a16:creationId xmlns:a16="http://schemas.microsoft.com/office/drawing/2014/main" id="{FB73CB9E-9A5F-9977-AD92-AA9DF7D29DB2}"/>
              </a:ext>
            </a:extLst>
          </p:cNvPr>
          <p:cNvGraphicFramePr>
            <a:graphicFrameLocks noGrp="1"/>
          </p:cNvGraphicFramePr>
          <p:nvPr>
            <p:extLst>
              <p:ext uri="{D42A27DB-BD31-4B8C-83A1-F6EECF244321}">
                <p14:modId xmlns:p14="http://schemas.microsoft.com/office/powerpoint/2010/main" val="2231198098"/>
              </p:ext>
            </p:extLst>
          </p:nvPr>
        </p:nvGraphicFramePr>
        <p:xfrm>
          <a:off x="311940" y="1530722"/>
          <a:ext cx="8520120" cy="2667000"/>
        </p:xfrm>
        <a:graphic>
          <a:graphicData uri="http://schemas.openxmlformats.org/drawingml/2006/table">
            <a:tbl>
              <a:tblPr firstRow="1" bandRow="1">
                <a:tableStyleId>{0E3FDE45-AF77-4B5C-9715-49D594BDF05E}</a:tableStyleId>
              </a:tblPr>
              <a:tblGrid>
                <a:gridCol w="2639689">
                  <a:extLst>
                    <a:ext uri="{9D8B030D-6E8A-4147-A177-3AD203B41FA5}">
                      <a16:colId xmlns:a16="http://schemas.microsoft.com/office/drawing/2014/main" val="1646026988"/>
                    </a:ext>
                  </a:extLst>
                </a:gridCol>
                <a:gridCol w="1243853">
                  <a:extLst>
                    <a:ext uri="{9D8B030D-6E8A-4147-A177-3AD203B41FA5}">
                      <a16:colId xmlns:a16="http://schemas.microsoft.com/office/drawing/2014/main" val="2209079661"/>
                    </a:ext>
                  </a:extLst>
                </a:gridCol>
                <a:gridCol w="3012142">
                  <a:extLst>
                    <a:ext uri="{9D8B030D-6E8A-4147-A177-3AD203B41FA5}">
                      <a16:colId xmlns:a16="http://schemas.microsoft.com/office/drawing/2014/main" val="476101989"/>
                    </a:ext>
                  </a:extLst>
                </a:gridCol>
                <a:gridCol w="1624436">
                  <a:extLst>
                    <a:ext uri="{9D8B030D-6E8A-4147-A177-3AD203B41FA5}">
                      <a16:colId xmlns:a16="http://schemas.microsoft.com/office/drawing/2014/main" val="1098860902"/>
                    </a:ext>
                  </a:extLst>
                </a:gridCol>
              </a:tblGrid>
              <a:tr h="370840">
                <a:tc>
                  <a:txBody>
                    <a:bodyPr/>
                    <a:lstStyle/>
                    <a:p>
                      <a:pPr algn="ctr"/>
                      <a:r>
                        <a:rPr lang="it-IT" sz="1600" i="0" dirty="0" err="1"/>
                        <a:t>Hyperparameter</a:t>
                      </a:r>
                      <a:endParaRPr lang="it-IT" sz="1600" i="0" dirty="0"/>
                    </a:p>
                  </a:txBody>
                  <a:tcPr anchor="ctr"/>
                </a:tc>
                <a:tc>
                  <a:txBody>
                    <a:bodyPr/>
                    <a:lstStyle/>
                    <a:p>
                      <a:pPr algn="ctr"/>
                      <a:r>
                        <a:rPr lang="it-IT" sz="1600" i="0" dirty="0" err="1"/>
                        <a:t>Values</a:t>
                      </a:r>
                      <a:endParaRPr lang="it-IT" sz="1600" i="0" dirty="0"/>
                    </a:p>
                  </a:txBody>
                  <a:tcPr anchor="ctr">
                    <a:lnR w="12700" cap="flat" cmpd="sng" algn="ctr">
                      <a:solidFill>
                        <a:srgbClr val="616161"/>
                      </a:solidFill>
                      <a:prstDash val="solid"/>
                      <a:round/>
                      <a:headEnd type="none" w="med" len="med"/>
                      <a:tailEnd type="none" w="med" len="med"/>
                    </a:lnR>
                  </a:tcPr>
                </a:tc>
                <a:tc>
                  <a:txBody>
                    <a:bodyPr/>
                    <a:lstStyle/>
                    <a:p>
                      <a:pPr algn="ctr"/>
                      <a:r>
                        <a:rPr lang="it-IT" sz="1600" i="0" dirty="0" err="1"/>
                        <a:t>Hyperparameter</a:t>
                      </a:r>
                      <a:endParaRPr lang="it-IT" sz="1600" i="0" dirty="0"/>
                    </a:p>
                  </a:txBody>
                  <a:tcPr anchor="ctr">
                    <a:lnL w="12700" cap="flat" cmpd="sng" algn="ctr">
                      <a:solidFill>
                        <a:srgbClr val="616161"/>
                      </a:solidFill>
                      <a:prstDash val="solid"/>
                      <a:round/>
                      <a:headEnd type="none" w="med" len="med"/>
                      <a:tailEnd type="none" w="med" len="med"/>
                    </a:lnL>
                  </a:tcPr>
                </a:tc>
                <a:tc>
                  <a:txBody>
                    <a:bodyPr/>
                    <a:lstStyle/>
                    <a:p>
                      <a:pPr algn="ctr"/>
                      <a:r>
                        <a:rPr lang="it-IT" sz="1600" i="0" dirty="0" err="1"/>
                        <a:t>Values</a:t>
                      </a:r>
                      <a:endParaRPr lang="it-IT" sz="1600" i="0" dirty="0"/>
                    </a:p>
                  </a:txBody>
                  <a:tcPr anchor="ctr"/>
                </a:tc>
                <a:extLst>
                  <a:ext uri="{0D108BD9-81ED-4DB2-BD59-A6C34878D82A}">
                    <a16:rowId xmlns:a16="http://schemas.microsoft.com/office/drawing/2014/main" val="2234428286"/>
                  </a:ext>
                </a:extLst>
              </a:tr>
              <a:tr h="370840">
                <a:tc>
                  <a:txBody>
                    <a:bodyPr/>
                    <a:lstStyle/>
                    <a:p>
                      <a:r>
                        <a:rPr lang="it-IT" sz="1400" i="1" dirty="0"/>
                        <a:t>N° of </a:t>
                      </a:r>
                      <a:r>
                        <a:rPr lang="it-IT" sz="1400" i="1" dirty="0" err="1"/>
                        <a:t>estimators</a:t>
                      </a:r>
                      <a:r>
                        <a:rPr lang="it-IT" sz="1400" i="1" dirty="0"/>
                        <a:t> </a:t>
                      </a:r>
                      <a:r>
                        <a:rPr lang="it-IT" sz="1400" i="0" dirty="0"/>
                        <a:t>(</a:t>
                      </a:r>
                      <a:r>
                        <a:rPr lang="it-IT" sz="1400" i="1" dirty="0" err="1"/>
                        <a:t>aka</a:t>
                      </a:r>
                      <a:r>
                        <a:rPr lang="it-IT" sz="1400" i="1" dirty="0"/>
                        <a:t> </a:t>
                      </a:r>
                      <a:r>
                        <a:rPr lang="it-IT" sz="1400" i="1" dirty="0" err="1"/>
                        <a:t>trees</a:t>
                      </a:r>
                      <a:r>
                        <a:rPr lang="it-IT" sz="1400" i="0" dirty="0"/>
                        <a:t>)</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400" dirty="0"/>
                        <a:t>20, 50, 100, 200</a:t>
                      </a:r>
                    </a:p>
                  </a:txBody>
                  <a:tcPr anchor="ctr">
                    <a:lnR w="12700" cap="flat" cmpd="sng" algn="ctr">
                      <a:solidFill>
                        <a:srgbClr val="616161"/>
                      </a:solidFill>
                      <a:prstDash val="solid"/>
                      <a:round/>
                      <a:headEnd type="none" w="med" len="med"/>
                      <a:tailEnd type="none" w="med" len="med"/>
                    </a:lnR>
                  </a:tcPr>
                </a:tc>
                <a:tc>
                  <a:txBody>
                    <a:bodyPr/>
                    <a:lstStyle/>
                    <a:p>
                      <a:r>
                        <a:rPr lang="it-IT" sz="1400" i="1" dirty="0"/>
                        <a:t>Maximum </a:t>
                      </a:r>
                      <a:r>
                        <a:rPr lang="it-IT" sz="1400" i="1" dirty="0" err="1"/>
                        <a:t>depth</a:t>
                      </a:r>
                      <a:r>
                        <a:rPr lang="it-IT" sz="1400" i="1" dirty="0"/>
                        <a:t> of the </a:t>
                      </a:r>
                      <a:r>
                        <a:rPr lang="it-IT" sz="1400" i="1" dirty="0" err="1"/>
                        <a:t>tree</a:t>
                      </a:r>
                      <a:endParaRPr lang="it-IT" sz="1400" i="1" dirty="0"/>
                    </a:p>
                  </a:txBody>
                  <a:tcPr anchor="ctr">
                    <a:lnL w="12700" cap="flat" cmpd="sng" algn="ctr">
                      <a:solidFill>
                        <a:srgbClr val="616161"/>
                      </a:solidFill>
                      <a:prstDash val="solid"/>
                      <a:round/>
                      <a:headEnd type="none" w="med" len="med"/>
                      <a:tailEnd type="none" w="med" len="med"/>
                    </a:lnL>
                  </a:tcPr>
                </a:tc>
                <a:tc>
                  <a:txBody>
                    <a:bodyPr/>
                    <a:lstStyle/>
                    <a:p>
                      <a:pPr algn="ctr"/>
                      <a:r>
                        <a:rPr lang="it-IT" sz="1400" dirty="0"/>
                        <a:t>None, 10, 20 (</a:t>
                      </a:r>
                      <a:r>
                        <a:rPr lang="it-IT" sz="1400" i="1" dirty="0" err="1"/>
                        <a:t>not</a:t>
                      </a:r>
                      <a:r>
                        <a:rPr lang="it-IT" sz="1400" i="1" dirty="0"/>
                        <a:t> for MONK 3</a:t>
                      </a:r>
                      <a:r>
                        <a:rPr lang="it-IT" sz="1400" dirty="0"/>
                        <a:t>), 30</a:t>
                      </a:r>
                    </a:p>
                  </a:txBody>
                  <a:tcPr anchor="ctr"/>
                </a:tc>
                <a:extLst>
                  <a:ext uri="{0D108BD9-81ED-4DB2-BD59-A6C34878D82A}">
                    <a16:rowId xmlns:a16="http://schemas.microsoft.com/office/drawing/2014/main" val="146433839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i="1" dirty="0"/>
                        <a:t>Minimum n° of samples to split an </a:t>
                      </a:r>
                      <a:r>
                        <a:rPr lang="it-IT" sz="1400" i="1" dirty="0" err="1"/>
                        <a:t>internal</a:t>
                      </a:r>
                      <a:r>
                        <a:rPr lang="it-IT" sz="1400" i="1" dirty="0"/>
                        <a:t> </a:t>
                      </a:r>
                      <a:r>
                        <a:rPr lang="it-IT" sz="1400" i="1" dirty="0" err="1"/>
                        <a:t>node</a:t>
                      </a:r>
                      <a:endParaRPr lang="it-IT" sz="1400" i="1"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400" dirty="0"/>
                        <a:t>2, 4, 6</a:t>
                      </a:r>
                    </a:p>
                  </a:txBody>
                  <a:tcPr anchor="ctr">
                    <a:lnR w="12700" cap="flat" cmpd="sng" algn="ctr">
                      <a:solidFill>
                        <a:srgbClr val="616161"/>
                      </a:solidFill>
                      <a:prstDash val="solid"/>
                      <a:round/>
                      <a:headEnd type="none" w="med" len="med"/>
                      <a:tailEnd type="none" w="med" len="med"/>
                    </a:ln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i="1" dirty="0"/>
                        <a:t>Minimum n° of samples </a:t>
                      </a:r>
                      <a:r>
                        <a:rPr lang="it-IT" sz="1400" i="1" dirty="0" err="1"/>
                        <a:t>required</a:t>
                      </a:r>
                      <a:r>
                        <a:rPr lang="it-IT" sz="1400" i="1" dirty="0"/>
                        <a:t> to be a </a:t>
                      </a:r>
                      <a:r>
                        <a:rPr lang="it-IT" sz="1400" i="1" dirty="0" err="1"/>
                        <a:t>leaf</a:t>
                      </a:r>
                      <a:r>
                        <a:rPr lang="it-IT" sz="1400" i="1" dirty="0"/>
                        <a:t> </a:t>
                      </a:r>
                      <a:r>
                        <a:rPr lang="it-IT" sz="1400" i="1" dirty="0" err="1"/>
                        <a:t>node</a:t>
                      </a:r>
                      <a:endParaRPr lang="it-IT" sz="1400" i="1" dirty="0"/>
                    </a:p>
                  </a:txBody>
                  <a:tcPr anchor="ctr">
                    <a:lnL w="12700" cap="flat" cmpd="sng" algn="ctr">
                      <a:solidFill>
                        <a:srgbClr val="616161"/>
                      </a:solidFill>
                      <a:prstDash val="solid"/>
                      <a:round/>
                      <a:headEnd type="none" w="med" len="med"/>
                      <a:tailEnd type="none" w="med" len="med"/>
                    </a:ln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400" dirty="0"/>
                        <a:t>1, 2, 4</a:t>
                      </a:r>
                    </a:p>
                  </a:txBody>
                  <a:tcPr anchor="ctr"/>
                </a:tc>
                <a:extLst>
                  <a:ext uri="{0D108BD9-81ED-4DB2-BD59-A6C34878D82A}">
                    <a16:rowId xmlns:a16="http://schemas.microsoft.com/office/drawing/2014/main" val="242034746"/>
                  </a:ext>
                </a:extLst>
              </a:tr>
              <a:tr h="370840">
                <a:tc>
                  <a:txBody>
                    <a:bodyPr/>
                    <a:lstStyle/>
                    <a:p>
                      <a:r>
                        <a:rPr lang="it-IT" sz="1400" i="1" dirty="0"/>
                        <a:t>Bootstrap</a:t>
                      </a:r>
                    </a:p>
                  </a:txBody>
                  <a:tcPr anchor="ctr">
                    <a:lnB w="12700" cap="flat" cmpd="sng" algn="ctr">
                      <a:solidFill>
                        <a:srgbClr val="3F3F3F"/>
                      </a:solidFill>
                      <a:prstDash val="solid"/>
                      <a:round/>
                      <a:headEnd type="none" w="med" len="med"/>
                      <a:tailEnd type="none" w="med" len="med"/>
                    </a:lnB>
                  </a:tcPr>
                </a:tc>
                <a:tc>
                  <a:txBody>
                    <a:bodyPr/>
                    <a:lstStyle/>
                    <a:p>
                      <a:pPr algn="ctr"/>
                      <a:r>
                        <a:rPr lang="it-IT" sz="1400" dirty="0"/>
                        <a:t>True, False</a:t>
                      </a:r>
                    </a:p>
                  </a:txBody>
                  <a:tcPr anchor="ctr">
                    <a:lnR w="12700" cap="flat" cmpd="sng" algn="ctr">
                      <a:solidFill>
                        <a:srgbClr val="616161"/>
                      </a:solidFill>
                      <a:prstDash val="solid"/>
                      <a:round/>
                      <a:headEnd type="none" w="med" len="med"/>
                      <a:tailEnd type="none" w="med" len="med"/>
                    </a:lnR>
                    <a:lnB w="12700" cap="flat" cmpd="sng" algn="ctr">
                      <a:solidFill>
                        <a:srgbClr val="3F3F3F"/>
                      </a:solidFill>
                      <a:prstDash val="solid"/>
                      <a:round/>
                      <a:headEnd type="none" w="med" len="med"/>
                      <a:tailEnd type="none" w="med" len="med"/>
                    </a:lnB>
                  </a:tcPr>
                </a:tc>
                <a:tc>
                  <a:txBody>
                    <a:bodyPr/>
                    <a:lstStyle/>
                    <a:p>
                      <a:r>
                        <a:rPr lang="it-IT" sz="1400" i="1" dirty="0"/>
                        <a:t>Criterion to </a:t>
                      </a:r>
                      <a:r>
                        <a:rPr lang="it-IT" sz="1400" i="1" dirty="0" err="1"/>
                        <a:t>evaluate</a:t>
                      </a:r>
                      <a:r>
                        <a:rPr lang="it-IT" sz="1400" i="1" dirty="0"/>
                        <a:t> split </a:t>
                      </a:r>
                      <a:r>
                        <a:rPr lang="it-IT" sz="1400" i="1" dirty="0" err="1"/>
                        <a:t>quality</a:t>
                      </a:r>
                      <a:endParaRPr lang="it-IT" sz="1400" i="1" dirty="0"/>
                    </a:p>
                  </a:txBody>
                  <a:tcPr anchor="ctr">
                    <a:lnL w="12700" cap="flat" cmpd="sng" algn="ctr">
                      <a:solidFill>
                        <a:srgbClr val="616161"/>
                      </a:solidFill>
                      <a:prstDash val="solid"/>
                      <a:round/>
                      <a:headEnd type="none" w="med" len="med"/>
                      <a:tailEnd type="none" w="med" len="med"/>
                    </a:lnL>
                    <a:lnB w="12700" cap="flat" cmpd="sng" algn="ctr">
                      <a:solidFill>
                        <a:srgbClr val="3F3F3F"/>
                      </a:solidFill>
                      <a:prstDash val="solid"/>
                      <a:round/>
                      <a:headEnd type="none" w="med" len="med"/>
                      <a:tailEnd type="none" w="med" len="med"/>
                    </a:lnB>
                  </a:tcPr>
                </a:tc>
                <a:tc>
                  <a:txBody>
                    <a:bodyPr/>
                    <a:lstStyle/>
                    <a:p>
                      <a:pPr algn="ctr"/>
                      <a:r>
                        <a:rPr lang="it-IT" sz="1400" dirty="0" err="1">
                          <a:latin typeface="Consolas" panose="020B0609020204030204" pitchFamily="49" charset="0"/>
                        </a:rPr>
                        <a:t>gini</a:t>
                      </a:r>
                      <a:r>
                        <a:rPr lang="it-IT" sz="1400" dirty="0"/>
                        <a:t>, </a:t>
                      </a:r>
                      <a:r>
                        <a:rPr lang="it-IT" sz="1400" dirty="0" err="1">
                          <a:latin typeface="Consolas" panose="020B0609020204030204" pitchFamily="49" charset="0"/>
                        </a:rPr>
                        <a:t>entropy</a:t>
                      </a:r>
                      <a:endParaRPr lang="it-IT" sz="1400" dirty="0">
                        <a:latin typeface="Consolas" panose="020B0609020204030204" pitchFamily="49" charset="0"/>
                      </a:endParaRPr>
                    </a:p>
                  </a:txBody>
                  <a:tcPr anchor="ctr">
                    <a:lnB w="12700" cap="flat" cmpd="sng" algn="ctr">
                      <a:solidFill>
                        <a:srgbClr val="3F3F3F"/>
                      </a:solidFill>
                      <a:prstDash val="solid"/>
                      <a:round/>
                      <a:headEnd type="none" w="med" len="med"/>
                      <a:tailEnd type="none" w="med" len="med"/>
                    </a:lnB>
                  </a:tcPr>
                </a:tc>
                <a:extLst>
                  <a:ext uri="{0D108BD9-81ED-4DB2-BD59-A6C34878D82A}">
                    <a16:rowId xmlns:a16="http://schemas.microsoft.com/office/drawing/2014/main" val="3624525526"/>
                  </a:ext>
                </a:extLst>
              </a:tr>
              <a:tr h="370840">
                <a:tc gridSpan="2">
                  <a:txBody>
                    <a:bodyPr/>
                    <a:lstStyle/>
                    <a:p>
                      <a:pPr algn="ctr"/>
                      <a:r>
                        <a:rPr lang="it-IT" sz="1600" b="1" i="0" dirty="0" err="1"/>
                        <a:t>Hyperparameter</a:t>
                      </a:r>
                      <a:endParaRPr lang="it-IT" sz="1600" b="1" i="0" dirty="0"/>
                    </a:p>
                  </a:txBody>
                  <a:tcPr anchor="ctr">
                    <a:lnT w="12700" cap="flat" cmpd="sng" algn="ctr">
                      <a:solidFill>
                        <a:srgbClr val="3F3F3F"/>
                      </a:solidFill>
                      <a:prstDash val="solid"/>
                      <a:round/>
                      <a:headEnd type="none" w="med" len="med"/>
                      <a:tailEnd type="none" w="med" len="med"/>
                    </a:lnT>
                  </a:tcPr>
                </a:tc>
                <a:tc hMerge="1">
                  <a:txBody>
                    <a:bodyPr/>
                    <a:lstStyle/>
                    <a:p>
                      <a:endParaRPr lang="it-IT" sz="1400" dirty="0"/>
                    </a:p>
                  </a:txBody>
                  <a:tcPr anchor="ctr">
                    <a:lnR w="12700" cap="flat" cmpd="sng" algn="ctr">
                      <a:solidFill>
                        <a:srgbClr val="3D3D3D"/>
                      </a:solidFill>
                      <a:prstDash val="solid"/>
                      <a:round/>
                      <a:headEnd type="none" w="med" len="med"/>
                      <a:tailEnd type="none" w="med" len="med"/>
                    </a:lnR>
                  </a:tcPr>
                </a:tc>
                <a:tc gridSpan="2">
                  <a:txBody>
                    <a:bodyPr/>
                    <a:lstStyle/>
                    <a:p>
                      <a:pPr algn="ctr"/>
                      <a:r>
                        <a:rPr lang="it-IT" sz="1600" b="1" i="0" dirty="0" err="1"/>
                        <a:t>Values</a:t>
                      </a:r>
                      <a:endParaRPr lang="it-IT" sz="1600" b="1" i="0" dirty="0"/>
                    </a:p>
                  </a:txBody>
                  <a:tcPr anchor="ctr">
                    <a:lnT w="12700" cap="flat" cmpd="sng" algn="ctr">
                      <a:solidFill>
                        <a:srgbClr val="3F3F3F"/>
                      </a:solidFill>
                      <a:prstDash val="solid"/>
                      <a:round/>
                      <a:headEnd type="none" w="med" len="med"/>
                      <a:tailEnd type="none" w="med" len="med"/>
                    </a:lnT>
                  </a:tcPr>
                </a:tc>
                <a:tc hMerge="1">
                  <a:txBody>
                    <a:bodyPr/>
                    <a:lstStyle/>
                    <a:p>
                      <a:endParaRPr lang="it-IT" sz="1400" dirty="0"/>
                    </a:p>
                  </a:txBody>
                  <a:tcPr anchor="ctr"/>
                </a:tc>
                <a:extLst>
                  <a:ext uri="{0D108BD9-81ED-4DB2-BD59-A6C34878D82A}">
                    <a16:rowId xmlns:a16="http://schemas.microsoft.com/office/drawing/2014/main" val="4240038678"/>
                  </a:ext>
                </a:extLst>
              </a:tr>
              <a:tr h="145886">
                <a:tc gridSpan="2">
                  <a:txBody>
                    <a:bodyPr/>
                    <a:lstStyle/>
                    <a:p>
                      <a:r>
                        <a:rPr lang="it-IT" sz="1400" i="1" dirty="0" err="1"/>
                        <a:t>Number</a:t>
                      </a:r>
                      <a:r>
                        <a:rPr lang="it-IT" sz="1400" i="1" dirty="0"/>
                        <a:t> of features to </a:t>
                      </a:r>
                      <a:r>
                        <a:rPr lang="it-IT" sz="1400" i="1" dirty="0" err="1"/>
                        <a:t>consider</a:t>
                      </a:r>
                      <a:r>
                        <a:rPr lang="it-IT" sz="1400" i="1" dirty="0"/>
                        <a:t> </a:t>
                      </a:r>
                      <a:r>
                        <a:rPr lang="it-IT" sz="1400" i="1" dirty="0" err="1"/>
                        <a:t>when</a:t>
                      </a:r>
                      <a:r>
                        <a:rPr lang="it-IT" sz="1400" i="1" dirty="0"/>
                        <a:t> </a:t>
                      </a:r>
                      <a:r>
                        <a:rPr lang="it-IT" sz="1400" i="1" dirty="0" err="1"/>
                        <a:t>looking</a:t>
                      </a:r>
                      <a:r>
                        <a:rPr lang="it-IT" sz="1400" i="1" dirty="0"/>
                        <a:t> for the best split</a:t>
                      </a:r>
                      <a:endParaRPr lang="it-IT" sz="1400" dirty="0"/>
                    </a:p>
                  </a:txBody>
                  <a:tcPr anchor="ctr"/>
                </a:tc>
                <a:tc hMerge="1">
                  <a:txBody>
                    <a:bodyPr/>
                    <a:lstStyle/>
                    <a:p>
                      <a:endParaRPr lang="it-IT" sz="1400" dirty="0"/>
                    </a:p>
                  </a:txBody>
                  <a:tcPr anchor="ctr">
                    <a:lnR w="12700" cap="flat" cmpd="sng" algn="ctr">
                      <a:solidFill>
                        <a:srgbClr val="3D3D3D"/>
                      </a:solidFill>
                      <a:prstDash val="solid"/>
                      <a:round/>
                      <a:headEnd type="none" w="med" len="med"/>
                      <a:tailEnd type="none" w="med" len="med"/>
                    </a:lnR>
                  </a:tcPr>
                </a:tc>
                <a:tc gridSpan="2">
                  <a:txBody>
                    <a:bodyPr/>
                    <a:lstStyle/>
                    <a:p>
                      <a:pPr algn="ctr"/>
                      <a:r>
                        <a:rPr lang="it-IT" sz="1400" i="0" dirty="0" err="1">
                          <a:latin typeface="Consolas" panose="020B0609020204030204" pitchFamily="49" charset="0"/>
                        </a:rPr>
                        <a:t>Sqrt</a:t>
                      </a:r>
                      <a:r>
                        <a:rPr lang="it-IT" sz="1400" i="0" dirty="0">
                          <a:latin typeface="Consolas" panose="020B0609020204030204" pitchFamily="49" charset="0"/>
                        </a:rPr>
                        <a:t>()</a:t>
                      </a:r>
                      <a:r>
                        <a:rPr lang="it-IT" sz="1400" i="0" dirty="0"/>
                        <a:t>, </a:t>
                      </a:r>
                      <a:r>
                        <a:rPr lang="it-IT" sz="1400" i="0" dirty="0">
                          <a:latin typeface="Consolas" panose="020B0609020204030204" pitchFamily="49" charset="0"/>
                        </a:rPr>
                        <a:t>log_2()</a:t>
                      </a:r>
                      <a:r>
                        <a:rPr lang="it-IT" sz="1400" i="0" dirty="0"/>
                        <a:t>, None</a:t>
                      </a:r>
                    </a:p>
                  </a:txBody>
                  <a:tcPr anchor="ctr"/>
                </a:tc>
                <a:tc hMerge="1">
                  <a:txBody>
                    <a:bodyPr/>
                    <a:lstStyle/>
                    <a:p>
                      <a:endParaRPr lang="it-IT" sz="1400" dirty="0"/>
                    </a:p>
                  </a:txBody>
                  <a:tcPr anchor="ctr"/>
                </a:tc>
                <a:extLst>
                  <a:ext uri="{0D108BD9-81ED-4DB2-BD59-A6C34878D82A}">
                    <a16:rowId xmlns:a16="http://schemas.microsoft.com/office/drawing/2014/main" val="314864248"/>
                  </a:ext>
                </a:extLst>
              </a:tr>
            </a:tbl>
          </a:graphicData>
        </a:graphic>
      </p:graphicFrame>
    </p:spTree>
    <p:extLst>
      <p:ext uri="{BB962C8B-B14F-4D97-AF65-F5344CB8AC3E}">
        <p14:creationId xmlns:p14="http://schemas.microsoft.com/office/powerpoint/2010/main" val="8903387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PlaceHolder 3"/>
          <p:cNvSpPr>
            <a:spLocks noGrp="1"/>
          </p:cNvSpPr>
          <p:nvPr>
            <p:ph type="sldNum" idx="3"/>
          </p:nvPr>
        </p:nvSpPr>
        <p:spPr>
          <a:xfrm>
            <a:off x="8472600" y="4663080"/>
            <a:ext cx="548280" cy="393120"/>
          </a:xfrm>
          <a:prstGeom prst="rect">
            <a:avLst/>
          </a:prstGeom>
          <a:noFill/>
          <a:ln w="0">
            <a:noFill/>
          </a:ln>
        </p:spPr>
        <p:txBody>
          <a:bodyPr tIns="91440" bIns="91440" anchor="ctr">
            <a:normAutofit/>
          </a:bodyPr>
          <a:lstStyle>
            <a:lvl1pPr algn="r">
              <a:lnSpc>
                <a:spcPct val="100000"/>
              </a:lnSpc>
              <a:buNone/>
              <a:tabLst>
                <a:tab pos="0" algn="l"/>
              </a:tabLst>
              <a:defRPr lang="it" sz="1000" b="0" strike="noStrike" spc="-1">
                <a:solidFill>
                  <a:srgbClr val="595959"/>
                </a:solidFill>
                <a:latin typeface="Arial"/>
                <a:ea typeface="Arial"/>
              </a:defRPr>
            </a:lvl1pPr>
          </a:lstStyle>
          <a:p>
            <a:pPr algn="r">
              <a:lnSpc>
                <a:spcPct val="100000"/>
              </a:lnSpc>
              <a:buNone/>
              <a:tabLst>
                <a:tab pos="0" algn="l"/>
              </a:tabLst>
            </a:pPr>
            <a:fld id="{CDE5831E-EF50-4AF8-82C3-EBDE88F03D8C}" type="slidenum">
              <a:rPr lang="it" sz="1000" b="0" strike="noStrike" spc="-1">
                <a:solidFill>
                  <a:srgbClr val="595959"/>
                </a:solidFill>
                <a:latin typeface="Arial"/>
                <a:ea typeface="Arial"/>
              </a:rPr>
              <a:t>3</a:t>
            </a:fld>
            <a:endParaRPr lang="it-IT" sz="1000" b="0" strike="noStrike" spc="-1" dirty="0">
              <a:latin typeface="Times New Roman"/>
            </a:endParaRPr>
          </a:p>
        </p:txBody>
      </p:sp>
      <p:sp>
        <p:nvSpPr>
          <p:cNvPr id="4" name="PlaceHolder 1">
            <a:extLst>
              <a:ext uri="{FF2B5EF4-FFF2-40B4-BE49-F238E27FC236}">
                <a16:creationId xmlns:a16="http://schemas.microsoft.com/office/drawing/2014/main" id="{80C918E8-6CF7-0E0B-D3EF-88419C82AA81}"/>
              </a:ext>
            </a:extLst>
          </p:cNvPr>
          <p:cNvSpPr txBox="1">
            <a:spLocks/>
          </p:cNvSpPr>
          <p:nvPr/>
        </p:nvSpPr>
        <p:spPr>
          <a:xfrm>
            <a:off x="311760" y="0"/>
            <a:ext cx="8520120" cy="576000"/>
          </a:xfrm>
          <a:prstGeom prst="rect">
            <a:avLst/>
          </a:prstGeom>
          <a:noFill/>
          <a:ln w="0">
            <a:noFill/>
          </a:ln>
        </p:spPr>
        <p:txBody>
          <a:bodyPr lIns="0" tIns="91440" rIns="0" bIns="9144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tabLst>
                <a:tab pos="0" algn="l"/>
              </a:tabLst>
            </a:pPr>
            <a:r>
              <a:rPr lang="it" sz="2500" spc="-1" dirty="0">
                <a:solidFill>
                  <a:srgbClr val="000000"/>
                </a:solidFill>
                <a:latin typeface="Arial"/>
                <a:ea typeface="Arial"/>
              </a:rPr>
              <a:t>Code structure, models overview</a:t>
            </a:r>
            <a:endParaRPr lang="it-IT" sz="2400" spc="-1" dirty="0">
              <a:solidFill>
                <a:srgbClr val="FF0000"/>
              </a:solidFill>
              <a:latin typeface="Arial"/>
            </a:endParaRPr>
          </a:p>
        </p:txBody>
      </p:sp>
      <p:sp>
        <p:nvSpPr>
          <p:cNvPr id="3" name="CasellaDiTesto 2">
            <a:extLst>
              <a:ext uri="{FF2B5EF4-FFF2-40B4-BE49-F238E27FC236}">
                <a16:creationId xmlns:a16="http://schemas.microsoft.com/office/drawing/2014/main" id="{21F77B32-FB82-2079-F53B-1131754C4D18}"/>
              </a:ext>
            </a:extLst>
          </p:cNvPr>
          <p:cNvSpPr txBox="1"/>
          <p:nvPr/>
        </p:nvSpPr>
        <p:spPr>
          <a:xfrm>
            <a:off x="311761" y="693013"/>
            <a:ext cx="8520119" cy="1815882"/>
          </a:xfrm>
          <a:prstGeom prst="rect">
            <a:avLst/>
          </a:prstGeom>
          <a:noFill/>
        </p:spPr>
        <p:txBody>
          <a:bodyPr wrap="square" rtlCol="0">
            <a:spAutoFit/>
          </a:bodyPr>
          <a:lstStyle/>
          <a:p>
            <a:r>
              <a:rPr lang="it-IT" sz="1400" dirty="0"/>
              <a:t>Basic </a:t>
            </a:r>
            <a:r>
              <a:rPr lang="it-IT" sz="1400" dirty="0" err="1"/>
              <a:t>structure</a:t>
            </a:r>
            <a:r>
              <a:rPr lang="it-IT" sz="1400" dirty="0"/>
              <a:t> of the code: </a:t>
            </a:r>
          </a:p>
          <a:p>
            <a:pPr marL="285750" indent="-285750">
              <a:buFont typeface="Arial" panose="020B0604020202020204" pitchFamily="34" charset="0"/>
              <a:buChar char="•"/>
            </a:pPr>
            <a:r>
              <a:rPr lang="it-IT" sz="1400" dirty="0">
                <a:hlinkClick r:id="rId2"/>
              </a:rPr>
              <a:t>GitHub repo</a:t>
            </a:r>
            <a:r>
              <a:rPr lang="it-IT" sz="1400" dirty="0"/>
              <a:t> in </a:t>
            </a:r>
            <a:r>
              <a:rPr lang="it-IT" sz="1400" dirty="0" err="1"/>
              <a:t>which</a:t>
            </a:r>
            <a:r>
              <a:rPr lang="it-IT" sz="1400" dirty="0"/>
              <a:t> </a:t>
            </a:r>
            <a:r>
              <a:rPr lang="it-IT" sz="1400" dirty="0" err="1"/>
              <a:t>we</a:t>
            </a:r>
            <a:r>
              <a:rPr lang="it-IT" sz="1400" dirty="0"/>
              <a:t> </a:t>
            </a:r>
            <a:r>
              <a:rPr lang="it-IT" sz="1400" dirty="0" err="1"/>
              <a:t>stored</a:t>
            </a:r>
            <a:r>
              <a:rPr lang="it-IT" sz="1400" dirty="0"/>
              <a:t> the datasets, images, notebooks and </a:t>
            </a:r>
            <a:r>
              <a:rPr lang="it-IT" sz="1400" dirty="0" err="1"/>
              <a:t>saved</a:t>
            </a:r>
            <a:r>
              <a:rPr lang="it-IT" sz="1400" dirty="0"/>
              <a:t> models. </a:t>
            </a:r>
          </a:p>
          <a:p>
            <a:pPr marL="285750" indent="-285750">
              <a:buFont typeface="Arial" panose="020B0604020202020204" pitchFamily="34" charset="0"/>
              <a:buChar char="•"/>
            </a:pPr>
            <a:r>
              <a:rPr lang="it-IT" sz="1400" dirty="0"/>
              <a:t>A notebook for </a:t>
            </a:r>
            <a:r>
              <a:rPr lang="it-IT" sz="1400" dirty="0" err="1"/>
              <a:t>each</a:t>
            </a:r>
            <a:r>
              <a:rPr lang="it-IT" sz="1400" dirty="0"/>
              <a:t> of the </a:t>
            </a:r>
            <a:r>
              <a:rPr lang="it-IT" sz="1400" dirty="0" err="1"/>
              <a:t>three</a:t>
            </a:r>
            <a:r>
              <a:rPr lang="it-IT" sz="1400" dirty="0"/>
              <a:t> classes of models, for </a:t>
            </a:r>
            <a:r>
              <a:rPr lang="it-IT" sz="1400" dirty="0" err="1"/>
              <a:t>each</a:t>
            </a:r>
            <a:r>
              <a:rPr lang="it-IT" sz="1400" dirty="0"/>
              <a:t> of the tasks.</a:t>
            </a:r>
          </a:p>
          <a:p>
            <a:pPr marL="285750" indent="-285750">
              <a:buFont typeface="Arial" panose="020B0604020202020204" pitchFamily="34" charset="0"/>
              <a:buChar char="•"/>
            </a:pPr>
            <a:r>
              <a:rPr lang="it-IT" sz="1400" dirty="0"/>
              <a:t>In </a:t>
            </a:r>
            <a:r>
              <a:rPr lang="it-IT" sz="1400" dirty="0" err="1"/>
              <a:t>each</a:t>
            </a:r>
            <a:r>
              <a:rPr lang="it-IT" sz="1400" dirty="0"/>
              <a:t> notebook: import and </a:t>
            </a:r>
            <a:r>
              <a:rPr lang="it-IT" sz="1400" dirty="0" err="1"/>
              <a:t>process</a:t>
            </a:r>
            <a:r>
              <a:rPr lang="it-IT" sz="1400" dirty="0"/>
              <a:t> the data, create the model (</a:t>
            </a:r>
            <a:r>
              <a:rPr lang="it-IT" sz="1400" dirty="0" err="1"/>
              <a:t>often</a:t>
            </a:r>
            <a:r>
              <a:rPr lang="it-IT" sz="1400" dirty="0"/>
              <a:t> by </a:t>
            </a:r>
            <a:r>
              <a:rPr lang="it-IT" sz="1400" dirty="0" err="1"/>
              <a:t>calling</a:t>
            </a:r>
            <a:r>
              <a:rPr lang="it-IT" sz="1400" dirty="0"/>
              <a:t> a </a:t>
            </a:r>
            <a:r>
              <a:rPr lang="it-IT" sz="1400" dirty="0" err="1"/>
              <a:t>function</a:t>
            </a:r>
            <a:r>
              <a:rPr lang="it-IT" sz="1400" dirty="0"/>
              <a:t> </a:t>
            </a:r>
            <a:r>
              <a:rPr lang="it-IT" sz="1400" dirty="0" err="1"/>
              <a:t>provided</a:t>
            </a:r>
            <a:r>
              <a:rPr lang="it-IT" sz="1400" dirty="0"/>
              <a:t> by the library), set up the </a:t>
            </a:r>
            <a:r>
              <a:rPr lang="it-IT" sz="1400" dirty="0" err="1"/>
              <a:t>grid</a:t>
            </a:r>
            <a:r>
              <a:rPr lang="it-IT" sz="1400" dirty="0"/>
              <a:t> </a:t>
            </a:r>
            <a:r>
              <a:rPr lang="it-IT" sz="1400" dirty="0" err="1"/>
              <a:t>search</a:t>
            </a:r>
            <a:r>
              <a:rPr lang="it-IT" sz="1400" dirty="0"/>
              <a:t> and training </a:t>
            </a:r>
            <a:r>
              <a:rPr lang="it-IT" sz="1400" dirty="0" err="1"/>
              <a:t>process</a:t>
            </a:r>
            <a:r>
              <a:rPr lang="it-IT" sz="1400" dirty="0"/>
              <a:t>, </a:t>
            </a:r>
            <a:r>
              <a:rPr lang="it-IT" sz="1400" dirty="0" err="1"/>
              <a:t>select</a:t>
            </a:r>
            <a:r>
              <a:rPr lang="it-IT" sz="1400" dirty="0"/>
              <a:t> best </a:t>
            </a:r>
            <a:r>
              <a:rPr lang="it-IT" sz="1400" dirty="0" err="1"/>
              <a:t>hyperparameters</a:t>
            </a:r>
            <a:r>
              <a:rPr lang="it-IT" sz="1400" dirty="0"/>
              <a:t> and plot the learning curve, </a:t>
            </a:r>
            <a:r>
              <a:rPr lang="it-IT" sz="1400" dirty="0" err="1"/>
              <a:t>assess</a:t>
            </a:r>
            <a:r>
              <a:rPr lang="it-IT" sz="1400" dirty="0"/>
              <a:t> the </a:t>
            </a:r>
            <a:r>
              <a:rPr lang="it-IT" sz="1400" dirty="0" err="1"/>
              <a:t>error</a:t>
            </a:r>
            <a:r>
              <a:rPr lang="it-IT" sz="1400" dirty="0"/>
              <a:t>, </a:t>
            </a:r>
            <a:r>
              <a:rPr lang="it-IT" sz="1400" dirty="0" err="1"/>
              <a:t>save</a:t>
            </a:r>
            <a:r>
              <a:rPr lang="it-IT" sz="1400" dirty="0"/>
              <a:t> the model.</a:t>
            </a:r>
          </a:p>
          <a:p>
            <a:pPr marL="285750" indent="-285750">
              <a:buFont typeface="Arial" panose="020B0604020202020204" pitchFamily="34" charset="0"/>
              <a:buChar char="•"/>
            </a:pPr>
            <a:r>
              <a:rPr lang="it-IT" sz="1400" dirty="0"/>
              <a:t>Extra notebooks for data </a:t>
            </a:r>
            <a:r>
              <a:rPr lang="it-IT" sz="1400" dirty="0" err="1"/>
              <a:t>exploration</a:t>
            </a:r>
            <a:r>
              <a:rPr lang="it-IT" sz="1400" dirty="0"/>
              <a:t> and models </a:t>
            </a:r>
            <a:r>
              <a:rPr lang="it-IT" sz="1400" dirty="0" err="1"/>
              <a:t>comparison</a:t>
            </a:r>
            <a:r>
              <a:rPr lang="it-IT" sz="1400" dirty="0"/>
              <a:t>.</a:t>
            </a:r>
          </a:p>
          <a:p>
            <a:pPr marL="285750" indent="-285750">
              <a:buFont typeface="Arial" panose="020B0604020202020204" pitchFamily="34" charset="0"/>
              <a:buChar char="•"/>
            </a:pPr>
            <a:r>
              <a:rPr lang="it-IT" sz="1400" dirty="0"/>
              <a:t>Extra notebooks for </a:t>
            </a:r>
            <a:r>
              <a:rPr lang="it-IT" sz="1400" dirty="0" err="1"/>
              <a:t>utils</a:t>
            </a:r>
            <a:r>
              <a:rPr lang="it-IT" sz="1400" dirty="0"/>
              <a:t> (</a:t>
            </a:r>
            <a:r>
              <a:rPr lang="it-IT" sz="1400" dirty="0" err="1"/>
              <a:t>NeuralNetwork</a:t>
            </a:r>
            <a:r>
              <a:rPr lang="it-IT" sz="1400" dirty="0"/>
              <a:t> classes, </a:t>
            </a:r>
            <a:r>
              <a:rPr lang="it-IT" sz="1400" dirty="0" err="1"/>
              <a:t>save</a:t>
            </a:r>
            <a:r>
              <a:rPr lang="it-IT" sz="1400" dirty="0"/>
              <a:t>/load models and plots…).</a:t>
            </a:r>
          </a:p>
        </p:txBody>
      </p:sp>
      <p:sp>
        <p:nvSpPr>
          <p:cNvPr id="11" name="CasellaDiTesto 10">
            <a:extLst>
              <a:ext uri="{FF2B5EF4-FFF2-40B4-BE49-F238E27FC236}">
                <a16:creationId xmlns:a16="http://schemas.microsoft.com/office/drawing/2014/main" id="{003EBDB9-88F0-E455-63E2-1D1CE308D764}"/>
              </a:ext>
            </a:extLst>
          </p:cNvPr>
          <p:cNvSpPr txBox="1"/>
          <p:nvPr/>
        </p:nvSpPr>
        <p:spPr>
          <a:xfrm>
            <a:off x="311760" y="4336420"/>
            <a:ext cx="8520120" cy="523220"/>
          </a:xfrm>
          <a:prstGeom prst="rect">
            <a:avLst/>
          </a:prstGeom>
          <a:noFill/>
        </p:spPr>
        <p:txBody>
          <a:bodyPr wrap="square" rtlCol="0">
            <a:spAutoFit/>
          </a:bodyPr>
          <a:lstStyle/>
          <a:p>
            <a:r>
              <a:rPr lang="it-IT" sz="1400" dirty="0"/>
              <a:t>For </a:t>
            </a:r>
            <a:r>
              <a:rPr lang="it-IT" sz="1400" dirty="0" err="1"/>
              <a:t>all</a:t>
            </a:r>
            <a:r>
              <a:rPr lang="it-IT" sz="1400" dirty="0"/>
              <a:t> </a:t>
            </a:r>
            <a:r>
              <a:rPr lang="it-IT" sz="1400" dirty="0" err="1"/>
              <a:t>these</a:t>
            </a:r>
            <a:r>
              <a:rPr lang="it-IT" sz="1400" dirty="0"/>
              <a:t> models </a:t>
            </a:r>
            <a:r>
              <a:rPr lang="it-IT" sz="1400" dirty="0" err="1"/>
              <a:t>we</a:t>
            </a:r>
            <a:r>
              <a:rPr lang="it-IT" sz="1400" dirty="0"/>
              <a:t> </a:t>
            </a:r>
            <a:r>
              <a:rPr lang="it-IT" sz="1400" dirty="0" err="1"/>
              <a:t>tried</a:t>
            </a:r>
            <a:r>
              <a:rPr lang="it-IT" sz="1400" dirty="0"/>
              <a:t> out </a:t>
            </a:r>
            <a:r>
              <a:rPr lang="it-IT" sz="1400" dirty="0" err="1"/>
              <a:t>many</a:t>
            </a:r>
            <a:r>
              <a:rPr lang="it-IT" sz="1400" dirty="0"/>
              <a:t> </a:t>
            </a:r>
            <a:r>
              <a:rPr lang="it-IT" sz="1400" dirty="0" err="1"/>
              <a:t>configurations</a:t>
            </a:r>
            <a:r>
              <a:rPr lang="it-IT" sz="1400" dirty="0"/>
              <a:t> of </a:t>
            </a:r>
            <a:r>
              <a:rPr lang="it-IT" sz="1400" dirty="0" err="1"/>
              <a:t>hyperparameters</a:t>
            </a:r>
            <a:r>
              <a:rPr lang="it-IT" sz="1400" dirty="0"/>
              <a:t>, </a:t>
            </a:r>
            <a:r>
              <a:rPr lang="it-IT" sz="1400" dirty="0" err="1"/>
              <a:t>as</a:t>
            </a:r>
            <a:r>
              <a:rPr lang="it-IT" sz="1400" dirty="0"/>
              <a:t> </a:t>
            </a:r>
            <a:r>
              <a:rPr lang="it-IT" sz="1400" dirty="0" err="1"/>
              <a:t>detailed</a:t>
            </a:r>
            <a:r>
              <a:rPr lang="it-IT" sz="1400" dirty="0"/>
              <a:t> in the </a:t>
            </a:r>
            <a:r>
              <a:rPr lang="it-IT" sz="1400" dirty="0" err="1"/>
              <a:t>next</a:t>
            </a:r>
            <a:r>
              <a:rPr lang="it-IT" sz="1400" dirty="0"/>
              <a:t> </a:t>
            </a:r>
            <a:r>
              <a:rPr lang="it-IT" sz="1400" dirty="0" err="1"/>
              <a:t>sections</a:t>
            </a:r>
            <a:r>
              <a:rPr lang="it-IT" sz="1400" dirty="0"/>
              <a:t>.</a:t>
            </a:r>
            <a:endParaRPr lang="it-IT" sz="1400" dirty="0">
              <a:solidFill>
                <a:srgbClr val="FF0000"/>
              </a:solidFill>
            </a:endParaRPr>
          </a:p>
        </p:txBody>
      </p:sp>
      <p:sp>
        <p:nvSpPr>
          <p:cNvPr id="5" name="CasellaDiTesto 4">
            <a:extLst>
              <a:ext uri="{FF2B5EF4-FFF2-40B4-BE49-F238E27FC236}">
                <a16:creationId xmlns:a16="http://schemas.microsoft.com/office/drawing/2014/main" id="{A25770F8-1FA1-1D5E-D768-E47CF7ED482A}"/>
              </a:ext>
            </a:extLst>
          </p:cNvPr>
          <p:cNvSpPr txBox="1"/>
          <p:nvPr/>
        </p:nvSpPr>
        <p:spPr>
          <a:xfrm>
            <a:off x="311760" y="2683993"/>
            <a:ext cx="8520120" cy="954107"/>
          </a:xfrm>
          <a:prstGeom prst="rect">
            <a:avLst/>
          </a:prstGeom>
          <a:noFill/>
        </p:spPr>
        <p:txBody>
          <a:bodyPr wrap="square" rtlCol="0">
            <a:spAutoFit/>
          </a:bodyPr>
          <a:lstStyle/>
          <a:p>
            <a:r>
              <a:rPr lang="it-IT" sz="1400" dirty="0" err="1"/>
              <a:t>We</a:t>
            </a:r>
            <a:r>
              <a:rPr lang="it-IT" sz="1400" dirty="0"/>
              <a:t> </a:t>
            </a:r>
            <a:r>
              <a:rPr lang="it-IT" sz="1400" dirty="0" err="1"/>
              <a:t>used</a:t>
            </a:r>
            <a:r>
              <a:rPr lang="it-IT" sz="1400" dirty="0"/>
              <a:t> the </a:t>
            </a:r>
            <a:r>
              <a:rPr lang="it-IT" sz="1400" b="1" dirty="0"/>
              <a:t>Random </a:t>
            </a:r>
            <a:r>
              <a:rPr lang="it-IT" sz="1400" b="1" dirty="0" err="1"/>
              <a:t>Forest</a:t>
            </a:r>
            <a:r>
              <a:rPr lang="it-IT" sz="1400" dirty="0"/>
              <a:t> and </a:t>
            </a:r>
            <a:r>
              <a:rPr lang="it-IT" sz="1400" b="1" dirty="0"/>
              <a:t>SVM</a:t>
            </a:r>
            <a:r>
              <a:rPr lang="it-IT" sz="1400" dirty="0"/>
              <a:t> from </a:t>
            </a:r>
            <a:r>
              <a:rPr lang="it-IT" sz="1400" dirty="0" err="1"/>
              <a:t>Scikit-Learn</a:t>
            </a:r>
            <a:r>
              <a:rPr lang="it-IT" sz="1400" dirty="0"/>
              <a:t>, and </a:t>
            </a:r>
            <a:r>
              <a:rPr lang="it-IT" sz="1400" dirty="0" err="1"/>
              <a:t>implemented</a:t>
            </a:r>
            <a:r>
              <a:rPr lang="it-IT" sz="1400" dirty="0"/>
              <a:t> a </a:t>
            </a:r>
            <a:r>
              <a:rPr lang="it-IT" sz="1400" dirty="0" err="1"/>
              <a:t>multilayer</a:t>
            </a:r>
            <a:r>
              <a:rPr lang="it-IT" sz="1400" dirty="0"/>
              <a:t> </a:t>
            </a:r>
            <a:r>
              <a:rPr lang="it-IT" sz="1400" dirty="0" err="1"/>
              <a:t>feedforward</a:t>
            </a:r>
            <a:r>
              <a:rPr lang="it-IT" sz="1400" dirty="0"/>
              <a:t> </a:t>
            </a:r>
            <a:r>
              <a:rPr lang="it-IT" sz="1400" b="1" dirty="0" err="1"/>
              <a:t>Neural</a:t>
            </a:r>
            <a:r>
              <a:rPr lang="it-IT" sz="1400" b="1" dirty="0"/>
              <a:t> Network</a:t>
            </a:r>
            <a:r>
              <a:rPr lang="it-IT" sz="1400" dirty="0"/>
              <a:t> </a:t>
            </a:r>
            <a:r>
              <a:rPr lang="it-IT" sz="1400" dirty="0" err="1"/>
              <a:t>using</a:t>
            </a:r>
            <a:r>
              <a:rPr lang="it-IT" sz="1400" dirty="0"/>
              <a:t> </a:t>
            </a:r>
            <a:r>
              <a:rPr lang="it-IT" sz="1400" dirty="0" err="1"/>
              <a:t>Keras</a:t>
            </a:r>
            <a:r>
              <a:rPr lang="it-IT" sz="1400" dirty="0"/>
              <a:t>. The </a:t>
            </a:r>
            <a:r>
              <a:rPr lang="it-IT" sz="1400" dirty="0" err="1">
                <a:latin typeface="Consolas" panose="020B0609020204030204" pitchFamily="49" charset="0"/>
              </a:rPr>
              <a:t>NeuralNetwork</a:t>
            </a:r>
            <a:r>
              <a:rPr lang="it-IT" sz="1400" dirty="0"/>
              <a:t> and </a:t>
            </a:r>
            <a:r>
              <a:rPr lang="it-IT" sz="1400" dirty="0" err="1">
                <a:latin typeface="Consolas" panose="020B0609020204030204" pitchFamily="49" charset="0"/>
                <a:cs typeface="Consolas" panose="020B0609020204030204" pitchFamily="49" charset="0"/>
              </a:rPr>
              <a:t>MonkNeuralNetwork</a:t>
            </a:r>
            <a:r>
              <a:rPr lang="it-IT" sz="1400" dirty="0">
                <a:latin typeface="Consolas" panose="020B0609020204030204" pitchFamily="49" charset="0"/>
              </a:rPr>
              <a:t> </a:t>
            </a:r>
            <a:r>
              <a:rPr lang="it-IT" sz="1400" dirty="0"/>
              <a:t>classes in </a:t>
            </a:r>
            <a:r>
              <a:rPr lang="it-IT" sz="1400" dirty="0" err="1"/>
              <a:t>our</a:t>
            </a:r>
            <a:r>
              <a:rPr lang="it-IT" sz="1400" dirty="0"/>
              <a:t> code are </a:t>
            </a:r>
            <a:r>
              <a:rPr lang="it-IT" sz="1400" dirty="0" err="1"/>
              <a:t>designed</a:t>
            </a:r>
            <a:r>
              <a:rPr lang="it-IT" sz="1400" dirty="0"/>
              <a:t> to be </a:t>
            </a:r>
            <a:r>
              <a:rPr lang="it-IT" sz="1400" dirty="0" err="1"/>
              <a:t>seamless</a:t>
            </a:r>
            <a:r>
              <a:rPr lang="it-IT" sz="1400" dirty="0"/>
              <a:t> </a:t>
            </a:r>
            <a:r>
              <a:rPr lang="it-IT" sz="1400" dirty="0" err="1"/>
              <a:t>integrated</a:t>
            </a:r>
            <a:r>
              <a:rPr lang="it-IT" sz="1400" dirty="0"/>
              <a:t> with </a:t>
            </a:r>
            <a:r>
              <a:rPr lang="it-IT" sz="1400" dirty="0" err="1"/>
              <a:t>Scikit-Learn</a:t>
            </a:r>
            <a:r>
              <a:rPr lang="it-IT" sz="1400" dirty="0"/>
              <a:t> </a:t>
            </a:r>
            <a:r>
              <a:rPr lang="it-IT" sz="1400" dirty="0" err="1"/>
              <a:t>extending</a:t>
            </a:r>
            <a:r>
              <a:rPr lang="it-IT" sz="1400" dirty="0"/>
              <a:t> the native classes of the library and </a:t>
            </a:r>
            <a:r>
              <a:rPr lang="it-IT" sz="1400" dirty="0" err="1"/>
              <a:t>implementing</a:t>
            </a:r>
            <a:r>
              <a:rPr lang="it-IT" sz="1400" dirty="0"/>
              <a:t> 3 </a:t>
            </a:r>
            <a:r>
              <a:rPr lang="it-IT" sz="1400" dirty="0" err="1"/>
              <a:t>main</a:t>
            </a:r>
            <a:r>
              <a:rPr lang="it-IT" sz="1400" dirty="0"/>
              <a:t> </a:t>
            </a:r>
            <a:r>
              <a:rPr lang="it-IT" sz="1400" dirty="0" err="1"/>
              <a:t>methods</a:t>
            </a:r>
            <a:r>
              <a:rPr lang="it-IT" sz="1400" dirty="0"/>
              <a:t> (</a:t>
            </a:r>
            <a:r>
              <a:rPr lang="it-IT" sz="1400" dirty="0" err="1">
                <a:latin typeface="Consolas" panose="020B0609020204030204" pitchFamily="49" charset="0"/>
                <a:cs typeface="Consolas" panose="020B0609020204030204" pitchFamily="49" charset="0"/>
              </a:rPr>
              <a:t>fit</a:t>
            </a:r>
            <a:r>
              <a:rPr lang="it-IT" sz="1400" dirty="0"/>
              <a:t>, </a:t>
            </a:r>
            <a:r>
              <a:rPr lang="it-IT" sz="1400" dirty="0" err="1">
                <a:latin typeface="Consolas" panose="020B0609020204030204" pitchFamily="49" charset="0"/>
                <a:cs typeface="Consolas" panose="020B0609020204030204" pitchFamily="49" charset="0"/>
              </a:rPr>
              <a:t>predict</a:t>
            </a:r>
            <a:r>
              <a:rPr lang="it-IT" sz="1400" dirty="0"/>
              <a:t>, </a:t>
            </a:r>
            <a:r>
              <a:rPr lang="it-IT" sz="1400" dirty="0">
                <a:latin typeface="Consolas" panose="020B0609020204030204" pitchFamily="49" charset="0"/>
                <a:cs typeface="Consolas" panose="020B0609020204030204" pitchFamily="49" charset="0"/>
              </a:rPr>
              <a:t>score</a:t>
            </a:r>
            <a:r>
              <a:rPr lang="it-IT" sz="1400" dirty="0"/>
              <a:t>).</a:t>
            </a:r>
          </a:p>
        </p:txBody>
      </p:sp>
      <p:sp>
        <p:nvSpPr>
          <p:cNvPr id="2" name="CasellaDiTesto 1">
            <a:extLst>
              <a:ext uri="{FF2B5EF4-FFF2-40B4-BE49-F238E27FC236}">
                <a16:creationId xmlns:a16="http://schemas.microsoft.com/office/drawing/2014/main" id="{9E8E789C-82F5-CC8C-8B8A-CDC995A7C697}"/>
              </a:ext>
            </a:extLst>
          </p:cNvPr>
          <p:cNvSpPr txBox="1"/>
          <p:nvPr/>
        </p:nvSpPr>
        <p:spPr>
          <a:xfrm>
            <a:off x="311760" y="3732967"/>
            <a:ext cx="8520120" cy="523220"/>
          </a:xfrm>
          <a:prstGeom prst="rect">
            <a:avLst/>
          </a:prstGeom>
          <a:noFill/>
        </p:spPr>
        <p:txBody>
          <a:bodyPr wrap="square" rtlCol="0">
            <a:spAutoFit/>
          </a:bodyPr>
          <a:lstStyle/>
          <a:p>
            <a:r>
              <a:rPr lang="it-IT" sz="1400" dirty="0"/>
              <a:t>For the </a:t>
            </a:r>
            <a:r>
              <a:rPr lang="it-IT" sz="1400" dirty="0" err="1"/>
              <a:t>Neural</a:t>
            </a:r>
            <a:r>
              <a:rPr lang="it-IT" sz="1400" dirty="0"/>
              <a:t> Networks, </a:t>
            </a:r>
            <a:r>
              <a:rPr lang="it-IT" sz="1400" dirty="0" err="1"/>
              <a:t>we</a:t>
            </a:r>
            <a:r>
              <a:rPr lang="it-IT" sz="1400" dirty="0"/>
              <a:t> </a:t>
            </a:r>
            <a:r>
              <a:rPr lang="it-IT" sz="1400" dirty="0" err="1"/>
              <a:t>have</a:t>
            </a:r>
            <a:r>
              <a:rPr lang="it-IT" sz="1400" dirty="0"/>
              <a:t> 2 models, </a:t>
            </a:r>
            <a:r>
              <a:rPr lang="it-IT" sz="1400" dirty="0" err="1"/>
              <a:t>given</a:t>
            </a:r>
            <a:r>
              <a:rPr lang="it-IT" sz="1400" dirty="0"/>
              <a:t> by the </a:t>
            </a:r>
            <a:r>
              <a:rPr lang="it-IT" sz="1400" dirty="0" err="1"/>
              <a:t>choice</a:t>
            </a:r>
            <a:r>
              <a:rPr lang="it-IT" sz="1400" dirty="0"/>
              <a:t> of the strategy for the </a:t>
            </a:r>
            <a:r>
              <a:rPr lang="it-IT" sz="1400" dirty="0" err="1"/>
              <a:t>exploration</a:t>
            </a:r>
            <a:r>
              <a:rPr lang="it-IT" sz="1400" dirty="0"/>
              <a:t> of the  </a:t>
            </a:r>
            <a:r>
              <a:rPr lang="it-IT" sz="1400" dirty="0" err="1"/>
              <a:t>hyperparameters</a:t>
            </a:r>
            <a:r>
              <a:rPr lang="it-IT" sz="1400" dirty="0"/>
              <a:t> </a:t>
            </a:r>
            <a:r>
              <a:rPr lang="it-IT" sz="1400" dirty="0" err="1"/>
              <a:t>space</a:t>
            </a:r>
            <a:r>
              <a:rPr lang="it-IT" sz="1400" dirty="0"/>
              <a:t> (full </a:t>
            </a:r>
            <a:r>
              <a:rPr lang="it-IT" sz="1400" dirty="0" err="1"/>
              <a:t>grid</a:t>
            </a:r>
            <a:r>
              <a:rPr lang="it-IT" sz="1400" dirty="0"/>
              <a:t> </a:t>
            </a:r>
            <a:r>
              <a:rPr lang="it-IT" sz="1400" dirty="0" err="1"/>
              <a:t>search</a:t>
            </a:r>
            <a:r>
              <a:rPr lang="it-IT" sz="1400" dirty="0"/>
              <a:t>/</a:t>
            </a:r>
            <a:r>
              <a:rPr lang="it-IT" sz="1400" dirty="0" err="1"/>
              <a:t>bayesian</a:t>
            </a:r>
            <a:r>
              <a:rPr lang="it-IT" sz="1400" dirty="0"/>
              <a:t> </a:t>
            </a:r>
            <a:r>
              <a:rPr lang="it-IT" sz="1400" dirty="0" err="1"/>
              <a:t>optimizer</a:t>
            </a:r>
            <a:r>
              <a:rPr lang="it-IT" sz="1400" dirty="0"/>
              <a:t>). So </a:t>
            </a:r>
            <a:r>
              <a:rPr lang="it-IT" sz="1400" dirty="0" err="1"/>
              <a:t>we</a:t>
            </a:r>
            <a:r>
              <a:rPr lang="it-IT" sz="1400" dirty="0"/>
              <a:t> </a:t>
            </a:r>
            <a:r>
              <a:rPr lang="it-IT" sz="1400" dirty="0" err="1"/>
              <a:t>compared</a:t>
            </a:r>
            <a:r>
              <a:rPr lang="it-IT" sz="1400" dirty="0"/>
              <a:t> 4 models in </a:t>
            </a:r>
            <a:r>
              <a:rPr lang="it-IT" sz="1400" dirty="0" err="1"/>
              <a:t>total</a:t>
            </a:r>
            <a:r>
              <a:rPr lang="it-IT" sz="1400" dirty="0"/>
              <a:t>. </a:t>
            </a:r>
          </a:p>
        </p:txBody>
      </p:sp>
    </p:spTree>
    <p:extLst>
      <p:ext uri="{BB962C8B-B14F-4D97-AF65-F5344CB8AC3E}">
        <p14:creationId xmlns:p14="http://schemas.microsoft.com/office/powerpoint/2010/main" val="285000087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PlaceHolder 1"/>
          <p:cNvSpPr>
            <a:spLocks noGrp="1"/>
          </p:cNvSpPr>
          <p:nvPr>
            <p:ph type="title"/>
          </p:nvPr>
        </p:nvSpPr>
        <p:spPr>
          <a:xfrm>
            <a:off x="311760" y="-2"/>
            <a:ext cx="8520120" cy="792000"/>
          </a:xfrm>
          <a:prstGeom prst="rect">
            <a:avLst/>
          </a:prstGeom>
          <a:noFill/>
          <a:ln w="0">
            <a:noFill/>
          </a:ln>
        </p:spPr>
        <p:txBody>
          <a:bodyPr tIns="91440" bIns="91440" anchor="t">
            <a:normAutofit fontScale="90000"/>
          </a:bodyPr>
          <a:lstStyle/>
          <a:p>
            <a:pPr>
              <a:lnSpc>
                <a:spcPct val="100000"/>
              </a:lnSpc>
              <a:buNone/>
              <a:tabLst>
                <a:tab pos="0" algn="l"/>
              </a:tabLst>
            </a:pPr>
            <a:r>
              <a:rPr lang="it" sz="2400" b="0" strike="noStrike" spc="-1" dirty="0">
                <a:solidFill>
                  <a:srgbClr val="000000"/>
                </a:solidFill>
                <a:latin typeface="Arial"/>
                <a:ea typeface="Arial"/>
              </a:rPr>
              <a:t>Appendix </a:t>
            </a:r>
            <a:r>
              <a:rPr lang="it" sz="2400" spc="-1" dirty="0">
                <a:solidFill>
                  <a:srgbClr val="000000"/>
                </a:solidFill>
                <a:latin typeface="Arial"/>
                <a:ea typeface="Arial"/>
              </a:rPr>
              <a:t>– 3</a:t>
            </a:r>
            <a:br>
              <a:rPr lang="it" sz="2400" spc="-1" dirty="0">
                <a:solidFill>
                  <a:srgbClr val="000000"/>
                </a:solidFill>
                <a:latin typeface="Arial"/>
                <a:ea typeface="Arial"/>
              </a:rPr>
            </a:br>
            <a:r>
              <a:rPr lang="it" sz="2000" spc="-1" dirty="0">
                <a:solidFill>
                  <a:srgbClr val="3F3F3F"/>
                </a:solidFill>
                <a:latin typeface="Arial"/>
                <a:ea typeface="Arial"/>
              </a:rPr>
              <a:t>Full grid search for the MONK tasks: Neural Networks</a:t>
            </a:r>
            <a:endParaRPr lang="it-IT" sz="2400" b="0" strike="noStrike" spc="-1" dirty="0">
              <a:solidFill>
                <a:srgbClr val="3F3F3F"/>
              </a:solidFill>
              <a:latin typeface="Arial"/>
            </a:endParaRPr>
          </a:p>
        </p:txBody>
      </p:sp>
      <p:sp>
        <p:nvSpPr>
          <p:cNvPr id="122" name="PlaceHolder 3"/>
          <p:cNvSpPr>
            <a:spLocks noGrp="1"/>
          </p:cNvSpPr>
          <p:nvPr>
            <p:ph type="sldNum" idx="14"/>
          </p:nvPr>
        </p:nvSpPr>
        <p:spPr>
          <a:xfrm>
            <a:off x="8472600" y="4663080"/>
            <a:ext cx="548280" cy="393120"/>
          </a:xfrm>
          <a:prstGeom prst="rect">
            <a:avLst/>
          </a:prstGeom>
          <a:noFill/>
          <a:ln w="0">
            <a:noFill/>
          </a:ln>
        </p:spPr>
        <p:txBody>
          <a:bodyPr tIns="91440" bIns="91440" anchor="ctr">
            <a:normAutofit/>
          </a:bodyPr>
          <a:lstStyle>
            <a:lvl1pPr algn="r">
              <a:lnSpc>
                <a:spcPct val="100000"/>
              </a:lnSpc>
              <a:buNone/>
              <a:tabLst>
                <a:tab pos="0" algn="l"/>
              </a:tabLst>
              <a:defRPr lang="it" sz="1000" b="0" strike="noStrike" spc="-1">
                <a:solidFill>
                  <a:srgbClr val="595959"/>
                </a:solidFill>
                <a:latin typeface="Arial"/>
                <a:ea typeface="Arial"/>
              </a:defRPr>
            </a:lvl1pPr>
          </a:lstStyle>
          <a:p>
            <a:pPr algn="r">
              <a:lnSpc>
                <a:spcPct val="100000"/>
              </a:lnSpc>
              <a:buNone/>
              <a:tabLst>
                <a:tab pos="0" algn="l"/>
              </a:tabLst>
            </a:pPr>
            <a:fld id="{25B94CD5-D627-49BE-818E-4A00F2BB16DF}" type="slidenum">
              <a:rPr lang="it" sz="1000" b="0" strike="noStrike" spc="-1">
                <a:solidFill>
                  <a:srgbClr val="595959"/>
                </a:solidFill>
                <a:latin typeface="Arial"/>
                <a:ea typeface="Arial"/>
              </a:rPr>
              <a:t>30</a:t>
            </a:fld>
            <a:endParaRPr lang="it-IT" sz="1000" b="0" strike="noStrike" spc="-1">
              <a:latin typeface="Times New Roman"/>
            </a:endParaRPr>
          </a:p>
        </p:txBody>
      </p:sp>
      <p:graphicFrame>
        <p:nvGraphicFramePr>
          <p:cNvPr id="8" name="Tabella 7">
            <a:extLst>
              <a:ext uri="{FF2B5EF4-FFF2-40B4-BE49-F238E27FC236}">
                <a16:creationId xmlns:a16="http://schemas.microsoft.com/office/drawing/2014/main" id="{B758C0D4-1924-E26E-4974-3F609306032C}"/>
              </a:ext>
            </a:extLst>
          </p:cNvPr>
          <p:cNvGraphicFramePr>
            <a:graphicFrameLocks noGrp="1"/>
          </p:cNvGraphicFramePr>
          <p:nvPr>
            <p:extLst>
              <p:ext uri="{D42A27DB-BD31-4B8C-83A1-F6EECF244321}">
                <p14:modId xmlns:p14="http://schemas.microsoft.com/office/powerpoint/2010/main" val="2834457837"/>
              </p:ext>
            </p:extLst>
          </p:nvPr>
        </p:nvGraphicFramePr>
        <p:xfrm>
          <a:off x="311760" y="1362507"/>
          <a:ext cx="8428828" cy="3037840"/>
        </p:xfrm>
        <a:graphic>
          <a:graphicData uri="http://schemas.openxmlformats.org/drawingml/2006/table">
            <a:tbl>
              <a:tblPr bandRow="1">
                <a:tableStyleId>{0E3FDE45-AF77-4B5C-9715-49D594BDF05E}</a:tableStyleId>
              </a:tblPr>
              <a:tblGrid>
                <a:gridCol w="2107207">
                  <a:extLst>
                    <a:ext uri="{9D8B030D-6E8A-4147-A177-3AD203B41FA5}">
                      <a16:colId xmlns:a16="http://schemas.microsoft.com/office/drawing/2014/main" val="3556089797"/>
                    </a:ext>
                  </a:extLst>
                </a:gridCol>
                <a:gridCol w="2107207">
                  <a:extLst>
                    <a:ext uri="{9D8B030D-6E8A-4147-A177-3AD203B41FA5}">
                      <a16:colId xmlns:a16="http://schemas.microsoft.com/office/drawing/2014/main" val="454546000"/>
                    </a:ext>
                  </a:extLst>
                </a:gridCol>
                <a:gridCol w="2107207">
                  <a:extLst>
                    <a:ext uri="{9D8B030D-6E8A-4147-A177-3AD203B41FA5}">
                      <a16:colId xmlns:a16="http://schemas.microsoft.com/office/drawing/2014/main" val="1586740685"/>
                    </a:ext>
                  </a:extLst>
                </a:gridCol>
                <a:gridCol w="2107207">
                  <a:extLst>
                    <a:ext uri="{9D8B030D-6E8A-4147-A177-3AD203B41FA5}">
                      <a16:colId xmlns:a16="http://schemas.microsoft.com/office/drawing/2014/main" val="3737608563"/>
                    </a:ext>
                  </a:extLst>
                </a:gridCol>
              </a:tblGrid>
              <a:tr h="370840">
                <a:tc gridSpan="2">
                  <a:txBody>
                    <a:bodyPr/>
                    <a:lstStyle/>
                    <a:p>
                      <a:pPr algn="ctr"/>
                      <a:r>
                        <a:rPr lang="it-IT" sz="1600" b="1" dirty="0" err="1"/>
                        <a:t>Hyperparameter</a:t>
                      </a:r>
                      <a:endParaRPr lang="it-IT" sz="1600" b="1" dirty="0"/>
                    </a:p>
                  </a:txBody>
                  <a:tcPr anchor="ctr"/>
                </a:tc>
                <a:tc hMerge="1">
                  <a:txBody>
                    <a:bodyPr/>
                    <a:lstStyle/>
                    <a:p>
                      <a:endParaRPr lang="it-IT" dirty="0"/>
                    </a:p>
                  </a:txBody>
                  <a:tcPr/>
                </a:tc>
                <a:tc gridSpan="2">
                  <a:txBody>
                    <a:bodyPr/>
                    <a:lstStyle/>
                    <a:p>
                      <a:pPr algn="ctr"/>
                      <a:r>
                        <a:rPr lang="it-IT" sz="1600" b="1" dirty="0" err="1"/>
                        <a:t>Values</a:t>
                      </a:r>
                      <a:endParaRPr lang="it-IT" sz="1600" b="1" dirty="0"/>
                    </a:p>
                  </a:txBody>
                  <a:tcPr anchor="ctr"/>
                </a:tc>
                <a:tc hMerge="1">
                  <a:txBody>
                    <a:bodyPr/>
                    <a:lstStyle/>
                    <a:p>
                      <a:endParaRPr lang="it-IT" dirty="0"/>
                    </a:p>
                  </a:txBody>
                  <a:tcPr/>
                </a:tc>
                <a:extLst>
                  <a:ext uri="{0D108BD9-81ED-4DB2-BD59-A6C34878D82A}">
                    <a16:rowId xmlns:a16="http://schemas.microsoft.com/office/drawing/2014/main" val="778650230"/>
                  </a:ext>
                </a:extLst>
              </a:tr>
              <a:tr h="370840">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i="1" dirty="0"/>
                        <a:t>Architecture </a:t>
                      </a:r>
                      <a:r>
                        <a:rPr lang="it-IT" sz="1400" dirty="0"/>
                        <a:t>(</a:t>
                      </a:r>
                      <a:r>
                        <a:rPr lang="it-IT" sz="1400" i="1" dirty="0"/>
                        <a:t> </a:t>
                      </a:r>
                      <a:r>
                        <a:rPr lang="it-IT" sz="1400" dirty="0"/>
                        <a:t>(</a:t>
                      </a:r>
                      <a:r>
                        <a:rPr lang="it-IT" sz="1400" i="1" dirty="0"/>
                        <a:t>x</a:t>
                      </a:r>
                      <a:r>
                        <a:rPr lang="it-IT" sz="1400" i="1" baseline="-25000" dirty="0"/>
                        <a:t>1</a:t>
                      </a:r>
                      <a:r>
                        <a:rPr lang="it-IT" sz="1400" dirty="0"/>
                        <a:t>,</a:t>
                      </a:r>
                      <a:r>
                        <a:rPr lang="it-IT" sz="1400" i="1" dirty="0"/>
                        <a:t>…</a:t>
                      </a:r>
                      <a:r>
                        <a:rPr lang="it-IT" sz="1400" dirty="0"/>
                        <a:t>,</a:t>
                      </a:r>
                      <a:r>
                        <a:rPr lang="it-IT" sz="1400" i="1" dirty="0" err="1"/>
                        <a:t>x</a:t>
                      </a:r>
                      <a:r>
                        <a:rPr lang="it-IT" sz="1400" i="1" baseline="-25000" dirty="0" err="1"/>
                        <a:t>n</a:t>
                      </a:r>
                      <a:r>
                        <a:rPr lang="it-IT" sz="1400" dirty="0"/>
                        <a:t>): </a:t>
                      </a:r>
                      <a:r>
                        <a:rPr lang="it-IT" sz="1400" i="1" dirty="0"/>
                        <a:t>n </a:t>
                      </a:r>
                      <a:r>
                        <a:rPr lang="it-IT" sz="1400" i="1" dirty="0" err="1"/>
                        <a:t>hidden</a:t>
                      </a:r>
                      <a:r>
                        <a:rPr lang="it-IT" sz="1400" i="1" dirty="0"/>
                        <a:t> </a:t>
                      </a:r>
                      <a:r>
                        <a:rPr lang="it-IT" sz="1400" i="1" dirty="0" err="1"/>
                        <a:t>layers</a:t>
                      </a:r>
                      <a:r>
                        <a:rPr lang="it-IT" sz="1400" i="1" dirty="0"/>
                        <a:t>, </a:t>
                      </a:r>
                      <a:r>
                        <a:rPr lang="it-IT" sz="1400" i="1" dirty="0" err="1"/>
                        <a:t>layer</a:t>
                      </a:r>
                      <a:r>
                        <a:rPr lang="it-IT" sz="1400" i="1" dirty="0"/>
                        <a:t> i </a:t>
                      </a:r>
                      <a:r>
                        <a:rPr lang="it-IT" sz="1400" i="1" dirty="0" err="1"/>
                        <a:t>has</a:t>
                      </a:r>
                      <a:r>
                        <a:rPr lang="it-IT" sz="1400" i="1" dirty="0"/>
                        <a:t> x</a:t>
                      </a:r>
                      <a:r>
                        <a:rPr lang="it-IT" sz="1400" i="1" baseline="-25000" dirty="0"/>
                        <a:t>i</a:t>
                      </a:r>
                      <a:r>
                        <a:rPr lang="it-IT" sz="1400" i="1" dirty="0"/>
                        <a:t> </a:t>
                      </a:r>
                      <a:r>
                        <a:rPr lang="it-IT" sz="1400" i="1" dirty="0" err="1"/>
                        <a:t>units</a:t>
                      </a:r>
                      <a:r>
                        <a:rPr lang="it-IT" sz="1400" i="0" dirty="0"/>
                        <a:t>)</a:t>
                      </a:r>
                      <a:endParaRPr lang="it-IT" sz="1400" dirty="0"/>
                    </a:p>
                  </a:txBody>
                  <a:tcPr>
                    <a:lnB w="12700" cap="flat" cmpd="sng" algn="ctr">
                      <a:solidFill>
                        <a:srgbClr val="3F3F3F"/>
                      </a:solidFill>
                      <a:prstDash val="solid"/>
                      <a:round/>
                      <a:headEnd type="none" w="med" len="med"/>
                      <a:tailEnd type="none" w="med" len="med"/>
                    </a:lnB>
                  </a:tcPr>
                </a:tc>
                <a:tc hMerge="1">
                  <a:txBody>
                    <a:bodyPr/>
                    <a:lstStyle/>
                    <a:p>
                      <a:endParaRPr lang="it-IT" dirty="0"/>
                    </a:p>
                  </a:txBody>
                  <a:tcPr/>
                </a:tc>
                <a:tc gridSpan="2">
                  <a:txBody>
                    <a:bodyPr/>
                    <a:lstStyle/>
                    <a:p>
                      <a:r>
                        <a:rPr lang="it-IT" sz="1400" dirty="0"/>
                        <a:t>(8), (8,8), (8,8,8), (8,8,8,8)</a:t>
                      </a:r>
                    </a:p>
                  </a:txBody>
                  <a:tcPr anchor="ctr">
                    <a:lnB w="12700" cap="flat" cmpd="sng" algn="ctr">
                      <a:solidFill>
                        <a:srgbClr val="3F3F3F"/>
                      </a:solidFill>
                      <a:prstDash val="solid"/>
                      <a:round/>
                      <a:headEnd type="none" w="med" len="med"/>
                      <a:tailEnd type="none" w="med" len="med"/>
                    </a:lnB>
                  </a:tcPr>
                </a:tc>
                <a:tc hMerge="1">
                  <a:txBody>
                    <a:bodyPr/>
                    <a:lstStyle/>
                    <a:p>
                      <a:endParaRPr lang="it-IT" dirty="0"/>
                    </a:p>
                  </a:txBody>
                  <a:tcPr/>
                </a:tc>
                <a:extLst>
                  <a:ext uri="{0D108BD9-81ED-4DB2-BD59-A6C34878D82A}">
                    <a16:rowId xmlns:a16="http://schemas.microsoft.com/office/drawing/2014/main" val="1350782731"/>
                  </a:ext>
                </a:extLst>
              </a:tr>
              <a:tr h="370840">
                <a:tc>
                  <a:txBody>
                    <a:bodyPr/>
                    <a:lstStyle/>
                    <a:p>
                      <a:pPr algn="ctr"/>
                      <a:r>
                        <a:rPr lang="it-IT" sz="1600" b="1" i="0" dirty="0" err="1"/>
                        <a:t>Hyperparameter</a:t>
                      </a:r>
                      <a:endParaRPr lang="it-IT" sz="1600" b="1" i="0" dirty="0"/>
                    </a:p>
                  </a:txBody>
                  <a:tcPr anchor="ctr">
                    <a:lnT w="12700" cap="flat" cmpd="sng" algn="ctr">
                      <a:solidFill>
                        <a:srgbClr val="3F3F3F"/>
                      </a:solidFill>
                      <a:prstDash val="solid"/>
                      <a:round/>
                      <a:headEnd type="none" w="med" len="med"/>
                      <a:tailEnd type="none" w="med" len="med"/>
                    </a:lnT>
                  </a:tcPr>
                </a:tc>
                <a:tc>
                  <a:txBody>
                    <a:bodyPr/>
                    <a:lstStyle/>
                    <a:p>
                      <a:pPr algn="ctr"/>
                      <a:r>
                        <a:rPr lang="it-IT" sz="1600" b="1" i="0" dirty="0" err="1"/>
                        <a:t>Values</a:t>
                      </a:r>
                      <a:endParaRPr lang="it-IT" sz="1600" b="1" i="0" dirty="0"/>
                    </a:p>
                  </a:txBody>
                  <a:tcPr anchor="ctr">
                    <a:lnR w="12700" cap="flat" cmpd="sng" algn="ctr">
                      <a:solidFill>
                        <a:srgbClr val="3F3F3F"/>
                      </a:solidFill>
                      <a:prstDash val="solid"/>
                      <a:round/>
                      <a:headEnd type="none" w="med" len="med"/>
                      <a:tailEnd type="none" w="med" len="med"/>
                    </a:lnR>
                    <a:lnT w="12700" cap="flat" cmpd="sng" algn="ctr">
                      <a:solidFill>
                        <a:srgbClr val="3F3F3F"/>
                      </a:solidFill>
                      <a:prstDash val="solid"/>
                      <a:round/>
                      <a:headEnd type="none" w="med" len="med"/>
                      <a:tailEnd type="none" w="med" len="med"/>
                    </a:lnT>
                  </a:tcPr>
                </a:tc>
                <a:tc>
                  <a:txBody>
                    <a:bodyPr/>
                    <a:lstStyle/>
                    <a:p>
                      <a:pPr algn="ctr"/>
                      <a:r>
                        <a:rPr lang="it-IT" sz="1600" b="1" i="0" dirty="0" err="1"/>
                        <a:t>Hyperparameter</a:t>
                      </a:r>
                      <a:endParaRPr lang="it-IT" sz="1600" b="1" i="0" dirty="0"/>
                    </a:p>
                  </a:txBody>
                  <a:tcPr anchor="ctr">
                    <a:lnL w="12700" cap="flat" cmpd="sng" algn="ctr">
                      <a:solidFill>
                        <a:srgbClr val="3F3F3F"/>
                      </a:solidFill>
                      <a:prstDash val="solid"/>
                      <a:round/>
                      <a:headEnd type="none" w="med" len="med"/>
                      <a:tailEnd type="none" w="med" len="med"/>
                    </a:lnL>
                    <a:lnT w="12700" cap="flat" cmpd="sng" algn="ctr">
                      <a:solidFill>
                        <a:srgbClr val="3F3F3F"/>
                      </a:solidFill>
                      <a:prstDash val="solid"/>
                      <a:round/>
                      <a:headEnd type="none" w="med" len="med"/>
                      <a:tailEnd type="none" w="med" len="med"/>
                    </a:lnT>
                  </a:tcPr>
                </a:tc>
                <a:tc>
                  <a:txBody>
                    <a:bodyPr/>
                    <a:lstStyle/>
                    <a:p>
                      <a:pPr algn="ctr"/>
                      <a:r>
                        <a:rPr lang="it-IT" sz="1600" b="1" i="0" dirty="0" err="1"/>
                        <a:t>Values</a:t>
                      </a:r>
                      <a:endParaRPr lang="it-IT" sz="1600" b="1" i="0" dirty="0"/>
                    </a:p>
                  </a:txBody>
                  <a:tcPr anchor="ctr">
                    <a:lnT w="12700" cap="flat" cmpd="sng" algn="ctr">
                      <a:solidFill>
                        <a:srgbClr val="3F3F3F"/>
                      </a:solidFill>
                      <a:prstDash val="solid"/>
                      <a:round/>
                      <a:headEnd type="none" w="med" len="med"/>
                      <a:tailEnd type="none" w="med" len="med"/>
                    </a:lnT>
                  </a:tcPr>
                </a:tc>
                <a:extLst>
                  <a:ext uri="{0D108BD9-81ED-4DB2-BD59-A6C34878D82A}">
                    <a16:rowId xmlns:a16="http://schemas.microsoft.com/office/drawing/2014/main" val="420926759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i="1" dirty="0"/>
                        <a:t>Learning rate η</a:t>
                      </a:r>
                      <a:endParaRPr lang="it-IT" sz="1400" i="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t>0.1, 0.3, 0.5</a:t>
                      </a:r>
                    </a:p>
                  </a:txBody>
                  <a:tcPr anchor="ctr">
                    <a:lnR w="12700" cap="flat" cmpd="sng" algn="ctr">
                      <a:solidFill>
                        <a:srgbClr val="3F3F3F"/>
                      </a:solidFill>
                      <a:prstDash val="solid"/>
                      <a:round/>
                      <a:headEnd type="none" w="med" len="med"/>
                      <a:tailEnd type="none" w="med" len="med"/>
                    </a:ln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i="1" dirty="0"/>
                        <a:t>Learning </a:t>
                      </a:r>
                      <a:r>
                        <a:rPr lang="it-IT" sz="1400" i="1" dirty="0" err="1"/>
                        <a:t>algorithm</a:t>
                      </a:r>
                      <a:endParaRPr lang="it-IT" sz="1400" i="1" dirty="0"/>
                    </a:p>
                  </a:txBody>
                  <a:tcPr anchor="ctr">
                    <a:lnL w="12700" cap="flat" cmpd="sng" algn="ctr">
                      <a:solidFill>
                        <a:srgbClr val="3F3F3F"/>
                      </a:solidFill>
                      <a:prstDash val="solid"/>
                      <a:round/>
                      <a:headEnd type="none" w="med" len="med"/>
                      <a:tailEnd type="none" w="med" len="med"/>
                    </a:ln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t>SGD</a:t>
                      </a:r>
                      <a:endParaRPr lang="it-IT" sz="1400" baseline="30000" dirty="0"/>
                    </a:p>
                  </a:txBody>
                  <a:tcPr anchor="ctr"/>
                </a:tc>
                <a:extLst>
                  <a:ext uri="{0D108BD9-81ED-4DB2-BD59-A6C34878D82A}">
                    <a16:rowId xmlns:a16="http://schemas.microsoft.com/office/drawing/2014/main" val="204959854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i="1" dirty="0"/>
                        <a:t>L2 </a:t>
                      </a:r>
                      <a:r>
                        <a:rPr lang="it-IT" sz="1400" i="1" dirty="0" err="1"/>
                        <a:t>regularization</a:t>
                      </a:r>
                      <a:r>
                        <a:rPr lang="it-IT" sz="1400" i="1" dirty="0"/>
                        <a:t> </a:t>
                      </a:r>
                      <a:r>
                        <a:rPr lang="it-IT" sz="1400" i="1" dirty="0" err="1"/>
                        <a:t>hyperparameter</a:t>
                      </a:r>
                      <a:r>
                        <a:rPr lang="it-IT" sz="1400" i="1" dirty="0"/>
                        <a:t> λ</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t>0.01</a:t>
                      </a:r>
                      <a:endParaRPr lang="it-IT" sz="1400" baseline="30000" dirty="0"/>
                    </a:p>
                  </a:txBody>
                  <a:tcPr anchor="ctr">
                    <a:lnR w="12700" cap="flat" cmpd="sng" algn="ctr">
                      <a:solidFill>
                        <a:srgbClr val="3F3F3F"/>
                      </a:solidFill>
                      <a:prstDash val="solid"/>
                      <a:round/>
                      <a:headEnd type="none" w="med" len="med"/>
                      <a:tailEnd type="none" w="med" len="med"/>
                    </a:lnR>
                  </a:tcPr>
                </a:tc>
                <a:tc>
                  <a:txBody>
                    <a:bodyPr/>
                    <a:lstStyle/>
                    <a:p>
                      <a:r>
                        <a:rPr lang="it-IT" sz="1400" i="1" dirty="0" err="1"/>
                        <a:t>Activation</a:t>
                      </a:r>
                      <a:r>
                        <a:rPr lang="it-IT" sz="1400" i="1" dirty="0"/>
                        <a:t> </a:t>
                      </a:r>
                      <a:r>
                        <a:rPr lang="it-IT" sz="1400" i="1" dirty="0" err="1"/>
                        <a:t>function</a:t>
                      </a:r>
                      <a:r>
                        <a:rPr lang="it-IT" sz="1400" i="1" dirty="0"/>
                        <a:t> </a:t>
                      </a:r>
                      <a:r>
                        <a:rPr lang="it-IT" sz="1400" i="0" dirty="0"/>
                        <a:t>(</a:t>
                      </a:r>
                      <a:r>
                        <a:rPr lang="it-IT" sz="1400" i="1" dirty="0" err="1"/>
                        <a:t>hidden</a:t>
                      </a:r>
                      <a:r>
                        <a:rPr lang="it-IT" sz="1400" i="1" dirty="0"/>
                        <a:t> </a:t>
                      </a:r>
                      <a:r>
                        <a:rPr lang="it-IT" sz="1400" i="1" dirty="0" err="1"/>
                        <a:t>layers</a:t>
                      </a:r>
                      <a:r>
                        <a:rPr lang="it-IT" sz="1400" i="0" dirty="0"/>
                        <a:t>)</a:t>
                      </a:r>
                    </a:p>
                  </a:txBody>
                  <a:tcPr anchor="ctr">
                    <a:lnL w="12700" cap="flat" cmpd="sng" algn="ctr">
                      <a:solidFill>
                        <a:srgbClr val="3F3F3F"/>
                      </a:solidFill>
                      <a:prstDash val="solid"/>
                      <a:round/>
                      <a:headEnd type="none" w="med" len="med"/>
                      <a:tailEnd type="none" w="med" len="med"/>
                    </a:lnL>
                  </a:tcPr>
                </a:tc>
                <a:tc>
                  <a:txBody>
                    <a:bodyPr/>
                    <a:lstStyle/>
                    <a:p>
                      <a:r>
                        <a:rPr lang="it-IT" sz="1400" dirty="0" err="1"/>
                        <a:t>ReLU</a:t>
                      </a:r>
                      <a:endParaRPr lang="it-IT" sz="1400" dirty="0"/>
                    </a:p>
                  </a:txBody>
                  <a:tcPr anchor="ctr"/>
                </a:tc>
                <a:extLst>
                  <a:ext uri="{0D108BD9-81ED-4DB2-BD59-A6C34878D82A}">
                    <a16:rowId xmlns:a16="http://schemas.microsoft.com/office/drawing/2014/main" val="258009136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i="1" dirty="0"/>
                        <a:t>Momentum </a:t>
                      </a:r>
                      <a:r>
                        <a:rPr lang="it-IT" sz="1400" i="1" dirty="0" err="1"/>
                        <a:t>hyperparameter</a:t>
                      </a:r>
                      <a:r>
                        <a:rPr lang="it-IT" sz="1400" i="1" dirty="0"/>
                        <a:t> α </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t>0.6, 0.8, 0.9</a:t>
                      </a:r>
                    </a:p>
                  </a:txBody>
                  <a:tcPr anchor="ctr">
                    <a:lnR w="12700" cap="flat" cmpd="sng" algn="ctr">
                      <a:solidFill>
                        <a:srgbClr val="3F3F3F"/>
                      </a:solidFill>
                      <a:prstDash val="solid"/>
                      <a:round/>
                      <a:headEnd type="none" w="med" len="med"/>
                      <a:tailEnd type="none" w="med" len="med"/>
                    </a:ln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i="1" dirty="0" err="1"/>
                        <a:t>epochs</a:t>
                      </a:r>
                      <a:endParaRPr lang="it-IT" sz="1400" i="1" dirty="0"/>
                    </a:p>
                  </a:txBody>
                  <a:tcPr anchor="ctr">
                    <a:lnL w="12700" cap="flat" cmpd="sng" algn="ctr">
                      <a:solidFill>
                        <a:srgbClr val="3F3F3F"/>
                      </a:solidFill>
                      <a:prstDash val="solid"/>
                      <a:round/>
                      <a:headEnd type="none" w="med" len="med"/>
                      <a:tailEnd type="none" w="med" len="med"/>
                    </a:lnL>
                  </a:tcPr>
                </a:tc>
                <a:tc>
                  <a:txBody>
                    <a:bodyPr/>
                    <a:lstStyle/>
                    <a:p>
                      <a:r>
                        <a:rPr lang="it-IT" sz="1400" dirty="0"/>
                        <a:t>200</a:t>
                      </a:r>
                    </a:p>
                  </a:txBody>
                  <a:tcPr anchor="ctr"/>
                </a:tc>
                <a:extLst>
                  <a:ext uri="{0D108BD9-81ED-4DB2-BD59-A6C34878D82A}">
                    <a16:rowId xmlns:a16="http://schemas.microsoft.com/office/drawing/2014/main" val="97853207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i="1" dirty="0"/>
                        <a:t>Batch size</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400" dirty="0"/>
                        <a:t>8</a:t>
                      </a:r>
                    </a:p>
                  </a:txBody>
                  <a:tcPr anchor="ctr">
                    <a:lnR w="12700" cap="flat" cmpd="sng" algn="ctr">
                      <a:solidFill>
                        <a:srgbClr val="3F3F3F"/>
                      </a:solidFill>
                      <a:prstDash val="solid"/>
                      <a:round/>
                      <a:headEnd type="none" w="med" len="med"/>
                      <a:tailEnd type="none" w="med" len="med"/>
                    </a:lnR>
                  </a:tcPr>
                </a:tc>
                <a:tc>
                  <a:txBody>
                    <a:bodyPr/>
                    <a:lstStyle/>
                    <a:p>
                      <a:endParaRPr lang="it-IT"/>
                    </a:p>
                  </a:txBody>
                  <a:tcPr>
                    <a:lnL w="12700" cap="flat" cmpd="sng" algn="ctr">
                      <a:solidFill>
                        <a:srgbClr val="3F3F3F"/>
                      </a:solidFill>
                      <a:prstDash val="solid"/>
                      <a:round/>
                      <a:headEnd type="none" w="med" len="med"/>
                      <a:tailEnd type="none" w="med" len="med"/>
                    </a:lnL>
                  </a:tcPr>
                </a:tc>
                <a:tc>
                  <a:txBody>
                    <a:bodyPr/>
                    <a:lstStyle/>
                    <a:p>
                      <a:endParaRPr lang="it-IT" dirty="0"/>
                    </a:p>
                  </a:txBody>
                  <a:tcPr/>
                </a:tc>
                <a:extLst>
                  <a:ext uri="{0D108BD9-81ED-4DB2-BD59-A6C34878D82A}">
                    <a16:rowId xmlns:a16="http://schemas.microsoft.com/office/drawing/2014/main" val="1895163280"/>
                  </a:ext>
                </a:extLst>
              </a:tr>
            </a:tbl>
          </a:graphicData>
        </a:graphic>
      </p:graphicFrame>
      <p:sp>
        <p:nvSpPr>
          <p:cNvPr id="2" name="CasellaDiTesto 1">
            <a:extLst>
              <a:ext uri="{FF2B5EF4-FFF2-40B4-BE49-F238E27FC236}">
                <a16:creationId xmlns:a16="http://schemas.microsoft.com/office/drawing/2014/main" id="{6E6A41FC-3820-14C2-0C78-21C23799F429}"/>
              </a:ext>
            </a:extLst>
          </p:cNvPr>
          <p:cNvSpPr txBox="1"/>
          <p:nvPr/>
        </p:nvSpPr>
        <p:spPr>
          <a:xfrm>
            <a:off x="311760" y="1054730"/>
            <a:ext cx="8428828" cy="307777"/>
          </a:xfrm>
          <a:prstGeom prst="rect">
            <a:avLst/>
          </a:prstGeom>
          <a:noFill/>
        </p:spPr>
        <p:txBody>
          <a:bodyPr wrap="square" rtlCol="0">
            <a:spAutoFit/>
          </a:bodyPr>
          <a:lstStyle/>
          <a:p>
            <a:pPr algn="ctr"/>
            <a:r>
              <a:rPr lang="it-IT" sz="1400" b="1" dirty="0" err="1"/>
              <a:t>Table</a:t>
            </a:r>
            <a:r>
              <a:rPr lang="it-IT" sz="1400" b="1" dirty="0"/>
              <a:t> 14</a:t>
            </a:r>
            <a:r>
              <a:rPr lang="it-IT" sz="1400" dirty="0"/>
              <a:t>: </a:t>
            </a:r>
            <a:r>
              <a:rPr lang="it-IT" sz="1400" dirty="0" err="1"/>
              <a:t>Hyperparameter’s</a:t>
            </a:r>
            <a:r>
              <a:rPr lang="it-IT" sz="1400" dirty="0"/>
              <a:t> </a:t>
            </a:r>
            <a:r>
              <a:rPr lang="it-IT" sz="1400" dirty="0" err="1"/>
              <a:t>values</a:t>
            </a:r>
            <a:r>
              <a:rPr lang="it-IT" sz="1400" dirty="0"/>
              <a:t> for the </a:t>
            </a:r>
            <a:r>
              <a:rPr lang="it-IT" sz="1400" dirty="0" err="1"/>
              <a:t>Neural</a:t>
            </a:r>
            <a:r>
              <a:rPr lang="it-IT" sz="1400" dirty="0"/>
              <a:t> Networks </a:t>
            </a:r>
            <a:r>
              <a:rPr lang="it-IT" sz="1400" dirty="0" err="1"/>
              <a:t>used</a:t>
            </a:r>
            <a:r>
              <a:rPr lang="it-IT" sz="1400" dirty="0"/>
              <a:t> for the </a:t>
            </a:r>
            <a:r>
              <a:rPr lang="it-IT" sz="1400" dirty="0" err="1"/>
              <a:t>three</a:t>
            </a:r>
            <a:r>
              <a:rPr lang="it-IT" sz="1400" dirty="0"/>
              <a:t> MONK tasks</a:t>
            </a:r>
          </a:p>
        </p:txBody>
      </p:sp>
    </p:spTree>
    <p:extLst>
      <p:ext uri="{BB962C8B-B14F-4D97-AF65-F5344CB8AC3E}">
        <p14:creationId xmlns:p14="http://schemas.microsoft.com/office/powerpoint/2010/main" val="37446808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PlaceHolder 1"/>
          <p:cNvSpPr>
            <a:spLocks noGrp="1"/>
          </p:cNvSpPr>
          <p:nvPr>
            <p:ph type="title"/>
          </p:nvPr>
        </p:nvSpPr>
        <p:spPr>
          <a:xfrm>
            <a:off x="311760" y="0"/>
            <a:ext cx="8520120" cy="792000"/>
          </a:xfrm>
          <a:prstGeom prst="rect">
            <a:avLst/>
          </a:prstGeom>
          <a:noFill/>
          <a:ln w="0">
            <a:noFill/>
          </a:ln>
        </p:spPr>
        <p:txBody>
          <a:bodyPr tIns="91440" bIns="91440" anchor="t">
            <a:normAutofit fontScale="90000"/>
          </a:bodyPr>
          <a:lstStyle/>
          <a:p>
            <a:pPr>
              <a:lnSpc>
                <a:spcPct val="100000"/>
              </a:lnSpc>
              <a:buNone/>
              <a:tabLst>
                <a:tab pos="0" algn="l"/>
              </a:tabLst>
            </a:pPr>
            <a:r>
              <a:rPr lang="it" sz="2400" b="0" strike="noStrike" spc="-1" dirty="0">
                <a:solidFill>
                  <a:srgbClr val="000000"/>
                </a:solidFill>
                <a:latin typeface="Arial"/>
                <a:ea typeface="Arial"/>
              </a:rPr>
              <a:t>Appendix – 4</a:t>
            </a:r>
            <a:br>
              <a:rPr lang="it" sz="2400" b="0" strike="noStrike" spc="-1" dirty="0">
                <a:solidFill>
                  <a:srgbClr val="000000"/>
                </a:solidFill>
                <a:latin typeface="Arial"/>
                <a:ea typeface="Arial"/>
              </a:rPr>
            </a:br>
            <a:r>
              <a:rPr lang="it" sz="2000" spc="-1" dirty="0">
                <a:solidFill>
                  <a:srgbClr val="3F3F3F"/>
                </a:solidFill>
                <a:latin typeface="Arial"/>
                <a:ea typeface="Arial"/>
              </a:rPr>
              <a:t>Further comparisons on MONK</a:t>
            </a:r>
            <a:r>
              <a:rPr lang="it" sz="2000" b="0" strike="noStrike" spc="-1" dirty="0">
                <a:solidFill>
                  <a:srgbClr val="3F3F3F"/>
                </a:solidFill>
                <a:latin typeface="Arial"/>
                <a:ea typeface="Arial"/>
              </a:rPr>
              <a:t> tasks: grid search results for RF and SVM </a:t>
            </a:r>
            <a:endParaRPr lang="it-IT" sz="2400" b="0" strike="noStrike" spc="-1" dirty="0">
              <a:solidFill>
                <a:srgbClr val="3F3F3F"/>
              </a:solidFill>
              <a:latin typeface="Arial"/>
            </a:endParaRPr>
          </a:p>
        </p:txBody>
      </p:sp>
      <p:sp>
        <p:nvSpPr>
          <p:cNvPr id="122" name="PlaceHolder 3"/>
          <p:cNvSpPr>
            <a:spLocks noGrp="1"/>
          </p:cNvSpPr>
          <p:nvPr>
            <p:ph type="sldNum" idx="14"/>
          </p:nvPr>
        </p:nvSpPr>
        <p:spPr>
          <a:xfrm>
            <a:off x="8472600" y="4663080"/>
            <a:ext cx="548280" cy="393120"/>
          </a:xfrm>
          <a:prstGeom prst="rect">
            <a:avLst/>
          </a:prstGeom>
          <a:noFill/>
          <a:ln w="0">
            <a:noFill/>
          </a:ln>
        </p:spPr>
        <p:txBody>
          <a:bodyPr tIns="91440" bIns="91440" anchor="ctr">
            <a:normAutofit/>
          </a:bodyPr>
          <a:lstStyle>
            <a:lvl1pPr algn="r">
              <a:lnSpc>
                <a:spcPct val="100000"/>
              </a:lnSpc>
              <a:buNone/>
              <a:tabLst>
                <a:tab pos="0" algn="l"/>
              </a:tabLst>
              <a:defRPr lang="it" sz="1000" b="0" strike="noStrike" spc="-1">
                <a:solidFill>
                  <a:srgbClr val="595959"/>
                </a:solidFill>
                <a:latin typeface="Arial"/>
                <a:ea typeface="Arial"/>
              </a:defRPr>
            </a:lvl1pPr>
          </a:lstStyle>
          <a:p>
            <a:pPr algn="r">
              <a:lnSpc>
                <a:spcPct val="100000"/>
              </a:lnSpc>
              <a:buNone/>
              <a:tabLst>
                <a:tab pos="0" algn="l"/>
              </a:tabLst>
            </a:pPr>
            <a:fld id="{25B94CD5-D627-49BE-818E-4A00F2BB16DF}" type="slidenum">
              <a:rPr lang="it" sz="1000" b="0" strike="noStrike" spc="-1">
                <a:solidFill>
                  <a:srgbClr val="595959"/>
                </a:solidFill>
                <a:latin typeface="Arial"/>
                <a:ea typeface="Arial"/>
              </a:rPr>
              <a:t>31</a:t>
            </a:fld>
            <a:endParaRPr lang="it-IT" sz="1000" b="0" strike="noStrike" spc="-1">
              <a:latin typeface="Times New Roman"/>
            </a:endParaRPr>
          </a:p>
        </p:txBody>
      </p:sp>
      <p:graphicFrame>
        <p:nvGraphicFramePr>
          <p:cNvPr id="4" name="Tabella 3">
            <a:extLst>
              <a:ext uri="{FF2B5EF4-FFF2-40B4-BE49-F238E27FC236}">
                <a16:creationId xmlns:a16="http://schemas.microsoft.com/office/drawing/2014/main" id="{3675E250-FFA3-31FA-EC49-7C7764955A7F}"/>
              </a:ext>
            </a:extLst>
          </p:cNvPr>
          <p:cNvGraphicFramePr>
            <a:graphicFrameLocks noGrp="1"/>
          </p:cNvGraphicFramePr>
          <p:nvPr>
            <p:extLst>
              <p:ext uri="{D42A27DB-BD31-4B8C-83A1-F6EECF244321}">
                <p14:modId xmlns:p14="http://schemas.microsoft.com/office/powerpoint/2010/main" val="3886922439"/>
              </p:ext>
            </p:extLst>
          </p:nvPr>
        </p:nvGraphicFramePr>
        <p:xfrm>
          <a:off x="311756" y="1130556"/>
          <a:ext cx="8160843" cy="1249680"/>
        </p:xfrm>
        <a:graphic>
          <a:graphicData uri="http://schemas.openxmlformats.org/drawingml/2006/table">
            <a:tbl>
              <a:tblPr firstRow="1" bandRow="1">
                <a:tableStyleId>{0E3FDE45-AF77-4B5C-9715-49D594BDF05E}</a:tableStyleId>
              </a:tblPr>
              <a:tblGrid>
                <a:gridCol w="871583">
                  <a:extLst>
                    <a:ext uri="{9D8B030D-6E8A-4147-A177-3AD203B41FA5}">
                      <a16:colId xmlns:a16="http://schemas.microsoft.com/office/drawing/2014/main" val="935040320"/>
                    </a:ext>
                  </a:extLst>
                </a:gridCol>
                <a:gridCol w="2514602">
                  <a:extLst>
                    <a:ext uri="{9D8B030D-6E8A-4147-A177-3AD203B41FA5}">
                      <a16:colId xmlns:a16="http://schemas.microsoft.com/office/drawing/2014/main" val="1166905258"/>
                    </a:ext>
                  </a:extLst>
                </a:gridCol>
                <a:gridCol w="2958828">
                  <a:extLst>
                    <a:ext uri="{9D8B030D-6E8A-4147-A177-3AD203B41FA5}">
                      <a16:colId xmlns:a16="http://schemas.microsoft.com/office/drawing/2014/main" val="34889993"/>
                    </a:ext>
                  </a:extLst>
                </a:gridCol>
                <a:gridCol w="1815830">
                  <a:extLst>
                    <a:ext uri="{9D8B030D-6E8A-4147-A177-3AD203B41FA5}">
                      <a16:colId xmlns:a16="http://schemas.microsoft.com/office/drawing/2014/main" val="3409676061"/>
                    </a:ext>
                  </a:extLst>
                </a:gridCol>
              </a:tblGrid>
              <a:tr h="225137">
                <a:tc>
                  <a:txBody>
                    <a:bodyPr/>
                    <a:lstStyle/>
                    <a:p>
                      <a:pPr algn="ctr"/>
                      <a:r>
                        <a:rPr lang="it-IT" sz="1600" dirty="0"/>
                        <a:t>Task</a:t>
                      </a:r>
                    </a:p>
                  </a:txBody>
                  <a:tcPr anchor="ctr"/>
                </a:tc>
                <a:tc>
                  <a:txBody>
                    <a:bodyPr/>
                    <a:lstStyle/>
                    <a:p>
                      <a:pPr algn="ctr"/>
                      <a:r>
                        <a:rPr lang="it-IT" sz="1600" i="1" dirty="0"/>
                        <a:t>Kernel</a:t>
                      </a:r>
                      <a:r>
                        <a:rPr lang="it-IT" sz="1600" dirty="0"/>
                        <a:t> / </a:t>
                      </a:r>
                      <a:r>
                        <a:rPr lang="it-IT" sz="1600" i="1" dirty="0"/>
                        <a:t>C </a:t>
                      </a:r>
                      <a:r>
                        <a:rPr lang="it-IT" sz="1600" dirty="0"/>
                        <a:t>/ </a:t>
                      </a:r>
                      <a:r>
                        <a:rPr lang="it-IT" sz="1600" i="1" dirty="0"/>
                        <a:t>γ </a:t>
                      </a:r>
                      <a:r>
                        <a:rPr lang="it-IT" sz="1600" i="0" dirty="0"/>
                        <a:t>/ </a:t>
                      </a:r>
                      <a:r>
                        <a:rPr lang="it-IT" sz="1600" i="1" dirty="0"/>
                        <a:t>p</a:t>
                      </a:r>
                      <a:r>
                        <a:rPr lang="it-IT" sz="1600" i="0" dirty="0"/>
                        <a:t> / </a:t>
                      </a:r>
                      <a:r>
                        <a:rPr lang="it-IT" sz="1600" i="1" dirty="0"/>
                        <a:t>k0</a:t>
                      </a:r>
                    </a:p>
                  </a:txBody>
                  <a:tcPr anchor="ctr"/>
                </a:tc>
                <a:tc>
                  <a:txBody>
                    <a:bodyPr/>
                    <a:lstStyle/>
                    <a:p>
                      <a:pPr algn="ctr"/>
                      <a:r>
                        <a:rPr lang="it-IT" sz="1400" dirty="0" err="1"/>
                        <a:t>Accuracy</a:t>
                      </a:r>
                      <a:r>
                        <a:rPr lang="it-IT" sz="1400" dirty="0"/>
                        <a:t> (TR/VL)</a:t>
                      </a:r>
                    </a:p>
                  </a:txBody>
                  <a:tcPr anchor="ctr"/>
                </a:tc>
                <a:tc>
                  <a:txBody>
                    <a:bodyPr/>
                    <a:lstStyle/>
                    <a:p>
                      <a:pPr algn="ctr"/>
                      <a:r>
                        <a:rPr lang="it-IT" sz="1400" dirty="0" err="1"/>
                        <a:t>Accuracy</a:t>
                      </a:r>
                      <a:r>
                        <a:rPr lang="it-IT" sz="1400" dirty="0"/>
                        <a:t> (TS)</a:t>
                      </a:r>
                    </a:p>
                  </a:txBody>
                  <a:tcPr anchor="ctr"/>
                </a:tc>
                <a:extLst>
                  <a:ext uri="{0D108BD9-81ED-4DB2-BD59-A6C34878D82A}">
                    <a16:rowId xmlns:a16="http://schemas.microsoft.com/office/drawing/2014/main" val="3654603585"/>
                  </a:ext>
                </a:extLst>
              </a:tr>
              <a:tr h="286538">
                <a:tc>
                  <a:txBody>
                    <a:bodyPr/>
                    <a:lstStyle/>
                    <a:p>
                      <a:pPr algn="ctr"/>
                      <a:r>
                        <a:rPr lang="it-IT" sz="1400" dirty="0"/>
                        <a:t>MONK 1</a:t>
                      </a:r>
                    </a:p>
                  </a:txBody>
                  <a:tcPr anchor="ctr"/>
                </a:tc>
                <a:tc>
                  <a:txBody>
                    <a:bodyPr/>
                    <a:lstStyle/>
                    <a:p>
                      <a:r>
                        <a:rPr lang="it-IT" sz="1400" i="0" dirty="0">
                          <a:latin typeface="Consolas" panose="020B0609020204030204" pitchFamily="49" charset="0"/>
                        </a:rPr>
                        <a:t>Poly</a:t>
                      </a:r>
                      <a:r>
                        <a:rPr lang="it-IT" sz="1400" i="0" dirty="0">
                          <a:latin typeface="+mj-lt"/>
                        </a:rPr>
                        <a:t> </a:t>
                      </a:r>
                      <a:r>
                        <a:rPr lang="it-IT" sz="1400" i="0" dirty="0">
                          <a:latin typeface="Arial" panose="020B0604020202020204" pitchFamily="34" charset="0"/>
                          <a:cs typeface="Arial" panose="020B0604020202020204" pitchFamily="34" charset="0"/>
                        </a:rPr>
                        <a:t>/ </a:t>
                      </a:r>
                      <a:r>
                        <a:rPr lang="it-IT" sz="1400" i="1" dirty="0">
                          <a:latin typeface="Arial" panose="020B0604020202020204" pitchFamily="34" charset="0"/>
                          <a:cs typeface="Arial" panose="020B0604020202020204" pitchFamily="34" charset="0"/>
                        </a:rPr>
                        <a:t>1</a:t>
                      </a:r>
                      <a:r>
                        <a:rPr lang="it-IT" sz="1400" i="0" dirty="0">
                          <a:latin typeface="Arial" panose="020B0604020202020204" pitchFamily="34" charset="0"/>
                          <a:cs typeface="Arial" panose="020B0604020202020204" pitchFamily="34" charset="0"/>
                        </a:rPr>
                        <a:t> / </a:t>
                      </a:r>
                      <a:r>
                        <a:rPr lang="it-IT" sz="1400" i="1" dirty="0">
                          <a:latin typeface="Arial" panose="020B0604020202020204" pitchFamily="34" charset="0"/>
                          <a:cs typeface="Arial" panose="020B0604020202020204" pitchFamily="34" charset="0"/>
                        </a:rPr>
                        <a:t>1 </a:t>
                      </a:r>
                      <a:r>
                        <a:rPr lang="it-IT" sz="1400" i="0" dirty="0">
                          <a:latin typeface="Arial" panose="020B0604020202020204" pitchFamily="34" charset="0"/>
                          <a:cs typeface="Arial" panose="020B0604020202020204" pitchFamily="34" charset="0"/>
                        </a:rPr>
                        <a:t>/ </a:t>
                      </a:r>
                      <a:r>
                        <a:rPr lang="it-IT" sz="1400" i="1" dirty="0">
                          <a:latin typeface="Arial" panose="020B0604020202020204" pitchFamily="34" charset="0"/>
                          <a:cs typeface="Arial" panose="020B0604020202020204" pitchFamily="34" charset="0"/>
                        </a:rPr>
                        <a:t>2</a:t>
                      </a:r>
                      <a:r>
                        <a:rPr lang="it-IT" sz="1400" i="0" dirty="0">
                          <a:latin typeface="Arial" panose="020B0604020202020204" pitchFamily="34" charset="0"/>
                          <a:cs typeface="Arial" panose="020B0604020202020204" pitchFamily="34" charset="0"/>
                        </a:rPr>
                        <a:t> / </a:t>
                      </a:r>
                      <a:r>
                        <a:rPr lang="it-IT" sz="1400" i="1" dirty="0">
                          <a:latin typeface="Arial" panose="020B0604020202020204" pitchFamily="34" charset="0"/>
                          <a:cs typeface="Arial" panose="020B0604020202020204" pitchFamily="34" charset="0"/>
                        </a:rPr>
                        <a:t>0.5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400" i="1" dirty="0">
                          <a:solidFill>
                            <a:schemeClr val="tx1"/>
                          </a:solidFill>
                        </a:rPr>
                        <a:t>100%±0% </a:t>
                      </a:r>
                      <a:r>
                        <a:rPr lang="it-IT" sz="1400" i="0" dirty="0">
                          <a:solidFill>
                            <a:schemeClr val="tx1"/>
                          </a:solidFill>
                        </a:rPr>
                        <a:t>/</a:t>
                      </a:r>
                      <a:r>
                        <a:rPr lang="it-IT" sz="1400" i="1" dirty="0">
                          <a:solidFill>
                            <a:schemeClr val="tx1"/>
                          </a:solidFill>
                        </a:rPr>
                        <a:t> 80,43%±17,95%</a:t>
                      </a:r>
                    </a:p>
                  </a:txBody>
                  <a:tcPr anchor="ctr"/>
                </a:tc>
                <a:tc>
                  <a:txBody>
                    <a:bodyPr/>
                    <a:lstStyle/>
                    <a:p>
                      <a:pPr algn="ctr"/>
                      <a:r>
                        <a:rPr lang="it-IT" sz="1400" i="1" dirty="0">
                          <a:solidFill>
                            <a:schemeClr val="tx1"/>
                          </a:solidFill>
                        </a:rPr>
                        <a:t>100%</a:t>
                      </a:r>
                    </a:p>
                  </a:txBody>
                  <a:tcPr anchor="ctr"/>
                </a:tc>
                <a:extLst>
                  <a:ext uri="{0D108BD9-81ED-4DB2-BD59-A6C34878D82A}">
                    <a16:rowId xmlns:a16="http://schemas.microsoft.com/office/drawing/2014/main" val="1051854847"/>
                  </a:ext>
                </a:extLst>
              </a:tr>
              <a:tr h="286538">
                <a:tc>
                  <a:txBody>
                    <a:bodyPr/>
                    <a:lstStyle/>
                    <a:p>
                      <a:pPr algn="ctr"/>
                      <a:r>
                        <a:rPr lang="it-IT" sz="1400" dirty="0"/>
                        <a:t>MONK 2</a:t>
                      </a:r>
                    </a:p>
                  </a:txBody>
                  <a:tcPr anchor="ctr"/>
                </a:tc>
                <a:tc>
                  <a:txBody>
                    <a:bodyPr/>
                    <a:lstStyle/>
                    <a:p>
                      <a:r>
                        <a:rPr lang="it-IT" sz="1400" dirty="0">
                          <a:latin typeface="Consolas" panose="020B0609020204030204" pitchFamily="49" charset="0"/>
                        </a:rPr>
                        <a:t>Poly</a:t>
                      </a:r>
                      <a:r>
                        <a:rPr lang="it-IT" sz="1400" dirty="0"/>
                        <a:t> / </a:t>
                      </a:r>
                      <a:r>
                        <a:rPr lang="it-IT" sz="1400" i="1" dirty="0"/>
                        <a:t>10</a:t>
                      </a:r>
                      <a:r>
                        <a:rPr lang="it-IT" sz="1400" dirty="0"/>
                        <a:t> / </a:t>
                      </a:r>
                      <a:r>
                        <a:rPr lang="it-IT" sz="1400" i="1" dirty="0"/>
                        <a:t>1 </a:t>
                      </a:r>
                      <a:r>
                        <a:rPr lang="it-IT" sz="1400" dirty="0"/>
                        <a:t>/ </a:t>
                      </a:r>
                      <a:r>
                        <a:rPr lang="it-IT" sz="1400" i="1" dirty="0"/>
                        <a:t>2 </a:t>
                      </a:r>
                      <a:r>
                        <a:rPr lang="it-IT" sz="1400" dirty="0"/>
                        <a:t>/ </a:t>
                      </a:r>
                      <a:r>
                        <a:rPr lang="it-IT" sz="1400" i="1" dirty="0"/>
                        <a:t>0.0</a:t>
                      </a:r>
                    </a:p>
                  </a:txBody>
                  <a:tcPr anchor="ctr"/>
                </a:tc>
                <a:tc>
                  <a:txBody>
                    <a:bodyPr/>
                    <a:lstStyle/>
                    <a:p>
                      <a:pPr algn="ctr"/>
                      <a:r>
                        <a:rPr lang="it-IT" sz="1400" i="1" dirty="0">
                          <a:solidFill>
                            <a:schemeClr val="tx1"/>
                          </a:solidFill>
                        </a:rPr>
                        <a:t>100%±0% </a:t>
                      </a:r>
                      <a:r>
                        <a:rPr lang="it-IT" sz="1400" i="0" dirty="0">
                          <a:solidFill>
                            <a:schemeClr val="tx1"/>
                          </a:solidFill>
                        </a:rPr>
                        <a:t>/ </a:t>
                      </a:r>
                      <a:r>
                        <a:rPr lang="it-IT" sz="1400" i="1" dirty="0">
                          <a:solidFill>
                            <a:schemeClr val="tx1"/>
                          </a:solidFill>
                        </a:rPr>
                        <a:t>71,71%±10,20%</a:t>
                      </a:r>
                    </a:p>
                  </a:txBody>
                  <a:tcPr anchor="ctr"/>
                </a:tc>
                <a:tc>
                  <a:txBody>
                    <a:bodyPr/>
                    <a:lstStyle/>
                    <a:p>
                      <a:pPr algn="ctr"/>
                      <a:r>
                        <a:rPr lang="it-IT" sz="1400" i="1" dirty="0">
                          <a:solidFill>
                            <a:schemeClr val="tx1"/>
                          </a:solidFill>
                        </a:rPr>
                        <a:t>100%</a:t>
                      </a:r>
                    </a:p>
                  </a:txBody>
                  <a:tcPr anchor="ctr"/>
                </a:tc>
                <a:extLst>
                  <a:ext uri="{0D108BD9-81ED-4DB2-BD59-A6C34878D82A}">
                    <a16:rowId xmlns:a16="http://schemas.microsoft.com/office/drawing/2014/main" val="883051443"/>
                  </a:ext>
                </a:extLst>
              </a:tr>
              <a:tr h="286538">
                <a:tc>
                  <a:txBody>
                    <a:bodyPr/>
                    <a:lstStyle/>
                    <a:p>
                      <a:pPr algn="ctr"/>
                      <a:r>
                        <a:rPr lang="it-IT" sz="1400" dirty="0"/>
                        <a:t>MONK 3</a:t>
                      </a:r>
                    </a:p>
                  </a:txBody>
                  <a:tcPr anchor="ctr"/>
                </a:tc>
                <a:tc>
                  <a:txBody>
                    <a:bodyPr/>
                    <a:lstStyle/>
                    <a:p>
                      <a:r>
                        <a:rPr lang="it-IT" sz="1400" dirty="0">
                          <a:latin typeface="Consolas" panose="020B0609020204030204" pitchFamily="49" charset="0"/>
                        </a:rPr>
                        <a:t>RBF</a:t>
                      </a:r>
                      <a:r>
                        <a:rPr lang="it-IT" sz="1400" dirty="0"/>
                        <a:t> / </a:t>
                      </a:r>
                      <a:r>
                        <a:rPr lang="it-IT" sz="1400" i="1" dirty="0"/>
                        <a:t>1</a:t>
                      </a:r>
                      <a:r>
                        <a:rPr lang="it-IT" sz="1400" dirty="0"/>
                        <a:t> / </a:t>
                      </a:r>
                      <a:r>
                        <a:rPr lang="it-IT" sz="1400" i="1" dirty="0"/>
                        <a:t>0.1</a:t>
                      </a:r>
                      <a:r>
                        <a:rPr lang="it-IT" sz="1400" dirty="0"/>
                        <a:t> / </a:t>
                      </a:r>
                      <a:r>
                        <a:rPr lang="it-IT" sz="1400" i="1" dirty="0" err="1"/>
                        <a:t>n.d.</a:t>
                      </a:r>
                      <a:r>
                        <a:rPr lang="it-IT" sz="1400" dirty="0"/>
                        <a:t> / </a:t>
                      </a:r>
                      <a:r>
                        <a:rPr lang="it-IT" sz="1400" i="1" dirty="0" err="1"/>
                        <a:t>n.d.</a:t>
                      </a:r>
                      <a:endParaRPr lang="it-IT" sz="1400" i="1"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400" i="1" dirty="0">
                          <a:solidFill>
                            <a:schemeClr val="tx1"/>
                          </a:solidFill>
                        </a:rPr>
                        <a:t>93,40%±1,05% </a:t>
                      </a:r>
                      <a:r>
                        <a:rPr lang="it-IT" sz="1400" i="0" dirty="0">
                          <a:solidFill>
                            <a:schemeClr val="tx1"/>
                          </a:solidFill>
                        </a:rPr>
                        <a:t>/</a:t>
                      </a:r>
                      <a:r>
                        <a:rPr lang="it-IT" sz="1400" i="1" dirty="0">
                          <a:solidFill>
                            <a:schemeClr val="tx1"/>
                          </a:solidFill>
                        </a:rPr>
                        <a:t> 93,40%±4,23%</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400" i="1" dirty="0">
                          <a:solidFill>
                            <a:schemeClr val="tx1"/>
                          </a:solidFill>
                        </a:rPr>
                        <a:t>97,22%</a:t>
                      </a:r>
                    </a:p>
                  </a:txBody>
                  <a:tcPr anchor="ctr"/>
                </a:tc>
                <a:extLst>
                  <a:ext uri="{0D108BD9-81ED-4DB2-BD59-A6C34878D82A}">
                    <a16:rowId xmlns:a16="http://schemas.microsoft.com/office/drawing/2014/main" val="3800155377"/>
                  </a:ext>
                </a:extLst>
              </a:tr>
            </a:tbl>
          </a:graphicData>
        </a:graphic>
      </p:graphicFrame>
      <p:sp>
        <p:nvSpPr>
          <p:cNvPr id="2" name="CasellaDiTesto 1">
            <a:extLst>
              <a:ext uri="{FF2B5EF4-FFF2-40B4-BE49-F238E27FC236}">
                <a16:creationId xmlns:a16="http://schemas.microsoft.com/office/drawing/2014/main" id="{BE230A9E-6BC2-8724-6E64-FC538A331645}"/>
              </a:ext>
            </a:extLst>
          </p:cNvPr>
          <p:cNvSpPr txBox="1">
            <a:spLocks/>
          </p:cNvSpPr>
          <p:nvPr/>
        </p:nvSpPr>
        <p:spPr>
          <a:xfrm>
            <a:off x="311755" y="792000"/>
            <a:ext cx="8160842" cy="338554"/>
          </a:xfrm>
          <a:prstGeom prst="rect">
            <a:avLst/>
          </a:prstGeom>
          <a:noFill/>
        </p:spPr>
        <p:txBody>
          <a:bodyPr wrap="square" rtlCol="0">
            <a:spAutoFit/>
          </a:bodyPr>
          <a:lstStyle/>
          <a:p>
            <a:pPr algn="ctr"/>
            <a:r>
              <a:rPr lang="it-IT" sz="1400" b="1" dirty="0" err="1"/>
              <a:t>Table</a:t>
            </a:r>
            <a:r>
              <a:rPr lang="it-IT" sz="1400" b="1" dirty="0"/>
              <a:t> 15</a:t>
            </a:r>
            <a:r>
              <a:rPr lang="it-IT" sz="1600" dirty="0"/>
              <a:t>: </a:t>
            </a:r>
            <a:r>
              <a:rPr lang="it-IT" sz="1400" dirty="0" err="1"/>
              <a:t>Prediction</a:t>
            </a:r>
            <a:r>
              <a:rPr lang="it-IT" sz="1400" dirty="0"/>
              <a:t> </a:t>
            </a:r>
            <a:r>
              <a:rPr lang="it-IT" sz="1400" dirty="0" err="1"/>
              <a:t>results</a:t>
            </a:r>
            <a:r>
              <a:rPr lang="it-IT" sz="1400" dirty="0"/>
              <a:t> </a:t>
            </a:r>
            <a:r>
              <a:rPr lang="it-IT" sz="1400" dirty="0" err="1"/>
              <a:t>obtained</a:t>
            </a:r>
            <a:r>
              <a:rPr lang="it-IT" sz="1400" dirty="0"/>
              <a:t> for the </a:t>
            </a:r>
            <a:r>
              <a:rPr lang="it-IT" sz="1400" dirty="0" err="1"/>
              <a:t>MONK’s</a:t>
            </a:r>
            <a:r>
              <a:rPr lang="it-IT" sz="1400" dirty="0"/>
              <a:t> task, with a SVM</a:t>
            </a:r>
            <a:endParaRPr lang="it-IT" sz="1600" dirty="0"/>
          </a:p>
        </p:txBody>
      </p:sp>
      <p:graphicFrame>
        <p:nvGraphicFramePr>
          <p:cNvPr id="8" name="Tabella 7">
            <a:extLst>
              <a:ext uri="{FF2B5EF4-FFF2-40B4-BE49-F238E27FC236}">
                <a16:creationId xmlns:a16="http://schemas.microsoft.com/office/drawing/2014/main" id="{84DE0662-B539-4FAA-8D29-2412C11DB7EB}"/>
              </a:ext>
            </a:extLst>
          </p:cNvPr>
          <p:cNvGraphicFramePr>
            <a:graphicFrameLocks noGrp="1"/>
          </p:cNvGraphicFramePr>
          <p:nvPr>
            <p:extLst>
              <p:ext uri="{D42A27DB-BD31-4B8C-83A1-F6EECF244321}">
                <p14:modId xmlns:p14="http://schemas.microsoft.com/office/powerpoint/2010/main" val="4190525031"/>
              </p:ext>
            </p:extLst>
          </p:nvPr>
        </p:nvGraphicFramePr>
        <p:xfrm>
          <a:off x="311753" y="2910306"/>
          <a:ext cx="8160844" cy="1859280"/>
        </p:xfrm>
        <a:graphic>
          <a:graphicData uri="http://schemas.openxmlformats.org/drawingml/2006/table">
            <a:tbl>
              <a:tblPr firstRow="1" bandRow="1">
                <a:tableStyleId>{0E3FDE45-AF77-4B5C-9715-49D594BDF05E}</a:tableStyleId>
              </a:tblPr>
              <a:tblGrid>
                <a:gridCol w="871588">
                  <a:extLst>
                    <a:ext uri="{9D8B030D-6E8A-4147-A177-3AD203B41FA5}">
                      <a16:colId xmlns:a16="http://schemas.microsoft.com/office/drawing/2014/main" val="935040320"/>
                    </a:ext>
                  </a:extLst>
                </a:gridCol>
                <a:gridCol w="3489512">
                  <a:extLst>
                    <a:ext uri="{9D8B030D-6E8A-4147-A177-3AD203B41FA5}">
                      <a16:colId xmlns:a16="http://schemas.microsoft.com/office/drawing/2014/main" val="1166905258"/>
                    </a:ext>
                  </a:extLst>
                </a:gridCol>
                <a:gridCol w="2723029">
                  <a:extLst>
                    <a:ext uri="{9D8B030D-6E8A-4147-A177-3AD203B41FA5}">
                      <a16:colId xmlns:a16="http://schemas.microsoft.com/office/drawing/2014/main" val="34889993"/>
                    </a:ext>
                  </a:extLst>
                </a:gridCol>
                <a:gridCol w="1076715">
                  <a:extLst>
                    <a:ext uri="{9D8B030D-6E8A-4147-A177-3AD203B41FA5}">
                      <a16:colId xmlns:a16="http://schemas.microsoft.com/office/drawing/2014/main" val="3320172478"/>
                    </a:ext>
                  </a:extLst>
                </a:gridCol>
              </a:tblGrid>
              <a:tr h="225137">
                <a:tc>
                  <a:txBody>
                    <a:bodyPr/>
                    <a:lstStyle/>
                    <a:p>
                      <a:pPr algn="ctr"/>
                      <a:r>
                        <a:rPr lang="it-IT" sz="1600" dirty="0"/>
                        <a:t>Task</a:t>
                      </a:r>
                    </a:p>
                  </a:txBody>
                  <a:tcPr anchor="ctr"/>
                </a:tc>
                <a:tc>
                  <a:txBody>
                    <a:bodyPr/>
                    <a:lstStyle/>
                    <a:p>
                      <a:pPr algn="ctr"/>
                      <a:r>
                        <a:rPr lang="it-IT" sz="1400" i="1" dirty="0">
                          <a:solidFill>
                            <a:schemeClr val="tx1"/>
                          </a:solidFill>
                        </a:rPr>
                        <a:t># </a:t>
                      </a:r>
                      <a:r>
                        <a:rPr lang="it-IT" sz="1400" i="1" dirty="0" err="1">
                          <a:solidFill>
                            <a:schemeClr val="tx1"/>
                          </a:solidFill>
                        </a:rPr>
                        <a:t>trees</a:t>
                      </a:r>
                      <a:r>
                        <a:rPr lang="it-IT" sz="1400" i="1" dirty="0">
                          <a:solidFill>
                            <a:schemeClr val="tx1"/>
                          </a:solidFill>
                        </a:rPr>
                        <a:t> </a:t>
                      </a:r>
                      <a:r>
                        <a:rPr lang="it-IT" sz="1400" i="0" dirty="0">
                          <a:solidFill>
                            <a:schemeClr val="tx1"/>
                          </a:solidFill>
                        </a:rPr>
                        <a:t>/</a:t>
                      </a:r>
                      <a:r>
                        <a:rPr lang="it-IT" sz="1400" i="1" dirty="0">
                          <a:solidFill>
                            <a:schemeClr val="tx1"/>
                          </a:solidFill>
                        </a:rPr>
                        <a:t> </a:t>
                      </a:r>
                      <a:r>
                        <a:rPr lang="it-IT" sz="1400" i="1" dirty="0" err="1">
                          <a:solidFill>
                            <a:schemeClr val="tx1"/>
                          </a:solidFill>
                        </a:rPr>
                        <a:t>maxDepth</a:t>
                      </a:r>
                      <a:r>
                        <a:rPr lang="it-IT" sz="1400" i="1" dirty="0">
                          <a:solidFill>
                            <a:schemeClr val="tx1"/>
                          </a:solidFill>
                        </a:rPr>
                        <a:t> </a:t>
                      </a:r>
                      <a:r>
                        <a:rPr lang="it-IT" sz="1400" i="0" dirty="0">
                          <a:solidFill>
                            <a:schemeClr val="tx1"/>
                          </a:solidFill>
                        </a:rPr>
                        <a:t>/</a:t>
                      </a:r>
                      <a:r>
                        <a:rPr lang="it-IT" sz="1400" i="1" dirty="0">
                          <a:solidFill>
                            <a:schemeClr val="tx1"/>
                          </a:solidFill>
                        </a:rPr>
                        <a:t> </a:t>
                      </a:r>
                      <a:r>
                        <a:rPr lang="it-IT" sz="1400" i="1" dirty="0" err="1">
                          <a:solidFill>
                            <a:schemeClr val="tx1"/>
                          </a:solidFill>
                        </a:rPr>
                        <a:t>min_samples_split</a:t>
                      </a:r>
                      <a:r>
                        <a:rPr lang="it-IT" sz="1400" i="1" dirty="0">
                          <a:solidFill>
                            <a:schemeClr val="tx1"/>
                          </a:solidFill>
                        </a:rPr>
                        <a:t> </a:t>
                      </a:r>
                      <a:r>
                        <a:rPr lang="it-IT" sz="1400" i="0" dirty="0">
                          <a:solidFill>
                            <a:schemeClr val="tx1"/>
                          </a:solidFill>
                        </a:rPr>
                        <a:t>/</a:t>
                      </a:r>
                      <a:r>
                        <a:rPr lang="it-IT" sz="1400" i="1" dirty="0">
                          <a:solidFill>
                            <a:schemeClr val="tx1"/>
                          </a:solidFill>
                        </a:rPr>
                        <a:t> </a:t>
                      </a:r>
                      <a:r>
                        <a:rPr lang="it-IT" sz="1400" i="1" dirty="0" err="1">
                          <a:solidFill>
                            <a:schemeClr val="tx1"/>
                          </a:solidFill>
                        </a:rPr>
                        <a:t>min_samples_leaf</a:t>
                      </a:r>
                      <a:r>
                        <a:rPr lang="it-IT" sz="1400" i="1" dirty="0">
                          <a:solidFill>
                            <a:schemeClr val="tx1"/>
                          </a:solidFill>
                        </a:rPr>
                        <a:t> </a:t>
                      </a:r>
                      <a:r>
                        <a:rPr lang="it-IT" sz="1400" i="0" dirty="0">
                          <a:solidFill>
                            <a:schemeClr val="tx1"/>
                          </a:solidFill>
                        </a:rPr>
                        <a:t>/</a:t>
                      </a:r>
                      <a:r>
                        <a:rPr lang="it-IT" sz="1400" i="1" dirty="0">
                          <a:solidFill>
                            <a:schemeClr val="tx1"/>
                          </a:solidFill>
                        </a:rPr>
                        <a:t> </a:t>
                      </a:r>
                      <a:r>
                        <a:rPr lang="it-IT" sz="1400" i="1" dirty="0" err="1">
                          <a:solidFill>
                            <a:schemeClr val="tx1"/>
                          </a:solidFill>
                        </a:rPr>
                        <a:t>maxFeatures</a:t>
                      </a:r>
                      <a:r>
                        <a:rPr lang="it-IT" sz="1400" i="1" dirty="0">
                          <a:solidFill>
                            <a:schemeClr val="tx1"/>
                          </a:solidFill>
                        </a:rPr>
                        <a:t> </a:t>
                      </a:r>
                      <a:r>
                        <a:rPr lang="it-IT" sz="1400" i="0" dirty="0">
                          <a:solidFill>
                            <a:schemeClr val="tx1"/>
                          </a:solidFill>
                        </a:rPr>
                        <a:t>/</a:t>
                      </a:r>
                      <a:r>
                        <a:rPr lang="it-IT" sz="1400" i="1" dirty="0">
                          <a:solidFill>
                            <a:schemeClr val="tx1"/>
                          </a:solidFill>
                        </a:rPr>
                        <a:t> bootstrap </a:t>
                      </a:r>
                      <a:r>
                        <a:rPr lang="it-IT" sz="1400" i="0" dirty="0">
                          <a:solidFill>
                            <a:schemeClr val="tx1"/>
                          </a:solidFill>
                        </a:rPr>
                        <a:t>/</a:t>
                      </a:r>
                      <a:r>
                        <a:rPr lang="it-IT" sz="1400" i="1" dirty="0">
                          <a:solidFill>
                            <a:schemeClr val="tx1"/>
                          </a:solidFill>
                        </a:rPr>
                        <a:t> </a:t>
                      </a:r>
                      <a:r>
                        <a:rPr lang="it-IT" sz="1400" i="1" dirty="0" err="1">
                          <a:solidFill>
                            <a:schemeClr val="tx1"/>
                          </a:solidFill>
                        </a:rPr>
                        <a:t>criterion</a:t>
                      </a:r>
                      <a:endParaRPr lang="it-IT" sz="1400" i="1" dirty="0">
                        <a:solidFill>
                          <a:schemeClr val="tx1"/>
                        </a:solidFill>
                      </a:endParaRPr>
                    </a:p>
                  </a:txBody>
                  <a:tcPr anchor="ctr"/>
                </a:tc>
                <a:tc>
                  <a:txBody>
                    <a:bodyPr/>
                    <a:lstStyle/>
                    <a:p>
                      <a:pPr algn="ctr"/>
                      <a:r>
                        <a:rPr lang="it-IT" sz="1400" dirty="0" err="1"/>
                        <a:t>Accuracy</a:t>
                      </a:r>
                      <a:r>
                        <a:rPr lang="it-IT" sz="1600" dirty="0"/>
                        <a:t> </a:t>
                      </a:r>
                      <a:r>
                        <a:rPr lang="it-IT" sz="1400" dirty="0"/>
                        <a:t>(TR/VL)</a:t>
                      </a:r>
                    </a:p>
                  </a:txBody>
                  <a:tcPr anchor="ctr"/>
                </a:tc>
                <a:tc>
                  <a:txBody>
                    <a:bodyPr/>
                    <a:lstStyle/>
                    <a:p>
                      <a:pPr algn="ctr"/>
                      <a:r>
                        <a:rPr lang="it-IT" sz="1400" dirty="0" err="1"/>
                        <a:t>Accuracy</a:t>
                      </a:r>
                      <a:r>
                        <a:rPr lang="it-IT" sz="1400" dirty="0"/>
                        <a:t> (TS)</a:t>
                      </a:r>
                    </a:p>
                  </a:txBody>
                  <a:tcPr anchor="ctr"/>
                </a:tc>
                <a:extLst>
                  <a:ext uri="{0D108BD9-81ED-4DB2-BD59-A6C34878D82A}">
                    <a16:rowId xmlns:a16="http://schemas.microsoft.com/office/drawing/2014/main" val="3654603585"/>
                  </a:ext>
                </a:extLst>
              </a:tr>
              <a:tr h="286538">
                <a:tc>
                  <a:txBody>
                    <a:bodyPr/>
                    <a:lstStyle/>
                    <a:p>
                      <a:pPr algn="ctr"/>
                      <a:r>
                        <a:rPr lang="it-IT" sz="1400" dirty="0"/>
                        <a:t>MONK 1</a:t>
                      </a:r>
                    </a:p>
                  </a:txBody>
                  <a:tcPr anchor="ctr"/>
                </a:tc>
                <a:tc>
                  <a:txBody>
                    <a:bodyPr/>
                    <a:lstStyle/>
                    <a:p>
                      <a:r>
                        <a:rPr lang="it-IT" sz="1400" i="1" dirty="0"/>
                        <a:t>20 </a:t>
                      </a:r>
                      <a:r>
                        <a:rPr lang="it-IT" sz="1400" i="0" dirty="0"/>
                        <a:t>/</a:t>
                      </a:r>
                      <a:r>
                        <a:rPr lang="it-IT" sz="1400" i="1" dirty="0"/>
                        <a:t> None </a:t>
                      </a:r>
                      <a:r>
                        <a:rPr lang="it-IT" sz="1400" i="0" dirty="0"/>
                        <a:t>/</a:t>
                      </a:r>
                      <a:r>
                        <a:rPr lang="it-IT" sz="1400" i="1" dirty="0"/>
                        <a:t> 4 </a:t>
                      </a:r>
                      <a:r>
                        <a:rPr lang="it-IT" sz="1400" i="0" dirty="0"/>
                        <a:t>/</a:t>
                      </a:r>
                      <a:r>
                        <a:rPr lang="it-IT" sz="1400" i="1" dirty="0"/>
                        <a:t> 1 </a:t>
                      </a:r>
                      <a:r>
                        <a:rPr lang="it-IT" sz="1400" i="0" dirty="0"/>
                        <a:t>/</a:t>
                      </a:r>
                      <a:r>
                        <a:rPr lang="it-IT" sz="1400" i="1" dirty="0"/>
                        <a:t> None </a:t>
                      </a:r>
                      <a:r>
                        <a:rPr lang="it-IT" sz="1400" i="0" dirty="0"/>
                        <a:t>/</a:t>
                      </a:r>
                      <a:r>
                        <a:rPr lang="it-IT" sz="1400" i="1" dirty="0"/>
                        <a:t> True </a:t>
                      </a:r>
                      <a:r>
                        <a:rPr lang="it-IT" sz="1400" i="0" dirty="0"/>
                        <a:t>/</a:t>
                      </a:r>
                      <a:r>
                        <a:rPr lang="it-IT" sz="1400" i="1" dirty="0"/>
                        <a:t> </a:t>
                      </a:r>
                      <a:r>
                        <a:rPr lang="it-IT" sz="1400" i="0" dirty="0" err="1">
                          <a:latin typeface="Consolas" panose="020B0609020204030204" pitchFamily="49" charset="0"/>
                        </a:rPr>
                        <a:t>gini</a:t>
                      </a:r>
                      <a:endParaRPr lang="it-IT" sz="1400" i="0" dirty="0">
                        <a:latin typeface="Consolas" panose="020B0609020204030204" pitchFamily="49" charset="0"/>
                      </a:endParaRPr>
                    </a:p>
                  </a:txBody>
                  <a:tcPr anchor="ctr"/>
                </a:tc>
                <a:tc>
                  <a:txBody>
                    <a:bodyPr/>
                    <a:lstStyle/>
                    <a:p>
                      <a:pPr algn="ctr"/>
                      <a:r>
                        <a:rPr lang="it-IT" sz="1400" i="1" dirty="0"/>
                        <a:t>100%</a:t>
                      </a:r>
                      <a:r>
                        <a:rPr lang="it-IT" sz="1400" i="1" dirty="0">
                          <a:solidFill>
                            <a:schemeClr val="tx1"/>
                          </a:solidFill>
                        </a:rPr>
                        <a:t>±0% </a:t>
                      </a:r>
                      <a:r>
                        <a:rPr lang="it-IT" sz="1400" i="0" dirty="0"/>
                        <a:t>/</a:t>
                      </a:r>
                      <a:r>
                        <a:rPr lang="it-IT" sz="1400" i="1" dirty="0"/>
                        <a:t> 78,03%</a:t>
                      </a:r>
                      <a:r>
                        <a:rPr lang="it-IT" sz="1400" i="1" dirty="0">
                          <a:solidFill>
                            <a:schemeClr val="tx1"/>
                          </a:solidFill>
                        </a:rPr>
                        <a:t>±15,44%</a:t>
                      </a:r>
                      <a:endParaRPr lang="it-IT" sz="1400" i="1" dirty="0"/>
                    </a:p>
                  </a:txBody>
                  <a:tcPr anchor="ctr"/>
                </a:tc>
                <a:tc>
                  <a:txBody>
                    <a:bodyPr/>
                    <a:lstStyle/>
                    <a:p>
                      <a:pPr algn="ctr"/>
                      <a:r>
                        <a:rPr lang="it-IT" sz="1400" i="1" dirty="0"/>
                        <a:t>95,37%</a:t>
                      </a:r>
                    </a:p>
                  </a:txBody>
                  <a:tcPr anchor="ctr"/>
                </a:tc>
                <a:extLst>
                  <a:ext uri="{0D108BD9-81ED-4DB2-BD59-A6C34878D82A}">
                    <a16:rowId xmlns:a16="http://schemas.microsoft.com/office/drawing/2014/main" val="1051854847"/>
                  </a:ext>
                </a:extLst>
              </a:tr>
              <a:tr h="286538">
                <a:tc>
                  <a:txBody>
                    <a:bodyPr/>
                    <a:lstStyle/>
                    <a:p>
                      <a:pPr algn="ctr"/>
                      <a:r>
                        <a:rPr lang="it-IT" sz="1400" dirty="0"/>
                        <a:t>MONK 2</a:t>
                      </a:r>
                    </a:p>
                  </a:txBody>
                  <a:tcPr anchor="ctr"/>
                </a:tc>
                <a:tc>
                  <a:txBody>
                    <a:bodyPr/>
                    <a:lstStyle/>
                    <a:p>
                      <a:r>
                        <a:rPr lang="it-IT" sz="1400" i="1" dirty="0"/>
                        <a:t>100</a:t>
                      </a:r>
                      <a:r>
                        <a:rPr lang="it-IT" sz="1400" dirty="0"/>
                        <a:t> / </a:t>
                      </a:r>
                      <a:r>
                        <a:rPr lang="it-IT" sz="1400" i="1" dirty="0"/>
                        <a:t>None</a:t>
                      </a:r>
                      <a:r>
                        <a:rPr lang="it-IT" sz="1400" dirty="0"/>
                        <a:t> / </a:t>
                      </a:r>
                      <a:r>
                        <a:rPr lang="it-IT" sz="1400" i="1" dirty="0"/>
                        <a:t>2</a:t>
                      </a:r>
                      <a:r>
                        <a:rPr lang="it-IT" sz="1400" dirty="0"/>
                        <a:t> / </a:t>
                      </a:r>
                      <a:r>
                        <a:rPr lang="it-IT" sz="1400" i="1" dirty="0"/>
                        <a:t>1</a:t>
                      </a:r>
                      <a:r>
                        <a:rPr lang="it-IT" sz="1400" dirty="0"/>
                        <a:t> / </a:t>
                      </a:r>
                      <a:r>
                        <a:rPr lang="it-IT" sz="1400" i="1" dirty="0"/>
                        <a:t>None</a:t>
                      </a:r>
                      <a:r>
                        <a:rPr lang="it-IT" sz="1400" dirty="0"/>
                        <a:t> / </a:t>
                      </a:r>
                      <a:r>
                        <a:rPr lang="it-IT" sz="1400" i="1" dirty="0"/>
                        <a:t>False</a:t>
                      </a:r>
                      <a:r>
                        <a:rPr lang="it-IT" sz="1400" dirty="0"/>
                        <a:t> / </a:t>
                      </a:r>
                      <a:r>
                        <a:rPr lang="it-IT" sz="1400" i="0" dirty="0" err="1">
                          <a:latin typeface="Consolas" panose="020B0609020204030204" pitchFamily="49" charset="0"/>
                        </a:rPr>
                        <a:t>gini</a:t>
                      </a:r>
                      <a:endParaRPr lang="it-IT" sz="1400" i="0" dirty="0">
                        <a:latin typeface="Consolas" panose="020B0609020204030204" pitchFamily="49" charset="0"/>
                      </a:endParaRPr>
                    </a:p>
                  </a:txBody>
                  <a:tcPr anchor="ctr"/>
                </a:tc>
                <a:tc>
                  <a:txBody>
                    <a:bodyPr/>
                    <a:lstStyle/>
                    <a:p>
                      <a:pPr algn="ctr"/>
                      <a:r>
                        <a:rPr lang="it-IT" sz="1400" i="1" dirty="0">
                          <a:solidFill>
                            <a:schemeClr val="tx1"/>
                          </a:solidFill>
                        </a:rPr>
                        <a:t>100%±0% </a:t>
                      </a:r>
                      <a:r>
                        <a:rPr lang="it-IT" sz="1400" i="0" dirty="0">
                          <a:solidFill>
                            <a:schemeClr val="tx1"/>
                          </a:solidFill>
                        </a:rPr>
                        <a:t>/</a:t>
                      </a:r>
                      <a:r>
                        <a:rPr lang="it-IT" sz="1400" i="1" dirty="0">
                          <a:solidFill>
                            <a:schemeClr val="tx1"/>
                          </a:solidFill>
                        </a:rPr>
                        <a:t> 65,17%±9,91%</a:t>
                      </a:r>
                    </a:p>
                  </a:txBody>
                  <a:tcPr anchor="ctr"/>
                </a:tc>
                <a:tc>
                  <a:txBody>
                    <a:bodyPr/>
                    <a:lstStyle/>
                    <a:p>
                      <a:pPr algn="ctr"/>
                      <a:r>
                        <a:rPr lang="it-IT" sz="1400" i="1" dirty="0">
                          <a:solidFill>
                            <a:schemeClr val="tx1"/>
                          </a:solidFill>
                        </a:rPr>
                        <a:t>81,94%</a:t>
                      </a:r>
                    </a:p>
                  </a:txBody>
                  <a:tcPr anchor="ctr"/>
                </a:tc>
                <a:extLst>
                  <a:ext uri="{0D108BD9-81ED-4DB2-BD59-A6C34878D82A}">
                    <a16:rowId xmlns:a16="http://schemas.microsoft.com/office/drawing/2014/main" val="883051443"/>
                  </a:ext>
                </a:extLst>
              </a:tr>
              <a:tr h="286538">
                <a:tc>
                  <a:txBody>
                    <a:bodyPr/>
                    <a:lstStyle/>
                    <a:p>
                      <a:pPr algn="ctr"/>
                      <a:r>
                        <a:rPr lang="it-IT" sz="1400" dirty="0"/>
                        <a:t>MONK 3</a:t>
                      </a:r>
                    </a:p>
                  </a:txBody>
                  <a:tcPr anchor="ctr"/>
                </a:tc>
                <a:tc>
                  <a:txBody>
                    <a:bodyPr/>
                    <a:lstStyle/>
                    <a:p>
                      <a:r>
                        <a:rPr lang="it-IT" sz="1400" i="1" dirty="0"/>
                        <a:t>50</a:t>
                      </a:r>
                      <a:r>
                        <a:rPr lang="it-IT" sz="1400" dirty="0"/>
                        <a:t> / </a:t>
                      </a:r>
                      <a:r>
                        <a:rPr lang="it-IT" sz="1400" i="1" dirty="0"/>
                        <a:t>None</a:t>
                      </a:r>
                      <a:r>
                        <a:rPr lang="it-IT" sz="1400" dirty="0"/>
                        <a:t> / </a:t>
                      </a:r>
                      <a:r>
                        <a:rPr lang="it-IT" sz="1400" i="1" dirty="0"/>
                        <a:t>6</a:t>
                      </a:r>
                      <a:r>
                        <a:rPr lang="it-IT" sz="1400" dirty="0"/>
                        <a:t> / </a:t>
                      </a:r>
                      <a:r>
                        <a:rPr lang="it-IT" sz="1400" i="1" dirty="0"/>
                        <a:t>1</a:t>
                      </a:r>
                      <a:r>
                        <a:rPr lang="it-IT" sz="1400" dirty="0"/>
                        <a:t> / </a:t>
                      </a:r>
                      <a:r>
                        <a:rPr lang="it-IT" sz="1400" dirty="0" err="1">
                          <a:latin typeface="Consolas" panose="020B0609020204030204" pitchFamily="49" charset="0"/>
                        </a:rPr>
                        <a:t>sqrt</a:t>
                      </a:r>
                      <a:r>
                        <a:rPr lang="it-IT" sz="1400" dirty="0">
                          <a:latin typeface="Consolas" panose="020B0609020204030204" pitchFamily="49" charset="0"/>
                        </a:rPr>
                        <a:t>()</a:t>
                      </a:r>
                      <a:r>
                        <a:rPr lang="it-IT" sz="1400" dirty="0"/>
                        <a:t> /</a:t>
                      </a:r>
                      <a:r>
                        <a:rPr lang="it-IT" sz="1400" i="1" dirty="0"/>
                        <a:t>True</a:t>
                      </a:r>
                      <a:r>
                        <a:rPr lang="it-IT" sz="1400" dirty="0"/>
                        <a:t> / </a:t>
                      </a:r>
                      <a:r>
                        <a:rPr lang="it-IT" sz="1400" dirty="0" err="1">
                          <a:latin typeface="Consolas" panose="020B0609020204030204" pitchFamily="49" charset="0"/>
                        </a:rPr>
                        <a:t>gini</a:t>
                      </a:r>
                      <a:endParaRPr lang="it-IT" sz="1400" dirty="0">
                        <a:latin typeface="Consolas" panose="020B0609020204030204" pitchFamily="49"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400" i="1" dirty="0">
                          <a:solidFill>
                            <a:schemeClr val="tx1"/>
                          </a:solidFill>
                        </a:rPr>
                        <a:t>95,88%±1,13% </a:t>
                      </a:r>
                      <a:r>
                        <a:rPr lang="it-IT" sz="1400" i="0" dirty="0">
                          <a:solidFill>
                            <a:schemeClr val="tx1"/>
                          </a:solidFill>
                        </a:rPr>
                        <a:t>/</a:t>
                      </a:r>
                      <a:r>
                        <a:rPr lang="it-IT" sz="1400" i="1" dirty="0">
                          <a:solidFill>
                            <a:schemeClr val="tx1"/>
                          </a:solidFill>
                        </a:rPr>
                        <a:t> 92,57%±4,07%</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400" i="1" dirty="0">
                          <a:solidFill>
                            <a:schemeClr val="tx1"/>
                          </a:solidFill>
                        </a:rPr>
                        <a:t>96,99%</a:t>
                      </a:r>
                    </a:p>
                  </a:txBody>
                  <a:tcPr anchor="ctr"/>
                </a:tc>
                <a:extLst>
                  <a:ext uri="{0D108BD9-81ED-4DB2-BD59-A6C34878D82A}">
                    <a16:rowId xmlns:a16="http://schemas.microsoft.com/office/drawing/2014/main" val="3800155377"/>
                  </a:ext>
                </a:extLst>
              </a:tr>
            </a:tbl>
          </a:graphicData>
        </a:graphic>
      </p:graphicFrame>
      <p:sp>
        <p:nvSpPr>
          <p:cNvPr id="9" name="CasellaDiTesto 8">
            <a:extLst>
              <a:ext uri="{FF2B5EF4-FFF2-40B4-BE49-F238E27FC236}">
                <a16:creationId xmlns:a16="http://schemas.microsoft.com/office/drawing/2014/main" id="{289BD0DD-F384-4DFC-09C8-CA90B7F477E0}"/>
              </a:ext>
            </a:extLst>
          </p:cNvPr>
          <p:cNvSpPr txBox="1">
            <a:spLocks/>
          </p:cNvSpPr>
          <p:nvPr/>
        </p:nvSpPr>
        <p:spPr>
          <a:xfrm>
            <a:off x="311752" y="2571750"/>
            <a:ext cx="8160842" cy="338554"/>
          </a:xfrm>
          <a:prstGeom prst="rect">
            <a:avLst/>
          </a:prstGeom>
          <a:noFill/>
        </p:spPr>
        <p:txBody>
          <a:bodyPr wrap="square" rtlCol="0">
            <a:spAutoFit/>
          </a:bodyPr>
          <a:lstStyle/>
          <a:p>
            <a:pPr algn="ctr"/>
            <a:r>
              <a:rPr lang="it-IT" sz="1400" b="1" dirty="0" err="1"/>
              <a:t>Table</a:t>
            </a:r>
            <a:r>
              <a:rPr lang="it-IT" sz="1400" b="1" dirty="0"/>
              <a:t> 16</a:t>
            </a:r>
            <a:r>
              <a:rPr lang="it-IT" sz="1600" dirty="0"/>
              <a:t>: </a:t>
            </a:r>
            <a:r>
              <a:rPr lang="it-IT" sz="1400" dirty="0" err="1"/>
              <a:t>Average</a:t>
            </a:r>
            <a:r>
              <a:rPr lang="it-IT" sz="1400" dirty="0"/>
              <a:t> </a:t>
            </a:r>
            <a:r>
              <a:rPr lang="it-IT" sz="1400" dirty="0" err="1"/>
              <a:t>prediction</a:t>
            </a:r>
            <a:r>
              <a:rPr lang="it-IT" sz="1400" dirty="0"/>
              <a:t> </a:t>
            </a:r>
            <a:r>
              <a:rPr lang="it-IT" sz="1400" dirty="0" err="1"/>
              <a:t>results</a:t>
            </a:r>
            <a:r>
              <a:rPr lang="it-IT" sz="1400" dirty="0"/>
              <a:t> </a:t>
            </a:r>
            <a:r>
              <a:rPr lang="it-IT" sz="1400" dirty="0" err="1"/>
              <a:t>obtained</a:t>
            </a:r>
            <a:r>
              <a:rPr lang="it-IT" sz="1400" dirty="0"/>
              <a:t> for the </a:t>
            </a:r>
            <a:r>
              <a:rPr lang="it-IT" sz="1400" dirty="0" err="1"/>
              <a:t>MONK’s</a:t>
            </a:r>
            <a:r>
              <a:rPr lang="it-IT" sz="1400" dirty="0"/>
              <a:t> task, with a Random </a:t>
            </a:r>
            <a:r>
              <a:rPr lang="it-IT" sz="1400" dirty="0" err="1"/>
              <a:t>Forest</a:t>
            </a:r>
            <a:endParaRPr lang="it-IT" sz="1600" dirty="0"/>
          </a:p>
        </p:txBody>
      </p:sp>
    </p:spTree>
    <p:extLst>
      <p:ext uri="{BB962C8B-B14F-4D97-AF65-F5344CB8AC3E}">
        <p14:creationId xmlns:p14="http://schemas.microsoft.com/office/powerpoint/2010/main" val="3217434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PlaceHolder 1"/>
          <p:cNvSpPr>
            <a:spLocks noGrp="1"/>
          </p:cNvSpPr>
          <p:nvPr>
            <p:ph type="title"/>
          </p:nvPr>
        </p:nvSpPr>
        <p:spPr>
          <a:xfrm>
            <a:off x="311760" y="0"/>
            <a:ext cx="8520120" cy="792000"/>
          </a:xfrm>
          <a:prstGeom prst="rect">
            <a:avLst/>
          </a:prstGeom>
          <a:noFill/>
          <a:ln w="0">
            <a:noFill/>
          </a:ln>
        </p:spPr>
        <p:txBody>
          <a:bodyPr tIns="91440" bIns="91440" anchor="t">
            <a:normAutofit fontScale="90000"/>
          </a:bodyPr>
          <a:lstStyle/>
          <a:p>
            <a:pPr>
              <a:lnSpc>
                <a:spcPct val="100000"/>
              </a:lnSpc>
              <a:buNone/>
              <a:tabLst>
                <a:tab pos="0" algn="l"/>
              </a:tabLst>
            </a:pPr>
            <a:r>
              <a:rPr lang="it" sz="2400" b="0" strike="noStrike" spc="-1" dirty="0">
                <a:solidFill>
                  <a:srgbClr val="000000"/>
                </a:solidFill>
                <a:latin typeface="Arial"/>
                <a:ea typeface="Arial"/>
              </a:rPr>
              <a:t>Appendix – </a:t>
            </a:r>
            <a:r>
              <a:rPr lang="it" sz="2400" spc="-1" dirty="0">
                <a:solidFill>
                  <a:srgbClr val="000000"/>
                </a:solidFill>
                <a:latin typeface="Arial"/>
                <a:ea typeface="Arial"/>
              </a:rPr>
              <a:t>5</a:t>
            </a:r>
            <a:br>
              <a:rPr lang="it" sz="2400" b="0" strike="noStrike" spc="-1" dirty="0">
                <a:solidFill>
                  <a:srgbClr val="000000"/>
                </a:solidFill>
                <a:latin typeface="Arial"/>
                <a:ea typeface="Arial"/>
              </a:rPr>
            </a:br>
            <a:r>
              <a:rPr lang="it" sz="2000" spc="-1" dirty="0">
                <a:solidFill>
                  <a:srgbClr val="3F3F3F"/>
                </a:solidFill>
                <a:latin typeface="Arial"/>
                <a:ea typeface="Arial"/>
              </a:rPr>
              <a:t>In-depth analysis MONK</a:t>
            </a:r>
            <a:r>
              <a:rPr lang="it" sz="2000" b="0" strike="noStrike" spc="-1" dirty="0">
                <a:solidFill>
                  <a:srgbClr val="3F3F3F"/>
                </a:solidFill>
                <a:latin typeface="Arial"/>
                <a:ea typeface="Arial"/>
              </a:rPr>
              <a:t> task</a:t>
            </a:r>
            <a:endParaRPr lang="it-IT" sz="2400" b="0" strike="noStrike" spc="-1" dirty="0">
              <a:solidFill>
                <a:srgbClr val="FF0000"/>
              </a:solidFill>
              <a:latin typeface="Arial"/>
            </a:endParaRPr>
          </a:p>
        </p:txBody>
      </p:sp>
      <p:sp>
        <p:nvSpPr>
          <p:cNvPr id="122" name="PlaceHolder 3"/>
          <p:cNvSpPr>
            <a:spLocks noGrp="1"/>
          </p:cNvSpPr>
          <p:nvPr>
            <p:ph type="sldNum" idx="14"/>
          </p:nvPr>
        </p:nvSpPr>
        <p:spPr>
          <a:xfrm>
            <a:off x="8472600" y="4663080"/>
            <a:ext cx="548280" cy="393120"/>
          </a:xfrm>
          <a:prstGeom prst="rect">
            <a:avLst/>
          </a:prstGeom>
          <a:noFill/>
          <a:ln w="0">
            <a:noFill/>
          </a:ln>
        </p:spPr>
        <p:txBody>
          <a:bodyPr tIns="91440" bIns="91440" anchor="ctr">
            <a:normAutofit/>
          </a:bodyPr>
          <a:lstStyle>
            <a:lvl1pPr algn="r">
              <a:lnSpc>
                <a:spcPct val="100000"/>
              </a:lnSpc>
              <a:buNone/>
              <a:tabLst>
                <a:tab pos="0" algn="l"/>
              </a:tabLst>
              <a:defRPr lang="it" sz="1000" b="0" strike="noStrike" spc="-1">
                <a:solidFill>
                  <a:srgbClr val="595959"/>
                </a:solidFill>
                <a:latin typeface="Arial"/>
                <a:ea typeface="Arial"/>
              </a:defRPr>
            </a:lvl1pPr>
          </a:lstStyle>
          <a:p>
            <a:pPr algn="r">
              <a:lnSpc>
                <a:spcPct val="100000"/>
              </a:lnSpc>
              <a:buNone/>
              <a:tabLst>
                <a:tab pos="0" algn="l"/>
              </a:tabLst>
            </a:pPr>
            <a:fld id="{25B94CD5-D627-49BE-818E-4A00F2BB16DF}" type="slidenum">
              <a:rPr lang="it" sz="1000" b="0" strike="noStrike" spc="-1">
                <a:solidFill>
                  <a:srgbClr val="595959"/>
                </a:solidFill>
                <a:latin typeface="Arial"/>
                <a:ea typeface="Arial"/>
              </a:rPr>
              <a:t>32</a:t>
            </a:fld>
            <a:endParaRPr lang="it-IT" sz="1000" b="0" strike="noStrike" spc="-1">
              <a:latin typeface="Times New Roman"/>
            </a:endParaRPr>
          </a:p>
        </p:txBody>
      </p:sp>
      <p:pic>
        <p:nvPicPr>
          <p:cNvPr id="11" name="Immagine 10" descr="Immagine che contiene testo, schermata, Carattere, numero&#10;&#10;Descrizione generata automaticamente">
            <a:extLst>
              <a:ext uri="{FF2B5EF4-FFF2-40B4-BE49-F238E27FC236}">
                <a16:creationId xmlns:a16="http://schemas.microsoft.com/office/drawing/2014/main" id="{A364A12D-5752-6A96-DF99-AA3BE9884F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62" y="1387295"/>
            <a:ext cx="1792115" cy="1708028"/>
          </a:xfrm>
          <a:prstGeom prst="rect">
            <a:avLst/>
          </a:prstGeom>
          <a:ln>
            <a:noFill/>
          </a:ln>
        </p:spPr>
      </p:pic>
      <p:pic>
        <p:nvPicPr>
          <p:cNvPr id="15" name="Immagine 14" descr="Immagine che contiene testo, schermata, linea, Diagramma&#10;&#10;Descrizione generata automaticamente">
            <a:extLst>
              <a:ext uri="{FF2B5EF4-FFF2-40B4-BE49-F238E27FC236}">
                <a16:creationId xmlns:a16="http://schemas.microsoft.com/office/drawing/2014/main" id="{D71E0DAD-A66A-F13D-F735-F98964D9E0F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0511" y="3231634"/>
            <a:ext cx="2256149" cy="1634220"/>
          </a:xfrm>
          <a:prstGeom prst="rect">
            <a:avLst/>
          </a:prstGeom>
          <a:ln>
            <a:noFill/>
          </a:ln>
        </p:spPr>
      </p:pic>
      <p:sp>
        <p:nvSpPr>
          <p:cNvPr id="16" name="CasellaDiTesto 15">
            <a:extLst>
              <a:ext uri="{FF2B5EF4-FFF2-40B4-BE49-F238E27FC236}">
                <a16:creationId xmlns:a16="http://schemas.microsoft.com/office/drawing/2014/main" id="{34EA9030-D49A-946A-EE82-303EA4064980}"/>
              </a:ext>
            </a:extLst>
          </p:cNvPr>
          <p:cNvSpPr txBox="1"/>
          <p:nvPr/>
        </p:nvSpPr>
        <p:spPr>
          <a:xfrm>
            <a:off x="230588" y="850874"/>
            <a:ext cx="2644417" cy="400110"/>
          </a:xfrm>
          <a:prstGeom prst="rect">
            <a:avLst/>
          </a:prstGeom>
          <a:noFill/>
        </p:spPr>
        <p:txBody>
          <a:bodyPr wrap="square" rtlCol="0">
            <a:spAutoFit/>
          </a:bodyPr>
          <a:lstStyle/>
          <a:p>
            <a:r>
              <a:rPr lang="it-IT" sz="1000" b="1" dirty="0"/>
              <a:t>Figure</a:t>
            </a:r>
            <a:r>
              <a:rPr lang="it-IT" sz="1000" b="1" dirty="0">
                <a:solidFill>
                  <a:srgbClr val="FF0000"/>
                </a:solidFill>
              </a:rPr>
              <a:t> </a:t>
            </a:r>
            <a:r>
              <a:rPr lang="it-IT" sz="1000" b="1" dirty="0"/>
              <a:t>12</a:t>
            </a:r>
            <a:r>
              <a:rPr lang="it-IT" sz="1000" dirty="0"/>
              <a:t>: </a:t>
            </a:r>
            <a:r>
              <a:rPr lang="it-IT" sz="1000" dirty="0" err="1"/>
              <a:t>Confusion</a:t>
            </a:r>
            <a:r>
              <a:rPr lang="it-IT" sz="1000" dirty="0"/>
              <a:t> </a:t>
            </a:r>
            <a:r>
              <a:rPr lang="it-IT" sz="1000" dirty="0" err="1"/>
              <a:t>matrix</a:t>
            </a:r>
            <a:r>
              <a:rPr lang="it-IT" sz="1000" dirty="0"/>
              <a:t> and ROC curve for the Random </a:t>
            </a:r>
            <a:r>
              <a:rPr lang="it-IT" sz="1000" dirty="0" err="1"/>
              <a:t>Forest</a:t>
            </a:r>
            <a:r>
              <a:rPr lang="it-IT" sz="1000" dirty="0"/>
              <a:t>, MONK 1 task</a:t>
            </a:r>
          </a:p>
        </p:txBody>
      </p:sp>
      <p:sp>
        <p:nvSpPr>
          <p:cNvPr id="2" name="CasellaDiTesto 1">
            <a:extLst>
              <a:ext uri="{FF2B5EF4-FFF2-40B4-BE49-F238E27FC236}">
                <a16:creationId xmlns:a16="http://schemas.microsoft.com/office/drawing/2014/main" id="{567E5F95-8129-0E5E-8F9A-D70FDD614210}"/>
              </a:ext>
            </a:extLst>
          </p:cNvPr>
          <p:cNvSpPr txBox="1"/>
          <p:nvPr/>
        </p:nvSpPr>
        <p:spPr>
          <a:xfrm>
            <a:off x="3106376" y="850874"/>
            <a:ext cx="2410356" cy="400110"/>
          </a:xfrm>
          <a:prstGeom prst="rect">
            <a:avLst/>
          </a:prstGeom>
          <a:noFill/>
        </p:spPr>
        <p:txBody>
          <a:bodyPr wrap="square" rtlCol="0">
            <a:spAutoFit/>
          </a:bodyPr>
          <a:lstStyle/>
          <a:p>
            <a:r>
              <a:rPr lang="it-IT" sz="1000" b="1" dirty="0"/>
              <a:t>Figure</a:t>
            </a:r>
            <a:r>
              <a:rPr lang="it-IT" sz="1000" b="1" dirty="0">
                <a:solidFill>
                  <a:srgbClr val="FF0000"/>
                </a:solidFill>
              </a:rPr>
              <a:t> </a:t>
            </a:r>
            <a:r>
              <a:rPr lang="it-IT" sz="1000" b="1" dirty="0"/>
              <a:t>13</a:t>
            </a:r>
            <a:r>
              <a:rPr lang="it-IT" sz="1000" dirty="0"/>
              <a:t>: </a:t>
            </a:r>
            <a:r>
              <a:rPr lang="it-IT" sz="1000" dirty="0" err="1"/>
              <a:t>Confusion</a:t>
            </a:r>
            <a:r>
              <a:rPr lang="it-IT" sz="1000" dirty="0"/>
              <a:t> </a:t>
            </a:r>
            <a:r>
              <a:rPr lang="it-IT" sz="1000" dirty="0" err="1"/>
              <a:t>matrix</a:t>
            </a:r>
            <a:r>
              <a:rPr lang="it-IT" sz="1000" dirty="0"/>
              <a:t> and ROC curve for the SVM, MONK 2 task</a:t>
            </a:r>
          </a:p>
        </p:txBody>
      </p:sp>
      <p:pic>
        <p:nvPicPr>
          <p:cNvPr id="3" name="Immagine 2">
            <a:extLst>
              <a:ext uri="{FF2B5EF4-FFF2-40B4-BE49-F238E27FC236}">
                <a16:creationId xmlns:a16="http://schemas.microsoft.com/office/drawing/2014/main" id="{CE77E530-BF2C-44CE-43DE-32C834A072B7}"/>
              </a:ext>
            </a:extLst>
          </p:cNvPr>
          <p:cNvPicPr>
            <a:picLocks noChangeAspect="1"/>
          </p:cNvPicPr>
          <p:nvPr/>
        </p:nvPicPr>
        <p:blipFill>
          <a:blip r:embed="rId4"/>
          <a:stretch>
            <a:fillRect/>
          </a:stretch>
        </p:blipFill>
        <p:spPr>
          <a:xfrm>
            <a:off x="3447150" y="1374094"/>
            <a:ext cx="1597663" cy="1708028"/>
          </a:xfrm>
          <a:prstGeom prst="rect">
            <a:avLst/>
          </a:prstGeom>
          <a:ln>
            <a:noFill/>
          </a:ln>
        </p:spPr>
      </p:pic>
      <p:pic>
        <p:nvPicPr>
          <p:cNvPr id="4" name="Immagine 3">
            <a:extLst>
              <a:ext uri="{FF2B5EF4-FFF2-40B4-BE49-F238E27FC236}">
                <a16:creationId xmlns:a16="http://schemas.microsoft.com/office/drawing/2014/main" id="{D461A5FB-0279-69A6-A616-0EEDC8C2B4DF}"/>
              </a:ext>
            </a:extLst>
          </p:cNvPr>
          <p:cNvPicPr>
            <a:picLocks noChangeAspect="1"/>
          </p:cNvPicPr>
          <p:nvPr/>
        </p:nvPicPr>
        <p:blipFill>
          <a:blip r:embed="rId5"/>
          <a:stretch>
            <a:fillRect/>
          </a:stretch>
        </p:blipFill>
        <p:spPr>
          <a:xfrm>
            <a:off x="3183480" y="3231634"/>
            <a:ext cx="2256149" cy="1634220"/>
          </a:xfrm>
          <a:prstGeom prst="rect">
            <a:avLst/>
          </a:prstGeom>
          <a:ln>
            <a:noFill/>
          </a:ln>
        </p:spPr>
      </p:pic>
      <p:sp>
        <p:nvSpPr>
          <p:cNvPr id="5" name="CasellaDiTesto 4">
            <a:extLst>
              <a:ext uri="{FF2B5EF4-FFF2-40B4-BE49-F238E27FC236}">
                <a16:creationId xmlns:a16="http://schemas.microsoft.com/office/drawing/2014/main" id="{5FEEFB7F-7591-15AF-CDF2-BE8BB2D407F2}"/>
              </a:ext>
            </a:extLst>
          </p:cNvPr>
          <p:cNvSpPr txBox="1"/>
          <p:nvPr/>
        </p:nvSpPr>
        <p:spPr>
          <a:xfrm>
            <a:off x="6210500" y="850874"/>
            <a:ext cx="2410356" cy="400110"/>
          </a:xfrm>
          <a:prstGeom prst="rect">
            <a:avLst/>
          </a:prstGeom>
          <a:noFill/>
        </p:spPr>
        <p:txBody>
          <a:bodyPr wrap="square" rtlCol="0">
            <a:spAutoFit/>
          </a:bodyPr>
          <a:lstStyle/>
          <a:p>
            <a:r>
              <a:rPr lang="it-IT" sz="1000" b="1" dirty="0"/>
              <a:t>Figure</a:t>
            </a:r>
            <a:r>
              <a:rPr lang="it-IT" sz="1000" b="1" dirty="0">
                <a:solidFill>
                  <a:srgbClr val="FF0000"/>
                </a:solidFill>
              </a:rPr>
              <a:t> </a:t>
            </a:r>
            <a:r>
              <a:rPr lang="it-IT" sz="1000" b="1" dirty="0"/>
              <a:t>14</a:t>
            </a:r>
            <a:r>
              <a:rPr lang="it-IT" sz="1000" dirty="0"/>
              <a:t>: </a:t>
            </a:r>
            <a:r>
              <a:rPr lang="it-IT" sz="1000" dirty="0" err="1"/>
              <a:t>Confusion</a:t>
            </a:r>
            <a:r>
              <a:rPr lang="it-IT" sz="1000" dirty="0"/>
              <a:t> </a:t>
            </a:r>
            <a:r>
              <a:rPr lang="it-IT" sz="1000" dirty="0" err="1"/>
              <a:t>matrix</a:t>
            </a:r>
            <a:r>
              <a:rPr lang="it-IT" sz="1000" dirty="0"/>
              <a:t> and ROC curve for the SVM, MONK 3 task</a:t>
            </a:r>
          </a:p>
        </p:txBody>
      </p:sp>
      <p:pic>
        <p:nvPicPr>
          <p:cNvPr id="6" name="Immagine 5">
            <a:extLst>
              <a:ext uri="{FF2B5EF4-FFF2-40B4-BE49-F238E27FC236}">
                <a16:creationId xmlns:a16="http://schemas.microsoft.com/office/drawing/2014/main" id="{52323B3E-FE8E-49A1-D545-A63F7F03FD6D}"/>
              </a:ext>
            </a:extLst>
          </p:cNvPr>
          <p:cNvPicPr>
            <a:picLocks noChangeAspect="1"/>
          </p:cNvPicPr>
          <p:nvPr/>
        </p:nvPicPr>
        <p:blipFill>
          <a:blip r:embed="rId6"/>
          <a:stretch>
            <a:fillRect/>
          </a:stretch>
        </p:blipFill>
        <p:spPr>
          <a:xfrm>
            <a:off x="6553739" y="1374094"/>
            <a:ext cx="1597663" cy="1708028"/>
          </a:xfrm>
          <a:prstGeom prst="rect">
            <a:avLst/>
          </a:prstGeom>
          <a:ln>
            <a:noFill/>
          </a:ln>
        </p:spPr>
      </p:pic>
      <p:pic>
        <p:nvPicPr>
          <p:cNvPr id="8" name="Immagine 7">
            <a:extLst>
              <a:ext uri="{FF2B5EF4-FFF2-40B4-BE49-F238E27FC236}">
                <a16:creationId xmlns:a16="http://schemas.microsoft.com/office/drawing/2014/main" id="{10D2B9F6-41F8-19C5-79F8-B56AE004F324}"/>
              </a:ext>
            </a:extLst>
          </p:cNvPr>
          <p:cNvPicPr>
            <a:picLocks noChangeAspect="1"/>
          </p:cNvPicPr>
          <p:nvPr/>
        </p:nvPicPr>
        <p:blipFill>
          <a:blip r:embed="rId7"/>
          <a:stretch>
            <a:fillRect/>
          </a:stretch>
        </p:blipFill>
        <p:spPr>
          <a:xfrm>
            <a:off x="6224495" y="3231634"/>
            <a:ext cx="2256150" cy="1634221"/>
          </a:xfrm>
          <a:prstGeom prst="rect">
            <a:avLst/>
          </a:prstGeom>
          <a:ln>
            <a:noFill/>
          </a:ln>
        </p:spPr>
      </p:pic>
    </p:spTree>
    <p:extLst>
      <p:ext uri="{BB962C8B-B14F-4D97-AF65-F5344CB8AC3E}">
        <p14:creationId xmlns:p14="http://schemas.microsoft.com/office/powerpoint/2010/main" val="33114337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PlaceHolder 1"/>
          <p:cNvSpPr>
            <a:spLocks noGrp="1"/>
          </p:cNvSpPr>
          <p:nvPr>
            <p:ph type="title"/>
          </p:nvPr>
        </p:nvSpPr>
        <p:spPr>
          <a:xfrm>
            <a:off x="311760" y="0"/>
            <a:ext cx="8520120" cy="792000"/>
          </a:xfrm>
          <a:prstGeom prst="rect">
            <a:avLst/>
          </a:prstGeom>
          <a:noFill/>
          <a:ln w="0">
            <a:noFill/>
          </a:ln>
        </p:spPr>
        <p:txBody>
          <a:bodyPr tIns="91440" bIns="91440" anchor="t">
            <a:normAutofit fontScale="90000"/>
          </a:bodyPr>
          <a:lstStyle/>
          <a:p>
            <a:pPr>
              <a:lnSpc>
                <a:spcPct val="100000"/>
              </a:lnSpc>
              <a:buNone/>
              <a:tabLst>
                <a:tab pos="0" algn="l"/>
              </a:tabLst>
            </a:pPr>
            <a:r>
              <a:rPr lang="it" sz="2400" b="0" strike="noStrike" spc="-1" dirty="0">
                <a:solidFill>
                  <a:srgbClr val="000000"/>
                </a:solidFill>
                <a:latin typeface="Arial"/>
                <a:ea typeface="Arial"/>
              </a:rPr>
              <a:t>Appendix – 6</a:t>
            </a:r>
            <a:br>
              <a:rPr lang="it" sz="2400" b="0" strike="noStrike" spc="-1" dirty="0">
                <a:solidFill>
                  <a:srgbClr val="000000"/>
                </a:solidFill>
                <a:latin typeface="Arial"/>
                <a:ea typeface="Arial"/>
              </a:rPr>
            </a:br>
            <a:r>
              <a:rPr lang="it" sz="2000" spc="-1" dirty="0">
                <a:solidFill>
                  <a:srgbClr val="3F3F3F"/>
                </a:solidFill>
                <a:latin typeface="Arial"/>
                <a:ea typeface="Arial"/>
              </a:rPr>
              <a:t>Further specifications on model details &amp; contributions</a:t>
            </a:r>
            <a:endParaRPr lang="it-IT" sz="2400" b="0" strike="noStrike" spc="-1" dirty="0">
              <a:solidFill>
                <a:srgbClr val="3F3F3F"/>
              </a:solidFill>
              <a:latin typeface="Arial"/>
            </a:endParaRPr>
          </a:p>
        </p:txBody>
      </p:sp>
      <p:sp>
        <p:nvSpPr>
          <p:cNvPr id="122" name="PlaceHolder 3"/>
          <p:cNvSpPr>
            <a:spLocks noGrp="1"/>
          </p:cNvSpPr>
          <p:nvPr>
            <p:ph type="sldNum" idx="14"/>
          </p:nvPr>
        </p:nvSpPr>
        <p:spPr>
          <a:xfrm>
            <a:off x="8472600" y="4663080"/>
            <a:ext cx="548280" cy="393120"/>
          </a:xfrm>
          <a:prstGeom prst="rect">
            <a:avLst/>
          </a:prstGeom>
          <a:noFill/>
          <a:ln w="0">
            <a:noFill/>
          </a:ln>
        </p:spPr>
        <p:txBody>
          <a:bodyPr tIns="91440" bIns="91440" anchor="ctr">
            <a:normAutofit/>
          </a:bodyPr>
          <a:lstStyle>
            <a:lvl1pPr algn="r">
              <a:lnSpc>
                <a:spcPct val="100000"/>
              </a:lnSpc>
              <a:buNone/>
              <a:tabLst>
                <a:tab pos="0" algn="l"/>
              </a:tabLst>
              <a:defRPr lang="it" sz="1000" b="0" strike="noStrike" spc="-1">
                <a:solidFill>
                  <a:srgbClr val="595959"/>
                </a:solidFill>
                <a:latin typeface="Arial"/>
                <a:ea typeface="Arial"/>
              </a:defRPr>
            </a:lvl1pPr>
          </a:lstStyle>
          <a:p>
            <a:pPr algn="r">
              <a:lnSpc>
                <a:spcPct val="100000"/>
              </a:lnSpc>
              <a:buNone/>
              <a:tabLst>
                <a:tab pos="0" algn="l"/>
              </a:tabLst>
            </a:pPr>
            <a:fld id="{25B94CD5-D627-49BE-818E-4A00F2BB16DF}" type="slidenum">
              <a:rPr lang="it" sz="1000" b="0" strike="noStrike" spc="-1">
                <a:solidFill>
                  <a:srgbClr val="595959"/>
                </a:solidFill>
                <a:latin typeface="Arial"/>
                <a:ea typeface="Arial"/>
              </a:rPr>
              <a:t>33</a:t>
            </a:fld>
            <a:endParaRPr lang="it-IT" sz="1000" b="0" strike="noStrike" spc="-1">
              <a:latin typeface="Times New Roman"/>
            </a:endParaRPr>
          </a:p>
        </p:txBody>
      </p:sp>
      <mc:AlternateContent xmlns:mc="http://schemas.openxmlformats.org/markup-compatibility/2006" xmlns:a14="http://schemas.microsoft.com/office/drawing/2010/main">
        <mc:Choice Requires="a14">
          <p:sp>
            <p:nvSpPr>
              <p:cNvPr id="5" name="CasellaDiTesto 4">
                <a:extLst>
                  <a:ext uri="{FF2B5EF4-FFF2-40B4-BE49-F238E27FC236}">
                    <a16:creationId xmlns:a16="http://schemas.microsoft.com/office/drawing/2014/main" id="{A77CEF4F-ABAC-4F22-36BA-C76BB6E4367F}"/>
                  </a:ext>
                </a:extLst>
              </p:cNvPr>
              <p:cNvSpPr txBox="1"/>
              <p:nvPr/>
            </p:nvSpPr>
            <p:spPr>
              <a:xfrm>
                <a:off x="311758" y="2395783"/>
                <a:ext cx="8520120" cy="1043747"/>
              </a:xfrm>
              <a:prstGeom prst="rect">
                <a:avLst/>
              </a:prstGeom>
              <a:noFill/>
            </p:spPr>
            <p:txBody>
              <a:bodyPr wrap="square" rtlCol="0">
                <a:spAutoFit/>
              </a:bodyPr>
              <a:lstStyle/>
              <a:p>
                <a:r>
                  <a:rPr lang="it-IT" sz="1200" b="1" dirty="0"/>
                  <a:t>Weight </a:t>
                </a:r>
                <a:r>
                  <a:rPr lang="it-IT" sz="1200" b="1" dirty="0" err="1"/>
                  <a:t>constraints</a:t>
                </a:r>
                <a:r>
                  <a:rPr lang="it-IT" sz="1200" dirty="0"/>
                  <a:t>:</a:t>
                </a:r>
                <a:br>
                  <a:rPr lang="it-IT" sz="1200" dirty="0"/>
                </a:br>
                <a:r>
                  <a:rPr lang="it-IT" sz="1200" dirty="0" err="1"/>
                  <a:t>Keras</a:t>
                </a:r>
                <a:r>
                  <a:rPr lang="it-IT" sz="1200" dirty="0"/>
                  <a:t>’ </a:t>
                </a:r>
                <a:r>
                  <a:rPr lang="it-IT" sz="1200" dirty="0" err="1">
                    <a:latin typeface="Consolas" panose="020B0609020204030204" pitchFamily="49" charset="0"/>
                  </a:rPr>
                  <a:t>MaxNorm</a:t>
                </a:r>
                <a:r>
                  <a:rPr lang="it-IT" sz="1200" dirty="0">
                    <a:latin typeface="Consolas" panose="020B0609020204030204" pitchFamily="49" charset="0"/>
                  </a:rPr>
                  <a:t>(</a:t>
                </a:r>
                <a:r>
                  <a:rPr lang="it-IT" sz="1200" dirty="0">
                    <a:latin typeface="Cambria Math" panose="02040503050406030204" pitchFamily="18" charset="0"/>
                    <a:ea typeface="Cambria Math" panose="02040503050406030204" pitchFamily="18" charset="0"/>
                  </a:rPr>
                  <a:t>n</a:t>
                </a:r>
                <a:r>
                  <a:rPr lang="it-IT" sz="1200" dirty="0">
                    <a:latin typeface="Consolas" panose="020B0609020204030204" pitchFamily="49" charset="0"/>
                  </a:rPr>
                  <a:t>)</a:t>
                </a:r>
                <a:r>
                  <a:rPr lang="it-IT" sz="1200" dirty="0"/>
                  <a:t> </a:t>
                </a:r>
                <a:r>
                  <a:rPr lang="it-IT" sz="1200" dirty="0" err="1"/>
                  <a:t>constraints</a:t>
                </a:r>
                <a:r>
                  <a:rPr lang="it-IT" sz="1200" dirty="0"/>
                  <a:t> the </a:t>
                </a:r>
                <a:r>
                  <a:rPr lang="it-IT" sz="1200" dirty="0" err="1"/>
                  <a:t>norm</a:t>
                </a:r>
                <a:r>
                  <a:rPr lang="it-IT" sz="1200" dirty="0"/>
                  <a:t> of the weights in the following way: for </a:t>
                </a:r>
                <a:r>
                  <a:rPr lang="it-IT" sz="1200" dirty="0" err="1"/>
                  <a:t>each</a:t>
                </a:r>
                <a:r>
                  <a:rPr lang="it-IT" sz="1200" dirty="0"/>
                  <a:t> </a:t>
                </a:r>
                <a:r>
                  <a:rPr lang="it-IT" sz="1200" dirty="0" err="1"/>
                  <a:t>hidden</a:t>
                </a:r>
                <a:r>
                  <a:rPr lang="it-IT" sz="1200" dirty="0"/>
                  <a:t> </a:t>
                </a:r>
                <a:r>
                  <a:rPr lang="it-IT" sz="1200" dirty="0" err="1"/>
                  <a:t>unit</a:t>
                </a:r>
                <a:r>
                  <a:rPr lang="it-IT" sz="1200" dirty="0"/>
                  <a:t>, the </a:t>
                </a:r>
                <a:r>
                  <a:rPr lang="it-IT" sz="1200" dirty="0" err="1"/>
                  <a:t>vector</a:t>
                </a:r>
                <a:r>
                  <a:rPr lang="it-IT" sz="1200" dirty="0"/>
                  <a:t> of the weights </a:t>
                </a:r>
                <a:r>
                  <a:rPr lang="it-IT" sz="1200" dirty="0" err="1"/>
                  <a:t>that</a:t>
                </a:r>
                <a:r>
                  <a:rPr lang="it-IT" sz="1200" dirty="0"/>
                  <a:t> are </a:t>
                </a:r>
                <a:r>
                  <a:rPr lang="it-IT" sz="1200" dirty="0" err="1"/>
                  <a:t>incident</a:t>
                </a:r>
                <a:r>
                  <a:rPr lang="it-IT" sz="1200" dirty="0"/>
                  <a:t> in </a:t>
                </a:r>
                <a:r>
                  <a:rPr lang="it-IT" sz="1200" dirty="0" err="1"/>
                  <a:t>that</a:t>
                </a:r>
                <a:r>
                  <a:rPr lang="it-IT" sz="1200" dirty="0"/>
                  <a:t> </a:t>
                </a:r>
                <a:r>
                  <a:rPr lang="it-IT" sz="1200" dirty="0" err="1"/>
                  <a:t>unit</a:t>
                </a:r>
                <a:r>
                  <a:rPr lang="it-IT" sz="1200" dirty="0"/>
                  <a:t> are </a:t>
                </a:r>
                <a:r>
                  <a:rPr lang="it-IT" sz="1200" dirty="0" err="1"/>
                  <a:t>constrained</a:t>
                </a:r>
                <a:r>
                  <a:rPr lang="it-IT" sz="1200" dirty="0"/>
                  <a:t> to </a:t>
                </a:r>
                <a:r>
                  <a:rPr lang="it-IT" sz="1200" dirty="0" err="1"/>
                  <a:t>have</a:t>
                </a:r>
                <a:r>
                  <a:rPr lang="it-IT" sz="1200" dirty="0"/>
                  <a:t> maximum </a:t>
                </a:r>
                <a:r>
                  <a:rPr lang="it-IT" sz="1200" dirty="0" err="1"/>
                  <a:t>norm</a:t>
                </a:r>
                <a:r>
                  <a:rPr lang="it-IT" sz="1200" dirty="0"/>
                  <a:t> </a:t>
                </a:r>
                <a:r>
                  <a:rPr lang="it-IT" sz="1200" dirty="0">
                    <a:latin typeface="Cambria Math" panose="02040503050406030204" pitchFamily="18" charset="0"/>
                    <a:ea typeface="Cambria Math" panose="02040503050406030204" pitchFamily="18" charset="0"/>
                  </a:rPr>
                  <a:t>n</a:t>
                </a:r>
                <a:r>
                  <a:rPr lang="it-IT" sz="1200" dirty="0"/>
                  <a:t> (i.e. </a:t>
                </a:r>
                <a14:m>
                  <m:oMath xmlns:m="http://schemas.openxmlformats.org/officeDocument/2006/math">
                    <m:d>
                      <m:dPr>
                        <m:begChr m:val="‖"/>
                        <m:endChr m:val="‖"/>
                        <m:ctrlPr>
                          <a:rPr lang="it-IT" sz="1200" i="1" smtClean="0">
                            <a:latin typeface="Cambria Math" panose="02040503050406030204" pitchFamily="18" charset="0"/>
                          </a:rPr>
                        </m:ctrlPr>
                      </m:dPr>
                      <m:e>
                        <m:sSub>
                          <m:sSubPr>
                            <m:ctrlPr>
                              <a:rPr lang="it-IT" sz="1200" i="1" smtClean="0">
                                <a:latin typeface="Cambria Math" panose="02040503050406030204" pitchFamily="18" charset="0"/>
                              </a:rPr>
                            </m:ctrlPr>
                          </m:sSubPr>
                          <m:e>
                            <m:r>
                              <a:rPr lang="it-IT" sz="1200" b="0" i="1" smtClean="0">
                                <a:latin typeface="Cambria Math" panose="02040503050406030204" pitchFamily="18" charset="0"/>
                              </a:rPr>
                              <m:t>(</m:t>
                            </m:r>
                            <m:sSub>
                              <m:sSubPr>
                                <m:ctrlPr>
                                  <a:rPr lang="it-IT" sz="1200" b="0" i="1" smtClean="0">
                                    <a:latin typeface="Cambria Math" panose="02040503050406030204" pitchFamily="18" charset="0"/>
                                  </a:rPr>
                                </m:ctrlPr>
                              </m:sSubPr>
                              <m:e>
                                <m:r>
                                  <a:rPr lang="it-IT" sz="1200" b="0" i="1" smtClean="0">
                                    <a:latin typeface="Cambria Math" panose="02040503050406030204" pitchFamily="18" charset="0"/>
                                  </a:rPr>
                                  <m:t>𝑤</m:t>
                                </m:r>
                              </m:e>
                              <m:sub>
                                <m:r>
                                  <a:rPr lang="it-IT" sz="1200" b="0" i="1" smtClean="0">
                                    <a:latin typeface="Cambria Math" panose="02040503050406030204" pitchFamily="18" charset="0"/>
                                  </a:rPr>
                                  <m:t>𝑖</m:t>
                                </m:r>
                                <m:r>
                                  <a:rPr lang="it-IT" sz="1200" b="0" i="1" smtClean="0">
                                    <a:latin typeface="Cambria Math" panose="02040503050406030204" pitchFamily="18" charset="0"/>
                                  </a:rPr>
                                  <m:t>,</m:t>
                                </m:r>
                                <m:r>
                                  <a:rPr lang="it-IT" sz="1200" b="0" i="1" smtClean="0">
                                    <a:latin typeface="Cambria Math" panose="02040503050406030204" pitchFamily="18" charset="0"/>
                                  </a:rPr>
                                  <m:t>𝑗</m:t>
                                </m:r>
                              </m:sub>
                            </m:sSub>
                            <m:r>
                              <a:rPr lang="it-IT" sz="1200" b="0" i="1" smtClean="0">
                                <a:latin typeface="Cambria Math" panose="02040503050406030204" pitchFamily="18" charset="0"/>
                              </a:rPr>
                              <m:t>)</m:t>
                            </m:r>
                          </m:e>
                          <m:sub>
                            <m:r>
                              <a:rPr lang="it-IT" sz="1200" b="0" i="1" smtClean="0">
                                <a:latin typeface="Cambria Math" panose="02040503050406030204" pitchFamily="18" charset="0"/>
                              </a:rPr>
                              <m:t>𝑗</m:t>
                            </m:r>
                          </m:sub>
                        </m:sSub>
                      </m:e>
                    </m:d>
                    <m:r>
                      <a:rPr lang="it-IT" sz="1200" i="1" smtClean="0">
                        <a:latin typeface="Cambria Math" panose="02040503050406030204" pitchFamily="18" charset="0"/>
                        <a:ea typeface="Cambria Math" panose="02040503050406030204" pitchFamily="18" charset="0"/>
                      </a:rPr>
                      <m:t>≤</m:t>
                    </m:r>
                    <m:r>
                      <m:rPr>
                        <m:nor/>
                      </m:rPr>
                      <a:rPr lang="it-IT" sz="1200" b="0" i="0" smtClean="0">
                        <a:latin typeface="Cambria Math" panose="02040503050406030204" pitchFamily="18" charset="0"/>
                        <a:ea typeface="Cambria Math" panose="02040503050406030204" pitchFamily="18" charset="0"/>
                      </a:rPr>
                      <m:t>n</m:t>
                    </m:r>
                    <m:r>
                      <a:rPr lang="it-IT" sz="1200" b="0" i="1" smtClean="0">
                        <a:latin typeface="Cambria Math" panose="02040503050406030204" pitchFamily="18" charset="0"/>
                        <a:ea typeface="Cambria Math" panose="02040503050406030204" pitchFamily="18" charset="0"/>
                      </a:rPr>
                      <m:t> ∀</m:t>
                    </m:r>
                    <m:r>
                      <a:rPr lang="it-IT" sz="1200" b="0" i="1" smtClean="0">
                        <a:latin typeface="Cambria Math" panose="02040503050406030204" pitchFamily="18" charset="0"/>
                        <a:ea typeface="Cambria Math" panose="02040503050406030204" pitchFamily="18" charset="0"/>
                      </a:rPr>
                      <m:t>𝑖</m:t>
                    </m:r>
                  </m:oMath>
                </a14:m>
                <a:r>
                  <a:rPr lang="it-IT" sz="1200" dirty="0"/>
                  <a:t>).</a:t>
                </a:r>
              </a:p>
              <a:p>
                <a:r>
                  <a:rPr lang="it-IT" sz="1200" dirty="0" err="1"/>
                  <a:t>We</a:t>
                </a:r>
                <a:r>
                  <a:rPr lang="it-IT" sz="1200" dirty="0"/>
                  <a:t> </a:t>
                </a:r>
                <a:r>
                  <a:rPr lang="it-IT" sz="1200" dirty="0" err="1"/>
                  <a:t>chose</a:t>
                </a:r>
                <a:r>
                  <a:rPr lang="it-IT" sz="1200" dirty="0"/>
                  <a:t> the </a:t>
                </a:r>
                <a:r>
                  <a:rPr lang="it-IT" sz="1200" dirty="0" err="1"/>
                  <a:t>value</a:t>
                </a:r>
                <a:r>
                  <a:rPr lang="it-IT" sz="1200" dirty="0"/>
                  <a:t> </a:t>
                </a:r>
                <a:r>
                  <a:rPr lang="it-IT" sz="1200" dirty="0">
                    <a:latin typeface="Cambria Math" panose="02040503050406030204" pitchFamily="18" charset="0"/>
                    <a:ea typeface="Cambria Math" panose="02040503050406030204" pitchFamily="18" charset="0"/>
                  </a:rPr>
                  <a:t>n</a:t>
                </a:r>
                <a:r>
                  <a:rPr lang="it-IT" sz="1200" dirty="0"/>
                  <a:t>=3 </a:t>
                </a:r>
                <a:r>
                  <a:rPr lang="it-IT" sz="1200" dirty="0" err="1"/>
                  <a:t>because</a:t>
                </a:r>
                <a:r>
                  <a:rPr lang="it-IT" sz="1200" dirty="0"/>
                  <a:t> </a:t>
                </a:r>
                <a:r>
                  <a:rPr lang="it-IT" sz="1200" dirty="0" err="1"/>
                  <a:t>it</a:t>
                </a:r>
                <a:r>
                  <a:rPr lang="it-IT" sz="1200" dirty="0"/>
                  <a:t> </a:t>
                </a:r>
                <a:r>
                  <a:rPr lang="it-IT" sz="1200" dirty="0" err="1"/>
                  <a:t>yielded</a:t>
                </a:r>
                <a:r>
                  <a:rPr lang="it-IT" sz="1200" dirty="0"/>
                  <a:t> </a:t>
                </a:r>
                <a:r>
                  <a:rPr lang="it-IT" sz="1200" dirty="0" err="1"/>
                  <a:t>better</a:t>
                </a:r>
                <a:r>
                  <a:rPr lang="it-IT" sz="1200" dirty="0"/>
                  <a:t> </a:t>
                </a:r>
                <a:r>
                  <a:rPr lang="it-IT" sz="1200" dirty="0" err="1"/>
                  <a:t>result</a:t>
                </a:r>
                <a:r>
                  <a:rPr lang="it-IT" sz="1200" dirty="0"/>
                  <a:t> in </a:t>
                </a:r>
                <a:r>
                  <a:rPr lang="it-IT" sz="1200" dirty="0" err="1"/>
                  <a:t>explorative</a:t>
                </a:r>
                <a:r>
                  <a:rPr lang="it-IT" sz="1200" dirty="0"/>
                  <a:t> trials. Due to time </a:t>
                </a:r>
                <a:r>
                  <a:rPr lang="it-IT" sz="1200" dirty="0" err="1"/>
                  <a:t>constraints</a:t>
                </a:r>
                <a:r>
                  <a:rPr lang="it-IT" sz="1200" dirty="0"/>
                  <a:t>, </a:t>
                </a:r>
                <a:r>
                  <a:rPr lang="it-IT" sz="1200" dirty="0" err="1"/>
                  <a:t>we</a:t>
                </a:r>
                <a:r>
                  <a:rPr lang="it-IT" sz="1200" dirty="0"/>
                  <a:t> </a:t>
                </a:r>
                <a:r>
                  <a:rPr lang="it-IT" sz="1200" dirty="0" err="1"/>
                  <a:t>opted</a:t>
                </a:r>
                <a:r>
                  <a:rPr lang="it-IT" sz="1200" dirty="0"/>
                  <a:t> </a:t>
                </a:r>
                <a:r>
                  <a:rPr lang="it-IT" sz="1200" dirty="0" err="1"/>
                  <a:t>not</a:t>
                </a:r>
                <a:r>
                  <a:rPr lang="it-IT" sz="1200" dirty="0"/>
                  <a:t> to do a </a:t>
                </a:r>
                <a:r>
                  <a:rPr lang="it-IT" sz="1200" dirty="0" err="1"/>
                  <a:t>grid</a:t>
                </a:r>
                <a:r>
                  <a:rPr lang="it-IT" sz="1200" dirty="0"/>
                  <a:t> </a:t>
                </a:r>
                <a:r>
                  <a:rPr lang="it-IT" sz="1200" dirty="0" err="1"/>
                  <a:t>search</a:t>
                </a:r>
                <a:r>
                  <a:rPr lang="it-IT" sz="1200" dirty="0"/>
                  <a:t> on </a:t>
                </a:r>
                <a:r>
                  <a:rPr lang="it-IT" sz="1200" dirty="0" err="1"/>
                  <a:t>this</a:t>
                </a:r>
                <a:r>
                  <a:rPr lang="it-IT" sz="1200" dirty="0"/>
                  <a:t> </a:t>
                </a:r>
                <a:r>
                  <a:rPr lang="it-IT" sz="1200" dirty="0" err="1"/>
                  <a:t>value</a:t>
                </a:r>
                <a:r>
                  <a:rPr lang="it-IT" sz="1200" dirty="0"/>
                  <a:t>. </a:t>
                </a:r>
              </a:p>
            </p:txBody>
          </p:sp>
        </mc:Choice>
        <mc:Fallback xmlns="">
          <p:sp>
            <p:nvSpPr>
              <p:cNvPr id="5" name="CasellaDiTesto 4">
                <a:extLst>
                  <a:ext uri="{FF2B5EF4-FFF2-40B4-BE49-F238E27FC236}">
                    <a16:creationId xmlns:a16="http://schemas.microsoft.com/office/drawing/2014/main" id="{A77CEF4F-ABAC-4F22-36BA-C76BB6E4367F}"/>
                  </a:ext>
                </a:extLst>
              </p:cNvPr>
              <p:cNvSpPr txBox="1">
                <a:spLocks noRot="1" noChangeAspect="1" noMove="1" noResize="1" noEditPoints="1" noAdjustHandles="1" noChangeArrowheads="1" noChangeShapeType="1" noTextEdit="1"/>
              </p:cNvSpPr>
              <p:nvPr/>
            </p:nvSpPr>
            <p:spPr>
              <a:xfrm>
                <a:off x="311758" y="2395783"/>
                <a:ext cx="8520120" cy="1043747"/>
              </a:xfrm>
              <a:prstGeom prst="rect">
                <a:avLst/>
              </a:prstGeom>
              <a:blipFill>
                <a:blip r:embed="rId2"/>
                <a:stretch>
                  <a:fillRect b="-3614"/>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3" name="CasellaDiTesto 2">
                <a:extLst>
                  <a:ext uri="{FF2B5EF4-FFF2-40B4-BE49-F238E27FC236}">
                    <a16:creationId xmlns:a16="http://schemas.microsoft.com/office/drawing/2014/main" id="{28493552-C956-9485-1EF8-0D4DE2A9131A}"/>
                  </a:ext>
                </a:extLst>
              </p:cNvPr>
              <p:cNvSpPr txBox="1"/>
              <p:nvPr/>
            </p:nvSpPr>
            <p:spPr>
              <a:xfrm>
                <a:off x="311759" y="874571"/>
                <a:ext cx="8520119" cy="1423980"/>
              </a:xfrm>
              <a:prstGeom prst="rect">
                <a:avLst/>
              </a:prstGeom>
              <a:noFill/>
            </p:spPr>
            <p:txBody>
              <a:bodyPr wrap="square" rtlCol="0">
                <a:spAutoFit/>
              </a:bodyPr>
              <a:lstStyle/>
              <a:p>
                <a:r>
                  <a:rPr lang="it-IT" sz="1200" b="1" dirty="0">
                    <a:latin typeface="Arial" panose="020B0604020202020204" pitchFamily="34" charset="0"/>
                    <a:cs typeface="Arial" panose="020B0604020202020204" pitchFamily="34" charset="0"/>
                  </a:rPr>
                  <a:t>Weight </a:t>
                </a:r>
                <a:r>
                  <a:rPr lang="it-IT" sz="1200" b="1" dirty="0" err="1">
                    <a:latin typeface="Arial" panose="020B0604020202020204" pitchFamily="34" charset="0"/>
                    <a:cs typeface="Arial" panose="020B0604020202020204" pitchFamily="34" charset="0"/>
                  </a:rPr>
                  <a:t>initialization</a:t>
                </a:r>
                <a:r>
                  <a:rPr lang="it-IT" sz="1200" dirty="0">
                    <a:latin typeface="Arial" panose="020B0604020202020204" pitchFamily="34" charset="0"/>
                    <a:cs typeface="Arial" panose="020B0604020202020204" pitchFamily="34" charset="0"/>
                  </a:rPr>
                  <a:t>: </a:t>
                </a:r>
                <a:br>
                  <a:rPr lang="it-IT" sz="1200" u="sng" dirty="0">
                    <a:latin typeface="Arial" panose="020B0604020202020204" pitchFamily="34" charset="0"/>
                    <a:cs typeface="Arial" panose="020B0604020202020204" pitchFamily="34" charset="0"/>
                  </a:rPr>
                </a:br>
                <a:r>
                  <a:rPr lang="it-IT" sz="1200" dirty="0">
                    <a:latin typeface="Arial" panose="020B0604020202020204" pitchFamily="34" charset="0"/>
                    <a:cs typeface="Arial" panose="020B0604020202020204" pitchFamily="34" charset="0"/>
                  </a:rPr>
                  <a:t>In the weight </a:t>
                </a:r>
                <a:r>
                  <a:rPr lang="it-IT" sz="1200" dirty="0" err="1">
                    <a:latin typeface="Arial" panose="020B0604020202020204" pitchFamily="34" charset="0"/>
                    <a:cs typeface="Arial" panose="020B0604020202020204" pitchFamily="34" charset="0"/>
                  </a:rPr>
                  <a:t>initialization</a:t>
                </a:r>
                <a:r>
                  <a:rPr lang="it-IT" sz="1200" dirty="0">
                    <a:latin typeface="Arial" panose="020B0604020202020204" pitchFamily="34" charset="0"/>
                    <a:cs typeface="Arial" panose="020B0604020202020204" pitchFamily="34" charset="0"/>
                  </a:rPr>
                  <a:t> </a:t>
                </a:r>
                <a:r>
                  <a:rPr lang="it-IT" sz="1200" dirty="0" err="1">
                    <a:latin typeface="Arial" panose="020B0604020202020204" pitchFamily="34" charset="0"/>
                    <a:cs typeface="Arial" panose="020B0604020202020204" pitchFamily="34" charset="0"/>
                  </a:rPr>
                  <a:t>performed</a:t>
                </a:r>
                <a:r>
                  <a:rPr lang="it-IT" sz="1200" dirty="0">
                    <a:latin typeface="Arial" panose="020B0604020202020204" pitchFamily="34" charset="0"/>
                    <a:cs typeface="Arial" panose="020B0604020202020204" pitchFamily="34" charset="0"/>
                  </a:rPr>
                  <a:t> by </a:t>
                </a:r>
                <a:r>
                  <a:rPr lang="it-IT" sz="1200" dirty="0" err="1">
                    <a:latin typeface="Consolas" panose="020B0609020204030204" pitchFamily="49" charset="0"/>
                    <a:cs typeface="Arial" panose="020B0604020202020204" pitchFamily="34" charset="0"/>
                  </a:rPr>
                  <a:t>HeNormal</a:t>
                </a:r>
                <a:r>
                  <a:rPr lang="it-IT" sz="1200" dirty="0">
                    <a:latin typeface="Consolas" panose="020B0609020204030204" pitchFamily="49" charset="0"/>
                    <a:cs typeface="Arial" panose="020B0604020202020204" pitchFamily="34" charset="0"/>
                  </a:rPr>
                  <a:t>()</a:t>
                </a:r>
                <a:r>
                  <a:rPr lang="it-IT" sz="1200" dirty="0">
                    <a:latin typeface="Arial" panose="020B0604020202020204" pitchFamily="34" charset="0"/>
                    <a:cs typeface="Arial" panose="020B0604020202020204" pitchFamily="34" charset="0"/>
                  </a:rPr>
                  <a:t> </a:t>
                </a:r>
                <a:r>
                  <a:rPr lang="it-IT" sz="1200" dirty="0" err="1">
                    <a:latin typeface="Arial" panose="020B0604020202020204" pitchFamily="34" charset="0"/>
                    <a:cs typeface="Arial" panose="020B0604020202020204" pitchFamily="34" charset="0"/>
                  </a:rPr>
                  <a:t>starting</a:t>
                </a:r>
                <a:r>
                  <a:rPr lang="it-IT" sz="1200" dirty="0">
                    <a:latin typeface="Arial" panose="020B0604020202020204" pitchFamily="34" charset="0"/>
                    <a:cs typeface="Arial" panose="020B0604020202020204" pitchFamily="34" charset="0"/>
                  </a:rPr>
                  <a:t> weights’ </a:t>
                </a:r>
                <a:r>
                  <a:rPr lang="it-IT" sz="1200" dirty="0" err="1">
                    <a:latin typeface="Arial" panose="020B0604020202020204" pitchFamily="34" charset="0"/>
                    <a:cs typeface="Arial" panose="020B0604020202020204" pitchFamily="34" charset="0"/>
                  </a:rPr>
                  <a:t>values</a:t>
                </a:r>
                <a:r>
                  <a:rPr lang="it-IT" sz="1200" dirty="0">
                    <a:latin typeface="Arial" panose="020B0604020202020204" pitchFamily="34" charset="0"/>
                    <a:cs typeface="Arial" panose="020B0604020202020204" pitchFamily="34" charset="0"/>
                  </a:rPr>
                  <a:t> are </a:t>
                </a:r>
                <a:r>
                  <a:rPr lang="it-IT" sz="1200" dirty="0" err="1">
                    <a:latin typeface="Arial" panose="020B0604020202020204" pitchFamily="34" charset="0"/>
                    <a:cs typeface="Arial" panose="020B0604020202020204" pitchFamily="34" charset="0"/>
                  </a:rPr>
                  <a:t>sampled</a:t>
                </a:r>
                <a:r>
                  <a:rPr lang="it-IT" sz="1200" dirty="0">
                    <a:latin typeface="Arial" panose="020B0604020202020204" pitchFamily="34" charset="0"/>
                    <a:cs typeface="Arial" panose="020B0604020202020204" pitchFamily="34" charset="0"/>
                  </a:rPr>
                  <a:t> from a</a:t>
                </a:r>
                <a:r>
                  <a:rPr lang="it-IT" sz="1200" dirty="0">
                    <a:latin typeface="+mj-lt"/>
                  </a:rPr>
                  <a:t> </a:t>
                </a:r>
                <a14:m>
                  <m:oMath xmlns:m="http://schemas.openxmlformats.org/officeDocument/2006/math">
                    <m:r>
                      <a:rPr lang="it-IT" sz="1200" b="0" i="1" smtClean="0">
                        <a:latin typeface="Cambria Math" panose="02040503050406030204" pitchFamily="18" charset="0"/>
                      </a:rPr>
                      <m:t>𝑁</m:t>
                    </m:r>
                    <m:r>
                      <a:rPr lang="it-IT" sz="1200" b="0" i="1" smtClean="0">
                        <a:latin typeface="Cambria Math" panose="02040503050406030204" pitchFamily="18" charset="0"/>
                      </a:rPr>
                      <m:t>(0,</m:t>
                    </m:r>
                    <m:sSup>
                      <m:sSupPr>
                        <m:ctrlPr>
                          <a:rPr lang="it-IT" sz="1200" b="0" i="1" smtClean="0">
                            <a:latin typeface="Cambria Math" panose="02040503050406030204" pitchFamily="18" charset="0"/>
                          </a:rPr>
                        </m:ctrlPr>
                      </m:sSupPr>
                      <m:e>
                        <m:r>
                          <a:rPr lang="it-IT" sz="1200" b="0" i="1" smtClean="0">
                            <a:latin typeface="Cambria Math" panose="02040503050406030204" pitchFamily="18" charset="0"/>
                            <a:ea typeface="Cambria Math" panose="02040503050406030204" pitchFamily="18" charset="0"/>
                          </a:rPr>
                          <m:t>𝜎</m:t>
                        </m:r>
                      </m:e>
                      <m:sup>
                        <m:r>
                          <a:rPr lang="it-IT" sz="1200" b="0" i="1" smtClean="0">
                            <a:latin typeface="Cambria Math" panose="02040503050406030204" pitchFamily="18" charset="0"/>
                          </a:rPr>
                          <m:t>2</m:t>
                        </m:r>
                      </m:sup>
                    </m:sSup>
                    <m:r>
                      <a:rPr lang="it-IT" sz="1200" b="0" i="1" smtClean="0">
                        <a:latin typeface="Cambria Math" panose="02040503050406030204" pitchFamily="18" charset="0"/>
                      </a:rPr>
                      <m:t>)</m:t>
                    </m:r>
                  </m:oMath>
                </a14:m>
                <a:r>
                  <a:rPr lang="it-IT" sz="1200" dirty="0">
                    <a:latin typeface="+mj-lt"/>
                  </a:rPr>
                  <a:t> </a:t>
                </a:r>
                <a:r>
                  <a:rPr lang="it-IT" sz="1200" dirty="0">
                    <a:cs typeface="Arial" panose="020B0604020202020204" pitchFamily="34" charset="0"/>
                  </a:rPr>
                  <a:t>distribution</a:t>
                </a:r>
                <a:r>
                  <a:rPr lang="it-IT" sz="1200" dirty="0">
                    <a:latin typeface="Arial" panose="020B0604020202020204" pitchFamily="34" charset="0"/>
                    <a:cs typeface="Arial" panose="020B0604020202020204" pitchFamily="34" charset="0"/>
                  </a:rPr>
                  <a:t>, with </a:t>
                </a:r>
                <a14:m>
                  <m:oMath xmlns:m="http://schemas.openxmlformats.org/officeDocument/2006/math">
                    <m:r>
                      <a:rPr lang="it-IT" sz="1200" i="1" smtClean="0">
                        <a:latin typeface="Cambria Math" panose="02040503050406030204" pitchFamily="18" charset="0"/>
                        <a:ea typeface="Cambria Math" panose="02040503050406030204" pitchFamily="18" charset="0"/>
                      </a:rPr>
                      <m:t>𝜎</m:t>
                    </m:r>
                    <m:r>
                      <a:rPr lang="it-IT" sz="1200" b="0" i="1" smtClean="0">
                        <a:latin typeface="Cambria Math" panose="02040503050406030204" pitchFamily="18" charset="0"/>
                        <a:ea typeface="Cambria Math" panose="02040503050406030204" pitchFamily="18" charset="0"/>
                      </a:rPr>
                      <m:t>=</m:t>
                    </m:r>
                    <m:rad>
                      <m:radPr>
                        <m:degHide m:val="on"/>
                        <m:ctrlPr>
                          <a:rPr lang="it-IT" sz="1200" b="0" i="1" smtClean="0">
                            <a:latin typeface="Cambria Math" panose="02040503050406030204" pitchFamily="18" charset="0"/>
                            <a:ea typeface="Cambria Math" panose="02040503050406030204" pitchFamily="18" charset="0"/>
                          </a:rPr>
                        </m:ctrlPr>
                      </m:radPr>
                      <m:deg/>
                      <m:e>
                        <m:f>
                          <m:fPr>
                            <m:type m:val="lin"/>
                            <m:ctrlPr>
                              <a:rPr lang="it-IT" sz="1200" b="0" i="1" smtClean="0">
                                <a:latin typeface="Cambria Math" panose="02040503050406030204" pitchFamily="18" charset="0"/>
                                <a:ea typeface="Cambria Math" panose="02040503050406030204" pitchFamily="18" charset="0"/>
                              </a:rPr>
                            </m:ctrlPr>
                          </m:fPr>
                          <m:num>
                            <m:r>
                              <a:rPr lang="it-IT" sz="1200" b="0" i="1" smtClean="0">
                                <a:latin typeface="Cambria Math" panose="02040503050406030204" pitchFamily="18" charset="0"/>
                                <a:ea typeface="Cambria Math" panose="02040503050406030204" pitchFamily="18" charset="0"/>
                              </a:rPr>
                              <m:t>2</m:t>
                            </m:r>
                          </m:num>
                          <m:den>
                            <m:r>
                              <m:rPr>
                                <m:nor/>
                              </m:rPr>
                              <a:rPr lang="it-IT" sz="1200" b="0" i="0" smtClean="0">
                                <a:latin typeface="Cambria Math" panose="02040503050406030204" pitchFamily="18" charset="0"/>
                                <a:ea typeface="Cambria Math" panose="02040503050406030204" pitchFamily="18" charset="0"/>
                              </a:rPr>
                              <m:t>fan</m:t>
                            </m:r>
                            <m:r>
                              <m:rPr>
                                <m:nor/>
                              </m:rPr>
                              <a:rPr lang="it-IT" sz="1200" b="0" i="0" smtClean="0">
                                <a:latin typeface="Cambria Math" panose="02040503050406030204" pitchFamily="18" charset="0"/>
                                <a:ea typeface="Cambria Math" panose="02040503050406030204" pitchFamily="18" charset="0"/>
                              </a:rPr>
                              <m:t>_</m:t>
                            </m:r>
                            <m:r>
                              <m:rPr>
                                <m:nor/>
                              </m:rPr>
                              <a:rPr lang="it-IT" sz="1200" b="0" i="0" smtClean="0">
                                <a:latin typeface="Cambria Math" panose="02040503050406030204" pitchFamily="18" charset="0"/>
                                <a:ea typeface="Cambria Math" panose="02040503050406030204" pitchFamily="18" charset="0"/>
                              </a:rPr>
                              <m:t>in</m:t>
                            </m:r>
                          </m:den>
                        </m:f>
                      </m:e>
                    </m:rad>
                  </m:oMath>
                </a14:m>
                <a:r>
                  <a:rPr lang="it-IT" sz="1200" dirty="0">
                    <a:latin typeface="+mj-lt"/>
                  </a:rPr>
                  <a:t>, </a:t>
                </a:r>
                <a:r>
                  <a:rPr lang="it-IT" sz="1200" dirty="0" err="1">
                    <a:latin typeface="+mj-lt"/>
                  </a:rPr>
                  <a:t>where</a:t>
                </a:r>
                <a:r>
                  <a:rPr lang="it-IT" sz="1200" dirty="0">
                    <a:latin typeface="+mj-lt"/>
                  </a:rPr>
                  <a:t> </a:t>
                </a:r>
                <a:r>
                  <a:rPr lang="it-IT" sz="1200" dirty="0" err="1">
                    <a:latin typeface="Cambria Math" panose="02040503050406030204" pitchFamily="18" charset="0"/>
                    <a:ea typeface="Cambria Math" panose="02040503050406030204" pitchFamily="18" charset="0"/>
                  </a:rPr>
                  <a:t>fan_in</a:t>
                </a:r>
                <a:r>
                  <a:rPr lang="it-IT" sz="1200" dirty="0">
                    <a:latin typeface="+mj-lt"/>
                  </a:rPr>
                  <a:t> </a:t>
                </a:r>
                <a:r>
                  <a:rPr lang="it-IT" sz="1200" dirty="0" err="1">
                    <a:latin typeface="Arial" panose="020B0604020202020204" pitchFamily="34" charset="0"/>
                    <a:cs typeface="Arial" panose="020B0604020202020204" pitchFamily="34" charset="0"/>
                  </a:rPr>
                  <a:t>is</a:t>
                </a:r>
                <a:r>
                  <a:rPr lang="it-IT" sz="1200" dirty="0">
                    <a:latin typeface="Arial" panose="020B0604020202020204" pitchFamily="34" charset="0"/>
                    <a:cs typeface="Arial" panose="020B0604020202020204" pitchFamily="34" charset="0"/>
                  </a:rPr>
                  <a:t> the </a:t>
                </a:r>
                <a:r>
                  <a:rPr lang="it-IT" sz="1200" dirty="0" err="1">
                    <a:latin typeface="Arial" panose="020B0604020202020204" pitchFamily="34" charset="0"/>
                    <a:cs typeface="Arial" panose="020B0604020202020204" pitchFamily="34" charset="0"/>
                  </a:rPr>
                  <a:t>number</a:t>
                </a:r>
                <a:r>
                  <a:rPr lang="it-IT" sz="1200" dirty="0">
                    <a:latin typeface="Arial" panose="020B0604020202020204" pitchFamily="34" charset="0"/>
                    <a:cs typeface="Arial" panose="020B0604020202020204" pitchFamily="34" charset="0"/>
                  </a:rPr>
                  <a:t> of incoming connections for </a:t>
                </a:r>
                <a:r>
                  <a:rPr lang="it-IT" sz="1200" dirty="0" err="1">
                    <a:latin typeface="Arial" panose="020B0604020202020204" pitchFamily="34" charset="0"/>
                    <a:cs typeface="Arial" panose="020B0604020202020204" pitchFamily="34" charset="0"/>
                  </a:rPr>
                  <a:t>each</a:t>
                </a:r>
                <a:r>
                  <a:rPr lang="it-IT" sz="1200" dirty="0">
                    <a:latin typeface="Arial" panose="020B0604020202020204" pitchFamily="34" charset="0"/>
                    <a:cs typeface="Arial" panose="020B0604020202020204" pitchFamily="34" charset="0"/>
                  </a:rPr>
                  <a:t> weight. </a:t>
                </a:r>
              </a:p>
              <a:p>
                <a:r>
                  <a:rPr lang="it-IT" sz="1200" dirty="0">
                    <a:latin typeface="Arial" panose="020B0604020202020204" pitchFamily="34" charset="0"/>
                    <a:cs typeface="Arial" panose="020B0604020202020204" pitchFamily="34" charset="0"/>
                  </a:rPr>
                  <a:t>The </a:t>
                </a:r>
                <a:r>
                  <a:rPr lang="it-IT" sz="1200" dirty="0" err="1">
                    <a:latin typeface="Arial" panose="020B0604020202020204" pitchFamily="34" charset="0"/>
                    <a:cs typeface="Arial" panose="020B0604020202020204" pitchFamily="34" charset="0"/>
                  </a:rPr>
                  <a:t>main</a:t>
                </a:r>
                <a:r>
                  <a:rPr lang="it-IT" sz="1200" dirty="0">
                    <a:latin typeface="Arial" panose="020B0604020202020204" pitchFamily="34" charset="0"/>
                    <a:cs typeface="Arial" panose="020B0604020202020204" pitchFamily="34" charset="0"/>
                  </a:rPr>
                  <a:t> idea </a:t>
                </a:r>
                <a:r>
                  <a:rPr lang="it-IT" sz="1200" dirty="0" err="1">
                    <a:latin typeface="Arial" panose="020B0604020202020204" pitchFamily="34" charset="0"/>
                    <a:cs typeface="Arial" panose="020B0604020202020204" pitchFamily="34" charset="0"/>
                  </a:rPr>
                  <a:t>is</a:t>
                </a:r>
                <a:r>
                  <a:rPr lang="it-IT" sz="1200" dirty="0">
                    <a:latin typeface="Arial" panose="020B0604020202020204" pitchFamily="34" charset="0"/>
                    <a:cs typeface="Arial" panose="020B0604020202020204" pitchFamily="34" charset="0"/>
                  </a:rPr>
                  <a:t> to </a:t>
                </a:r>
                <a:r>
                  <a:rPr lang="it-IT" sz="1200" dirty="0" err="1">
                    <a:latin typeface="Arial" panose="020B0604020202020204" pitchFamily="34" charset="0"/>
                    <a:cs typeface="Arial" panose="020B0604020202020204" pitchFamily="34" charset="0"/>
                  </a:rPr>
                  <a:t>preserve</a:t>
                </a:r>
                <a:r>
                  <a:rPr lang="it-IT" sz="1200" dirty="0">
                    <a:latin typeface="Arial" panose="020B0604020202020204" pitchFamily="34" charset="0"/>
                    <a:cs typeface="Arial" panose="020B0604020202020204" pitchFamily="34" charset="0"/>
                  </a:rPr>
                  <a:t> the </a:t>
                </a:r>
                <a:r>
                  <a:rPr lang="it-IT" sz="1200" dirty="0" err="1">
                    <a:latin typeface="Arial" panose="020B0604020202020204" pitchFamily="34" charset="0"/>
                    <a:cs typeface="Arial" panose="020B0604020202020204" pitchFamily="34" charset="0"/>
                  </a:rPr>
                  <a:t>variance</a:t>
                </a:r>
                <a:r>
                  <a:rPr lang="it-IT" sz="1200" dirty="0">
                    <a:latin typeface="Arial" panose="020B0604020202020204" pitchFamily="34" charset="0"/>
                    <a:cs typeface="Arial" panose="020B0604020202020204" pitchFamily="34" charset="0"/>
                  </a:rPr>
                  <a:t> of the </a:t>
                </a:r>
                <a:r>
                  <a:rPr lang="it-IT" sz="1200" dirty="0" err="1">
                    <a:latin typeface="Arial" panose="020B0604020202020204" pitchFamily="34" charset="0"/>
                    <a:cs typeface="Arial" panose="020B0604020202020204" pitchFamily="34" charset="0"/>
                  </a:rPr>
                  <a:t>response</a:t>
                </a:r>
                <a:r>
                  <a:rPr lang="it-IT" sz="1200" dirty="0">
                    <a:latin typeface="Arial" panose="020B0604020202020204" pitchFamily="34" charset="0"/>
                    <a:cs typeface="Arial" panose="020B0604020202020204" pitchFamily="34" charset="0"/>
                  </a:rPr>
                  <a:t> (</a:t>
                </a:r>
                <a:r>
                  <a:rPr lang="it-IT" sz="1200" dirty="0" err="1">
                    <a:latin typeface="Arial" panose="020B0604020202020204" pitchFamily="34" charset="0"/>
                    <a:cs typeface="Arial" panose="020B0604020202020204" pitchFamily="34" charset="0"/>
                  </a:rPr>
                  <a:t>aka</a:t>
                </a:r>
                <a:r>
                  <a:rPr lang="it-IT" sz="1200" dirty="0">
                    <a:latin typeface="Arial" panose="020B0604020202020204" pitchFamily="34" charset="0"/>
                    <a:cs typeface="Arial" panose="020B0604020202020204" pitchFamily="34" charset="0"/>
                  </a:rPr>
                  <a:t> the output) of the </a:t>
                </a:r>
                <a:r>
                  <a:rPr lang="it-IT" sz="1200" dirty="0" err="1">
                    <a:latin typeface="Arial" panose="020B0604020202020204" pitchFamily="34" charset="0"/>
                    <a:cs typeface="Arial" panose="020B0604020202020204" pitchFamily="34" charset="0"/>
                  </a:rPr>
                  <a:t>layers</a:t>
                </a:r>
                <a:r>
                  <a:rPr lang="it-IT" sz="1200" dirty="0">
                    <a:latin typeface="Arial" panose="020B0604020202020204" pitchFamily="34" charset="0"/>
                    <a:cs typeface="Arial" panose="020B0604020202020204" pitchFamily="34" charset="0"/>
                  </a:rPr>
                  <a:t>, and </a:t>
                </a:r>
                <a:r>
                  <a:rPr lang="it-IT" sz="1200" dirty="0" err="1">
                    <a:latin typeface="Arial" panose="020B0604020202020204" pitchFamily="34" charset="0"/>
                    <a:cs typeface="Arial" panose="020B0604020202020204" pitchFamily="34" charset="0"/>
                  </a:rPr>
                  <a:t>this</a:t>
                </a:r>
                <a:r>
                  <a:rPr lang="it-IT" sz="1200" dirty="0">
                    <a:latin typeface="Arial" panose="020B0604020202020204" pitchFamily="34" charset="0"/>
                    <a:cs typeface="Arial" panose="020B0604020202020204" pitchFamily="34" charset="0"/>
                  </a:rPr>
                  <a:t> leads to the weights </a:t>
                </a:r>
                <a:r>
                  <a:rPr lang="it-IT" sz="1200" dirty="0" err="1">
                    <a:latin typeface="Arial" panose="020B0604020202020204" pitchFamily="34" charset="0"/>
                    <a:cs typeface="Arial" panose="020B0604020202020204" pitchFamily="34" charset="0"/>
                  </a:rPr>
                  <a:t>having</a:t>
                </a:r>
                <a:r>
                  <a:rPr lang="it-IT" sz="1200" dirty="0">
                    <a:latin typeface="Arial" panose="020B0604020202020204" pitchFamily="34" charset="0"/>
                    <a:cs typeface="Arial" panose="020B0604020202020204" pitchFamily="34" charset="0"/>
                  </a:rPr>
                  <a:t> the </a:t>
                </a:r>
                <a:r>
                  <a:rPr lang="it-IT" sz="1200" dirty="0" err="1">
                    <a:latin typeface="Arial" panose="020B0604020202020204" pitchFamily="34" charset="0"/>
                    <a:cs typeface="Arial" panose="020B0604020202020204" pitchFamily="34" charset="0"/>
                  </a:rPr>
                  <a:t>afromentioned</a:t>
                </a:r>
                <a:r>
                  <a:rPr lang="it-IT" sz="1200" dirty="0">
                    <a:latin typeface="Arial" panose="020B0604020202020204" pitchFamily="34" charset="0"/>
                    <a:cs typeface="Arial" panose="020B0604020202020204" pitchFamily="34" charset="0"/>
                  </a:rPr>
                  <a:t> </a:t>
                </a:r>
                <a:r>
                  <a:rPr lang="it-IT" sz="1200" dirty="0" err="1">
                    <a:latin typeface="Arial" panose="020B0604020202020204" pitchFamily="34" charset="0"/>
                    <a:cs typeface="Arial" panose="020B0604020202020204" pitchFamily="34" charset="0"/>
                  </a:rPr>
                  <a:t>law</a:t>
                </a:r>
                <a:r>
                  <a:rPr lang="it-IT" sz="1200" dirty="0">
                    <a:latin typeface="Arial" panose="020B0604020202020204" pitchFamily="34" charset="0"/>
                    <a:cs typeface="Arial" panose="020B0604020202020204" pitchFamily="34" charset="0"/>
                  </a:rPr>
                  <a:t>.</a:t>
                </a:r>
              </a:p>
              <a:p>
                <a:r>
                  <a:rPr lang="it-IT" sz="1200" dirty="0" err="1">
                    <a:latin typeface="Arial" panose="020B0604020202020204" pitchFamily="34" charset="0"/>
                    <a:cs typeface="Arial" panose="020B0604020202020204" pitchFamily="34" charset="0"/>
                  </a:rPr>
                  <a:t>This</a:t>
                </a:r>
                <a:r>
                  <a:rPr lang="it-IT" sz="1200" dirty="0">
                    <a:latin typeface="Arial" panose="020B0604020202020204" pitchFamily="34" charset="0"/>
                    <a:cs typeface="Arial" panose="020B0604020202020204" pitchFamily="34" charset="0"/>
                  </a:rPr>
                  <a:t> </a:t>
                </a:r>
                <a:r>
                  <a:rPr lang="it-IT" sz="1200" dirty="0" err="1">
                    <a:latin typeface="Arial" panose="020B0604020202020204" pitchFamily="34" charset="0"/>
                    <a:cs typeface="Arial" panose="020B0604020202020204" pitchFamily="34" charset="0"/>
                  </a:rPr>
                  <a:t>initialization</a:t>
                </a:r>
                <a:r>
                  <a:rPr lang="it-IT" sz="1200" dirty="0">
                    <a:latin typeface="Arial" panose="020B0604020202020204" pitchFamily="34" charset="0"/>
                    <a:cs typeface="Arial" panose="020B0604020202020204" pitchFamily="34" charset="0"/>
                  </a:rPr>
                  <a:t> </a:t>
                </a:r>
                <a:r>
                  <a:rPr lang="it-IT" sz="1200" dirty="0" err="1">
                    <a:latin typeface="Arial" panose="020B0604020202020204" pitchFamily="34" charset="0"/>
                    <a:cs typeface="Arial" panose="020B0604020202020204" pitchFamily="34" charset="0"/>
                  </a:rPr>
                  <a:t>has</a:t>
                </a:r>
                <a:r>
                  <a:rPr lang="it-IT" sz="1200" dirty="0">
                    <a:latin typeface="Arial" panose="020B0604020202020204" pitchFamily="34" charset="0"/>
                    <a:cs typeface="Arial" panose="020B0604020202020204" pitchFamily="34" charset="0"/>
                  </a:rPr>
                  <a:t> </a:t>
                </a:r>
                <a:r>
                  <a:rPr lang="it-IT" sz="1200" dirty="0" err="1">
                    <a:latin typeface="Arial" panose="020B0604020202020204" pitchFamily="34" charset="0"/>
                    <a:cs typeface="Arial" panose="020B0604020202020204" pitchFamily="34" charset="0"/>
                  </a:rPr>
                  <a:t>been</a:t>
                </a:r>
                <a:r>
                  <a:rPr lang="it-IT" sz="1200" dirty="0">
                    <a:latin typeface="Arial" panose="020B0604020202020204" pitchFamily="34" charset="0"/>
                    <a:cs typeface="Arial" panose="020B0604020202020204" pitchFamily="34" charset="0"/>
                  </a:rPr>
                  <a:t> </a:t>
                </a:r>
                <a:r>
                  <a:rPr lang="it-IT" sz="1200" dirty="0" err="1">
                    <a:latin typeface="Arial" panose="020B0604020202020204" pitchFamily="34" charset="0"/>
                    <a:cs typeface="Arial" panose="020B0604020202020204" pitchFamily="34" charset="0"/>
                  </a:rPr>
                  <a:t>proven</a:t>
                </a:r>
                <a:r>
                  <a:rPr lang="it-IT" sz="1200" dirty="0">
                    <a:latin typeface="Arial" panose="020B0604020202020204" pitchFamily="34" charset="0"/>
                    <a:cs typeface="Arial" panose="020B0604020202020204" pitchFamily="34" charset="0"/>
                  </a:rPr>
                  <a:t> superior to </a:t>
                </a:r>
                <a:r>
                  <a:rPr lang="it-IT" sz="1200" dirty="0" err="1">
                    <a:latin typeface="Consolas" panose="020B0609020204030204" pitchFamily="49" charset="0"/>
                    <a:cs typeface="Arial" panose="020B0604020202020204" pitchFamily="34" charset="0"/>
                  </a:rPr>
                  <a:t>GlorotNormal</a:t>
                </a:r>
                <a:r>
                  <a:rPr lang="it-IT" sz="1200" dirty="0">
                    <a:latin typeface="Consolas" panose="020B0609020204030204" pitchFamily="49" charset="0"/>
                    <a:cs typeface="Arial" panose="020B0604020202020204" pitchFamily="34" charset="0"/>
                  </a:rPr>
                  <a:t>()</a:t>
                </a:r>
                <a:r>
                  <a:rPr lang="it-IT" sz="1200" dirty="0">
                    <a:latin typeface="Arial" panose="020B0604020202020204" pitchFamily="34" charset="0"/>
                    <a:cs typeface="Arial" panose="020B0604020202020204" pitchFamily="34" charset="0"/>
                  </a:rPr>
                  <a:t> and </a:t>
                </a:r>
                <a:r>
                  <a:rPr lang="it-IT" sz="1200" dirty="0" err="1">
                    <a:latin typeface="Consolas" panose="020B0609020204030204" pitchFamily="49" charset="0"/>
                    <a:cs typeface="Arial" panose="020B0604020202020204" pitchFamily="34" charset="0"/>
                  </a:rPr>
                  <a:t>GlorotUniform</a:t>
                </a:r>
                <a:r>
                  <a:rPr lang="it-IT" sz="1200" dirty="0">
                    <a:latin typeface="Consolas" panose="020B0609020204030204" pitchFamily="49" charset="0"/>
                    <a:cs typeface="Arial" panose="020B0604020202020204" pitchFamily="34" charset="0"/>
                  </a:rPr>
                  <a:t>()</a:t>
                </a:r>
                <a:r>
                  <a:rPr lang="it-IT" sz="1200" dirty="0">
                    <a:latin typeface="Arial" panose="020B0604020202020204" pitchFamily="34" charset="0"/>
                    <a:cs typeface="Arial" panose="020B0604020202020204" pitchFamily="34" charset="0"/>
                  </a:rPr>
                  <a:t> (</a:t>
                </a:r>
                <a:r>
                  <a:rPr lang="it-IT" sz="1200" dirty="0" err="1">
                    <a:latin typeface="Arial" panose="020B0604020202020204" pitchFamily="34" charset="0"/>
                    <a:cs typeface="Arial" panose="020B0604020202020204" pitchFamily="34" charset="0"/>
                  </a:rPr>
                  <a:t>aka</a:t>
                </a:r>
                <a:r>
                  <a:rPr lang="it-IT" sz="1200" dirty="0">
                    <a:latin typeface="Arial" panose="020B0604020202020204" pitchFamily="34" charset="0"/>
                    <a:cs typeface="Arial" panose="020B0604020202020204" pitchFamily="34" charset="0"/>
                  </a:rPr>
                  <a:t> Xavier) for deep networks with </a:t>
                </a:r>
                <a:r>
                  <a:rPr lang="it-IT" sz="1200" dirty="0" err="1">
                    <a:latin typeface="Arial" panose="020B0604020202020204" pitchFamily="34" charset="0"/>
                    <a:cs typeface="Arial" panose="020B0604020202020204" pitchFamily="34" charset="0"/>
                  </a:rPr>
                  <a:t>ReLU</a:t>
                </a:r>
                <a:r>
                  <a:rPr lang="it-IT" sz="1200" dirty="0">
                    <a:latin typeface="Arial" panose="020B0604020202020204" pitchFamily="34" charset="0"/>
                    <a:cs typeface="Arial" panose="020B0604020202020204" pitchFamily="34" charset="0"/>
                  </a:rPr>
                  <a:t> </a:t>
                </a:r>
                <a:r>
                  <a:rPr lang="it-IT" sz="1200" dirty="0" err="1">
                    <a:latin typeface="Arial" panose="020B0604020202020204" pitchFamily="34" charset="0"/>
                    <a:cs typeface="Arial" panose="020B0604020202020204" pitchFamily="34" charset="0"/>
                  </a:rPr>
                  <a:t>activation</a:t>
                </a:r>
                <a:r>
                  <a:rPr lang="it-IT" sz="1200" dirty="0">
                    <a:latin typeface="Arial" panose="020B0604020202020204" pitchFamily="34" charset="0"/>
                    <a:cs typeface="Arial" panose="020B0604020202020204" pitchFamily="34" charset="0"/>
                  </a:rPr>
                  <a:t> </a:t>
                </a:r>
                <a:r>
                  <a:rPr lang="it-IT" sz="1200" dirty="0" err="1">
                    <a:latin typeface="Arial" panose="020B0604020202020204" pitchFamily="34" charset="0"/>
                    <a:cs typeface="Arial" panose="020B0604020202020204" pitchFamily="34" charset="0"/>
                  </a:rPr>
                  <a:t>function</a:t>
                </a:r>
                <a:r>
                  <a:rPr lang="it-IT" sz="1200" dirty="0">
                    <a:latin typeface="Arial" panose="020B0604020202020204" pitchFamily="34" charset="0"/>
                    <a:cs typeface="Arial" panose="020B0604020202020204" pitchFamily="34" charset="0"/>
                  </a:rPr>
                  <a:t>. [</a:t>
                </a:r>
                <a:r>
                  <a:rPr lang="it-IT" sz="1200" dirty="0">
                    <a:latin typeface="Arial" panose="020B0604020202020204" pitchFamily="34" charset="0"/>
                    <a:cs typeface="Arial" panose="020B0604020202020204" pitchFamily="34" charset="0"/>
                    <a:hlinkClick r:id="rId3" action="ppaction://hlinksldjump"/>
                  </a:rPr>
                  <a:t>7</a:t>
                </a:r>
                <a:r>
                  <a:rPr lang="it-IT" sz="1200" dirty="0">
                    <a:latin typeface="Arial" panose="020B0604020202020204" pitchFamily="34" charset="0"/>
                    <a:cs typeface="Arial" panose="020B0604020202020204" pitchFamily="34" charset="0"/>
                  </a:rPr>
                  <a:t>]</a:t>
                </a:r>
              </a:p>
            </p:txBody>
          </p:sp>
        </mc:Choice>
        <mc:Fallback xmlns="">
          <p:sp>
            <p:nvSpPr>
              <p:cNvPr id="3" name="CasellaDiTesto 2">
                <a:extLst>
                  <a:ext uri="{FF2B5EF4-FFF2-40B4-BE49-F238E27FC236}">
                    <a16:creationId xmlns:a16="http://schemas.microsoft.com/office/drawing/2014/main" id="{28493552-C956-9485-1EF8-0D4DE2A9131A}"/>
                  </a:ext>
                </a:extLst>
              </p:cNvPr>
              <p:cNvSpPr txBox="1">
                <a:spLocks noRot="1" noChangeAspect="1" noMove="1" noResize="1" noEditPoints="1" noAdjustHandles="1" noChangeArrowheads="1" noChangeShapeType="1" noTextEdit="1"/>
              </p:cNvSpPr>
              <p:nvPr/>
            </p:nvSpPr>
            <p:spPr>
              <a:xfrm>
                <a:off x="311759" y="874571"/>
                <a:ext cx="8520119" cy="1423980"/>
              </a:xfrm>
              <a:prstGeom prst="rect">
                <a:avLst/>
              </a:prstGeom>
              <a:blipFill>
                <a:blip r:embed="rId4"/>
                <a:stretch>
                  <a:fillRect b="-2655"/>
                </a:stretch>
              </a:blipFill>
            </p:spPr>
            <p:txBody>
              <a:bodyPr/>
              <a:lstStyle/>
              <a:p>
                <a:r>
                  <a:rPr lang="it-IT">
                    <a:noFill/>
                  </a:rPr>
                  <a:t> </a:t>
                </a:r>
              </a:p>
            </p:txBody>
          </p:sp>
        </mc:Fallback>
      </mc:AlternateContent>
      <p:sp>
        <p:nvSpPr>
          <p:cNvPr id="4" name="CasellaDiTesto 3">
            <a:extLst>
              <a:ext uri="{FF2B5EF4-FFF2-40B4-BE49-F238E27FC236}">
                <a16:creationId xmlns:a16="http://schemas.microsoft.com/office/drawing/2014/main" id="{E0A93CAD-4DB2-7379-BF0A-4B4AF265497A}"/>
              </a:ext>
            </a:extLst>
          </p:cNvPr>
          <p:cNvSpPr txBox="1"/>
          <p:nvPr/>
        </p:nvSpPr>
        <p:spPr>
          <a:xfrm>
            <a:off x="311759" y="3633994"/>
            <a:ext cx="8520119" cy="1200329"/>
          </a:xfrm>
          <a:prstGeom prst="rect">
            <a:avLst/>
          </a:prstGeom>
          <a:noFill/>
        </p:spPr>
        <p:txBody>
          <a:bodyPr wrap="square">
            <a:spAutoFit/>
          </a:bodyPr>
          <a:lstStyle/>
          <a:p>
            <a:r>
              <a:rPr lang="it-IT" sz="1200" b="1" dirty="0" err="1"/>
              <a:t>Early</a:t>
            </a:r>
            <a:r>
              <a:rPr lang="it-IT" sz="1200" b="1" dirty="0"/>
              <a:t> </a:t>
            </a:r>
            <a:r>
              <a:rPr lang="it-IT" sz="1200" b="1" dirty="0" err="1"/>
              <a:t>stopping</a:t>
            </a:r>
            <a:r>
              <a:rPr lang="it-IT" sz="1200" dirty="0"/>
              <a:t>:</a:t>
            </a:r>
            <a:br>
              <a:rPr lang="it-IT" sz="1200" dirty="0"/>
            </a:br>
            <a:r>
              <a:rPr lang="it-IT" sz="1200" dirty="0" err="1"/>
              <a:t>When</a:t>
            </a:r>
            <a:r>
              <a:rPr lang="it-IT" sz="1200" dirty="0"/>
              <a:t> </a:t>
            </a:r>
            <a:r>
              <a:rPr lang="it-IT" sz="1200" dirty="0" err="1"/>
              <a:t>doing</a:t>
            </a:r>
            <a:r>
              <a:rPr lang="it-IT" sz="1200" dirty="0"/>
              <a:t> model </a:t>
            </a:r>
            <a:r>
              <a:rPr lang="it-IT" sz="1200" dirty="0" err="1"/>
              <a:t>selection</a:t>
            </a:r>
            <a:r>
              <a:rPr lang="it-IT" sz="1200" dirty="0"/>
              <a:t>, in </a:t>
            </a:r>
            <a:r>
              <a:rPr lang="it-IT" sz="1200" dirty="0" err="1"/>
              <a:t>both</a:t>
            </a:r>
            <a:r>
              <a:rPr lang="it-IT" sz="1200" dirty="0"/>
              <a:t> the full </a:t>
            </a:r>
            <a:r>
              <a:rPr lang="it-IT" sz="1200" dirty="0" err="1"/>
              <a:t>grid</a:t>
            </a:r>
            <a:r>
              <a:rPr lang="it-IT" sz="1200" dirty="0"/>
              <a:t> </a:t>
            </a:r>
            <a:r>
              <a:rPr lang="it-IT" sz="1200" dirty="0" err="1"/>
              <a:t>search</a:t>
            </a:r>
            <a:r>
              <a:rPr lang="it-IT" sz="1200" dirty="0"/>
              <a:t> and </a:t>
            </a:r>
            <a:r>
              <a:rPr lang="it-IT" sz="1200" dirty="0" err="1"/>
              <a:t>Optuna</a:t>
            </a:r>
            <a:r>
              <a:rPr lang="it-IT" sz="1200" dirty="0"/>
              <a:t>, the </a:t>
            </a:r>
            <a:r>
              <a:rPr lang="it-IT" sz="1200" dirty="0" err="1"/>
              <a:t>number</a:t>
            </a:r>
            <a:r>
              <a:rPr lang="it-IT" sz="1200" dirty="0"/>
              <a:t> of </a:t>
            </a:r>
            <a:r>
              <a:rPr lang="it-IT" sz="1200" dirty="0" err="1"/>
              <a:t>epochs</a:t>
            </a:r>
            <a:r>
              <a:rPr lang="it-IT" sz="1200" dirty="0"/>
              <a:t> </a:t>
            </a:r>
            <a:r>
              <a:rPr lang="it-IT" sz="1200" dirty="0" err="1"/>
              <a:t>is</a:t>
            </a:r>
            <a:r>
              <a:rPr lang="it-IT" sz="1200" dirty="0"/>
              <a:t> an </a:t>
            </a:r>
            <a:r>
              <a:rPr lang="it-IT" sz="1200" dirty="0" err="1"/>
              <a:t>hyperparameter</a:t>
            </a:r>
            <a:r>
              <a:rPr lang="it-IT" sz="1200" dirty="0"/>
              <a:t>. </a:t>
            </a:r>
            <a:r>
              <a:rPr lang="it-IT" sz="1200" dirty="0" err="1"/>
              <a:t>We</a:t>
            </a:r>
            <a:r>
              <a:rPr lang="it-IT" sz="1200" dirty="0"/>
              <a:t> </a:t>
            </a:r>
            <a:r>
              <a:rPr lang="it-IT" sz="1200" dirty="0" err="1"/>
              <a:t>opted</a:t>
            </a:r>
            <a:r>
              <a:rPr lang="it-IT" sz="1200" dirty="0"/>
              <a:t> to </a:t>
            </a:r>
            <a:r>
              <a:rPr lang="it-IT" sz="1200" dirty="0" err="1"/>
              <a:t>not</a:t>
            </a:r>
            <a:r>
              <a:rPr lang="it-IT" sz="1200" dirty="0"/>
              <a:t> do </a:t>
            </a:r>
            <a:r>
              <a:rPr lang="it-IT" sz="1200" dirty="0" err="1"/>
              <a:t>early</a:t>
            </a:r>
            <a:r>
              <a:rPr lang="it-IT" sz="1200" dirty="0"/>
              <a:t> </a:t>
            </a:r>
            <a:r>
              <a:rPr lang="it-IT" sz="1200" dirty="0" err="1"/>
              <a:t>stopping</a:t>
            </a:r>
            <a:r>
              <a:rPr lang="it-IT" sz="1200" dirty="0"/>
              <a:t> </a:t>
            </a:r>
            <a:r>
              <a:rPr lang="it-IT" sz="1200" dirty="0" err="1"/>
              <a:t>at</a:t>
            </a:r>
            <a:r>
              <a:rPr lang="it-IT" sz="1200" dirty="0"/>
              <a:t> </a:t>
            </a:r>
            <a:r>
              <a:rPr lang="it-IT" sz="1200" dirty="0" err="1"/>
              <a:t>this</a:t>
            </a:r>
            <a:r>
              <a:rPr lang="it-IT" sz="1200" dirty="0"/>
              <a:t> stage, following the </a:t>
            </a:r>
            <a:r>
              <a:rPr lang="it-IT" sz="1200" dirty="0" err="1"/>
              <a:t>advice</a:t>
            </a:r>
            <a:r>
              <a:rPr lang="it-IT" sz="1200" dirty="0"/>
              <a:t> in [</a:t>
            </a:r>
            <a:r>
              <a:rPr lang="it-IT" sz="1200" dirty="0">
                <a:hlinkClick r:id="rId5" action="ppaction://hlinksldjump"/>
              </a:rPr>
              <a:t>8</a:t>
            </a:r>
            <a:r>
              <a:rPr lang="it-IT" sz="1200" dirty="0"/>
              <a:t>]: </a:t>
            </a:r>
            <a:r>
              <a:rPr lang="it-IT" sz="1200" dirty="0" err="1"/>
              <a:t>early</a:t>
            </a:r>
            <a:r>
              <a:rPr lang="it-IT" sz="1200" dirty="0"/>
              <a:t> </a:t>
            </a:r>
            <a:r>
              <a:rPr lang="it-IT" sz="1200" dirty="0" err="1"/>
              <a:t>stopping</a:t>
            </a:r>
            <a:r>
              <a:rPr lang="it-IT" sz="1200" dirty="0"/>
              <a:t> </a:t>
            </a:r>
            <a:r>
              <a:rPr lang="it-IT" sz="1200" dirty="0" err="1"/>
              <a:t>at</a:t>
            </a:r>
            <a:r>
              <a:rPr lang="it-IT" sz="1200" dirty="0"/>
              <a:t> </a:t>
            </a:r>
            <a:r>
              <a:rPr lang="it-IT" sz="1200" dirty="0" err="1"/>
              <a:t>this</a:t>
            </a:r>
            <a:r>
              <a:rPr lang="it-IT" sz="1200" dirty="0"/>
              <a:t> stage </a:t>
            </a:r>
            <a:r>
              <a:rPr lang="it-IT" sz="1200" dirty="0" err="1"/>
              <a:t>implies</a:t>
            </a:r>
            <a:r>
              <a:rPr lang="it-IT" sz="1200" dirty="0"/>
              <a:t> </a:t>
            </a:r>
            <a:r>
              <a:rPr lang="it-IT" sz="1200" dirty="0" err="1"/>
              <a:t>that</a:t>
            </a:r>
            <a:r>
              <a:rPr lang="it-IT" sz="1200" dirty="0"/>
              <a:t> the </a:t>
            </a:r>
            <a:r>
              <a:rPr lang="it-IT" sz="1200" dirty="0" err="1"/>
              <a:t>hyperparameters</a:t>
            </a:r>
            <a:r>
              <a:rPr lang="it-IT" sz="1200" dirty="0"/>
              <a:t>’ </a:t>
            </a:r>
            <a:r>
              <a:rPr lang="it-IT" sz="1200" dirty="0" err="1"/>
              <a:t>values</a:t>
            </a:r>
            <a:r>
              <a:rPr lang="it-IT" sz="1200" dirty="0"/>
              <a:t> are </a:t>
            </a:r>
            <a:r>
              <a:rPr lang="it-IT" sz="1200" dirty="0" err="1"/>
              <a:t>tested</a:t>
            </a:r>
            <a:r>
              <a:rPr lang="it-IT" sz="1200" dirty="0"/>
              <a:t> for </a:t>
            </a:r>
            <a:r>
              <a:rPr lang="it-IT" sz="1200" dirty="0" err="1"/>
              <a:t>different</a:t>
            </a:r>
            <a:r>
              <a:rPr lang="it-IT" sz="1200" dirty="0"/>
              <a:t> </a:t>
            </a:r>
            <a:r>
              <a:rPr lang="it-IT" sz="1200" dirty="0" err="1"/>
              <a:t>number</a:t>
            </a:r>
            <a:r>
              <a:rPr lang="it-IT" sz="1200" dirty="0"/>
              <a:t> of </a:t>
            </a:r>
            <a:r>
              <a:rPr lang="it-IT" sz="1200" dirty="0" err="1"/>
              <a:t>epochs</a:t>
            </a:r>
            <a:r>
              <a:rPr lang="it-IT" sz="1200" dirty="0"/>
              <a:t>. </a:t>
            </a:r>
            <a:r>
              <a:rPr lang="it-IT" sz="1200" dirty="0" err="1"/>
              <a:t>As</a:t>
            </a:r>
            <a:r>
              <a:rPr lang="it-IT" sz="1200" dirty="0"/>
              <a:t> a </a:t>
            </a:r>
            <a:r>
              <a:rPr lang="it-IT" sz="1200" dirty="0" err="1"/>
              <a:t>consequence</a:t>
            </a:r>
            <a:r>
              <a:rPr lang="it-IT" sz="1200" dirty="0"/>
              <a:t>, the </a:t>
            </a:r>
            <a:r>
              <a:rPr lang="it-IT" sz="1200" dirty="0" err="1"/>
              <a:t>effect</a:t>
            </a:r>
            <a:r>
              <a:rPr lang="it-IT" sz="1200" dirty="0"/>
              <a:t> </a:t>
            </a:r>
            <a:r>
              <a:rPr lang="it-IT" sz="1200" dirty="0" err="1"/>
              <a:t>that</a:t>
            </a:r>
            <a:r>
              <a:rPr lang="it-IT" sz="1200" dirty="0"/>
              <a:t> </a:t>
            </a:r>
            <a:r>
              <a:rPr lang="it-IT" sz="1200" dirty="0" err="1"/>
              <a:t>these</a:t>
            </a:r>
            <a:r>
              <a:rPr lang="it-IT" sz="1200" dirty="0"/>
              <a:t> </a:t>
            </a:r>
            <a:r>
              <a:rPr lang="it-IT" sz="1200" dirty="0" err="1"/>
              <a:t>values</a:t>
            </a:r>
            <a:r>
              <a:rPr lang="it-IT" sz="1200" dirty="0"/>
              <a:t> </a:t>
            </a:r>
            <a:r>
              <a:rPr lang="it-IT" sz="1200" dirty="0" err="1"/>
              <a:t>have</a:t>
            </a:r>
            <a:r>
              <a:rPr lang="it-IT" sz="1200" dirty="0"/>
              <a:t> </a:t>
            </a:r>
            <a:r>
              <a:rPr lang="it-IT" sz="1200" dirty="0" err="1"/>
              <a:t>is</a:t>
            </a:r>
            <a:r>
              <a:rPr lang="it-IT" sz="1200" dirty="0"/>
              <a:t> </a:t>
            </a:r>
            <a:r>
              <a:rPr lang="it-IT" sz="1200" dirty="0" err="1"/>
              <a:t>hidden</a:t>
            </a:r>
            <a:r>
              <a:rPr lang="it-IT" sz="1200" dirty="0"/>
              <a:t>. </a:t>
            </a:r>
            <a:r>
              <a:rPr lang="it-IT" sz="1200" dirty="0" err="1"/>
              <a:t>This</a:t>
            </a:r>
            <a:r>
              <a:rPr lang="it-IT" sz="1200" dirty="0"/>
              <a:t> makes the </a:t>
            </a:r>
            <a:r>
              <a:rPr lang="it-IT" sz="1200" dirty="0" err="1"/>
              <a:t>grid</a:t>
            </a:r>
            <a:r>
              <a:rPr lang="it-IT" sz="1200" dirty="0"/>
              <a:t> </a:t>
            </a:r>
            <a:r>
              <a:rPr lang="it-IT" sz="1200" dirty="0" err="1"/>
              <a:t>search</a:t>
            </a:r>
            <a:r>
              <a:rPr lang="it-IT" sz="1200" dirty="0"/>
              <a:t> </a:t>
            </a:r>
            <a:r>
              <a:rPr lang="it-IT" sz="1200" dirty="0" err="1"/>
              <a:t>less</a:t>
            </a:r>
            <a:r>
              <a:rPr lang="it-IT" sz="1200" dirty="0"/>
              <a:t> </a:t>
            </a:r>
            <a:r>
              <a:rPr lang="it-IT" sz="1200" dirty="0" err="1"/>
              <a:t>reliable</a:t>
            </a:r>
            <a:r>
              <a:rPr lang="it-IT" sz="1200" dirty="0"/>
              <a:t> and </a:t>
            </a:r>
            <a:r>
              <a:rPr lang="it-IT" sz="1200" dirty="0" err="1"/>
              <a:t>hampers</a:t>
            </a:r>
            <a:r>
              <a:rPr lang="it-IT" sz="1200" dirty="0"/>
              <a:t> the </a:t>
            </a:r>
            <a:r>
              <a:rPr lang="it-IT" sz="1200" dirty="0" err="1"/>
              <a:t>analysis</a:t>
            </a:r>
            <a:r>
              <a:rPr lang="it-IT" sz="1200" dirty="0"/>
              <a:t> of the </a:t>
            </a:r>
            <a:r>
              <a:rPr lang="it-IT" sz="1200" dirty="0" err="1"/>
              <a:t>effect</a:t>
            </a:r>
            <a:r>
              <a:rPr lang="it-IT" sz="1200" dirty="0"/>
              <a:t> of </a:t>
            </a:r>
            <a:r>
              <a:rPr lang="it-IT" sz="1200" dirty="0" err="1"/>
              <a:t>individual</a:t>
            </a:r>
            <a:r>
              <a:rPr lang="it-IT" sz="1200" dirty="0"/>
              <a:t> </a:t>
            </a:r>
            <a:r>
              <a:rPr lang="it-IT" sz="1200" dirty="0" err="1"/>
              <a:t>hyperparameters</a:t>
            </a:r>
            <a:r>
              <a:rPr lang="it-IT" sz="1200" dirty="0"/>
              <a:t>.</a:t>
            </a:r>
          </a:p>
          <a:p>
            <a:endParaRPr lang="it-IT" sz="1200" dirty="0"/>
          </a:p>
        </p:txBody>
      </p:sp>
    </p:spTree>
    <p:extLst>
      <p:ext uri="{BB962C8B-B14F-4D97-AF65-F5344CB8AC3E}">
        <p14:creationId xmlns:p14="http://schemas.microsoft.com/office/powerpoint/2010/main" val="131754608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PlaceHolder 1"/>
          <p:cNvSpPr>
            <a:spLocks noGrp="1"/>
          </p:cNvSpPr>
          <p:nvPr>
            <p:ph type="title"/>
          </p:nvPr>
        </p:nvSpPr>
        <p:spPr>
          <a:xfrm>
            <a:off x="311760" y="0"/>
            <a:ext cx="8520120" cy="792000"/>
          </a:xfrm>
          <a:prstGeom prst="rect">
            <a:avLst/>
          </a:prstGeom>
          <a:noFill/>
          <a:ln w="0">
            <a:noFill/>
          </a:ln>
        </p:spPr>
        <p:txBody>
          <a:bodyPr tIns="91440" bIns="91440" anchor="t">
            <a:normAutofit fontScale="90000"/>
          </a:bodyPr>
          <a:lstStyle/>
          <a:p>
            <a:pPr>
              <a:lnSpc>
                <a:spcPct val="100000"/>
              </a:lnSpc>
              <a:buNone/>
              <a:tabLst>
                <a:tab pos="0" algn="l"/>
              </a:tabLst>
            </a:pPr>
            <a:r>
              <a:rPr lang="it" sz="2400" b="0" strike="noStrike" spc="-1" dirty="0">
                <a:solidFill>
                  <a:srgbClr val="000000"/>
                </a:solidFill>
                <a:latin typeface="Arial"/>
                <a:ea typeface="Arial"/>
              </a:rPr>
              <a:t>Appendix – 7</a:t>
            </a:r>
            <a:br>
              <a:rPr lang="it" sz="2400" b="0" strike="noStrike" spc="-1" dirty="0">
                <a:solidFill>
                  <a:srgbClr val="000000"/>
                </a:solidFill>
                <a:latin typeface="Arial"/>
                <a:ea typeface="Arial"/>
              </a:rPr>
            </a:br>
            <a:r>
              <a:rPr lang="it" sz="2000" spc="-1" dirty="0">
                <a:solidFill>
                  <a:srgbClr val="3F3F3F"/>
                </a:solidFill>
                <a:latin typeface="Arial"/>
                <a:ea typeface="Arial"/>
              </a:rPr>
              <a:t>Further specifications on model detils &amp; contributions</a:t>
            </a:r>
            <a:endParaRPr lang="it-IT" sz="2400" b="0" strike="noStrike" spc="-1" dirty="0">
              <a:solidFill>
                <a:srgbClr val="3F3F3F"/>
              </a:solidFill>
              <a:latin typeface="Arial"/>
            </a:endParaRPr>
          </a:p>
        </p:txBody>
      </p:sp>
      <p:sp>
        <p:nvSpPr>
          <p:cNvPr id="122" name="PlaceHolder 3"/>
          <p:cNvSpPr>
            <a:spLocks noGrp="1"/>
          </p:cNvSpPr>
          <p:nvPr>
            <p:ph type="sldNum" idx="14"/>
          </p:nvPr>
        </p:nvSpPr>
        <p:spPr>
          <a:xfrm>
            <a:off x="8472600" y="4663080"/>
            <a:ext cx="548280" cy="393120"/>
          </a:xfrm>
          <a:prstGeom prst="rect">
            <a:avLst/>
          </a:prstGeom>
          <a:noFill/>
          <a:ln w="0">
            <a:noFill/>
          </a:ln>
        </p:spPr>
        <p:txBody>
          <a:bodyPr tIns="91440" bIns="91440" anchor="ctr">
            <a:normAutofit/>
          </a:bodyPr>
          <a:lstStyle>
            <a:lvl1pPr algn="r">
              <a:lnSpc>
                <a:spcPct val="100000"/>
              </a:lnSpc>
              <a:buNone/>
              <a:tabLst>
                <a:tab pos="0" algn="l"/>
              </a:tabLst>
              <a:defRPr lang="it" sz="1000" b="0" strike="noStrike" spc="-1">
                <a:solidFill>
                  <a:srgbClr val="595959"/>
                </a:solidFill>
                <a:latin typeface="Arial"/>
                <a:ea typeface="Arial"/>
              </a:defRPr>
            </a:lvl1pPr>
          </a:lstStyle>
          <a:p>
            <a:pPr algn="r">
              <a:lnSpc>
                <a:spcPct val="100000"/>
              </a:lnSpc>
              <a:buNone/>
              <a:tabLst>
                <a:tab pos="0" algn="l"/>
              </a:tabLst>
            </a:pPr>
            <a:fld id="{25B94CD5-D627-49BE-818E-4A00F2BB16DF}" type="slidenum">
              <a:rPr lang="it" sz="1000" b="0" strike="noStrike" spc="-1">
                <a:solidFill>
                  <a:srgbClr val="595959"/>
                </a:solidFill>
                <a:latin typeface="Arial"/>
                <a:ea typeface="Arial"/>
              </a:rPr>
              <a:t>34</a:t>
            </a:fld>
            <a:endParaRPr lang="it-IT" sz="1000" b="0" strike="noStrike" spc="-1">
              <a:latin typeface="Times New Roman"/>
            </a:endParaRPr>
          </a:p>
        </p:txBody>
      </p:sp>
      <p:sp>
        <p:nvSpPr>
          <p:cNvPr id="5" name="CasellaDiTesto 4">
            <a:extLst>
              <a:ext uri="{FF2B5EF4-FFF2-40B4-BE49-F238E27FC236}">
                <a16:creationId xmlns:a16="http://schemas.microsoft.com/office/drawing/2014/main" id="{A77CEF4F-ABAC-4F22-36BA-C76BB6E4367F}"/>
              </a:ext>
            </a:extLst>
          </p:cNvPr>
          <p:cNvSpPr txBox="1"/>
          <p:nvPr/>
        </p:nvSpPr>
        <p:spPr>
          <a:xfrm>
            <a:off x="157118" y="792000"/>
            <a:ext cx="8520120" cy="1446550"/>
          </a:xfrm>
          <a:prstGeom prst="rect">
            <a:avLst/>
          </a:prstGeom>
          <a:noFill/>
        </p:spPr>
        <p:txBody>
          <a:bodyPr wrap="square" rtlCol="0">
            <a:spAutoFit/>
          </a:bodyPr>
          <a:lstStyle/>
          <a:p>
            <a:r>
              <a:rPr lang="it-IT" sz="1400" b="1" dirty="0" err="1"/>
              <a:t>Optuna</a:t>
            </a:r>
            <a:r>
              <a:rPr lang="it-IT" sz="1400" dirty="0"/>
              <a:t>: </a:t>
            </a:r>
          </a:p>
          <a:p>
            <a:br>
              <a:rPr lang="it-IT" sz="1400" dirty="0"/>
            </a:br>
            <a:r>
              <a:rPr lang="en-US" sz="1200" dirty="0" err="1"/>
              <a:t>Optuna</a:t>
            </a:r>
            <a:r>
              <a:rPr lang="en-US" sz="1200" dirty="0"/>
              <a:t> is a hyperparameter optimization software using a define-by-run approach, allowing dynamic construction of the search space. It optimizes an objective function, defined by input hyperparameters, which is built gradually during runtime. Trials, representing objective function evaluations, generate hyperparameters dynamically using suggest methods with specified ranges. </a:t>
            </a:r>
          </a:p>
          <a:p>
            <a:endParaRPr lang="it-IT" sz="1200" dirty="0"/>
          </a:p>
        </p:txBody>
      </p:sp>
      <p:sp>
        <p:nvSpPr>
          <p:cNvPr id="2" name="CasellaDiTesto 1">
            <a:extLst>
              <a:ext uri="{FF2B5EF4-FFF2-40B4-BE49-F238E27FC236}">
                <a16:creationId xmlns:a16="http://schemas.microsoft.com/office/drawing/2014/main" id="{4DE7AEF8-7225-CB08-4091-D705585645C1}"/>
              </a:ext>
            </a:extLst>
          </p:cNvPr>
          <p:cNvSpPr txBox="1"/>
          <p:nvPr/>
        </p:nvSpPr>
        <p:spPr>
          <a:xfrm>
            <a:off x="157118" y="2912666"/>
            <a:ext cx="8520120" cy="1938992"/>
          </a:xfrm>
          <a:prstGeom prst="rect">
            <a:avLst/>
          </a:prstGeom>
          <a:noFill/>
        </p:spPr>
        <p:txBody>
          <a:bodyPr wrap="square" rtlCol="0">
            <a:spAutoFit/>
          </a:bodyPr>
          <a:lstStyle/>
          <a:p>
            <a:r>
              <a:rPr lang="it-IT" sz="1200" dirty="0"/>
              <a:t>The </a:t>
            </a:r>
            <a:r>
              <a:rPr lang="it-IT" sz="1200" dirty="0" err="1"/>
              <a:t>choice</a:t>
            </a:r>
            <a:r>
              <a:rPr lang="it-IT" sz="1200" dirty="0"/>
              <a:t> </a:t>
            </a:r>
            <a:r>
              <a:rPr lang="it-IT" sz="1200" dirty="0" err="1"/>
              <a:t>was</a:t>
            </a:r>
            <a:r>
              <a:rPr lang="it-IT" sz="1200" dirty="0"/>
              <a:t> </a:t>
            </a:r>
            <a:r>
              <a:rPr lang="it-IT" sz="1200" dirty="0" err="1"/>
              <a:t>driven</a:t>
            </a:r>
            <a:r>
              <a:rPr lang="it-IT" sz="1200" dirty="0"/>
              <a:t> in </a:t>
            </a:r>
            <a:r>
              <a:rPr lang="it-IT" sz="1200" dirty="0" err="1"/>
              <a:t>particular</a:t>
            </a:r>
            <a:r>
              <a:rPr lang="it-IT" sz="1200" dirty="0"/>
              <a:t> </a:t>
            </a:r>
            <a:r>
              <a:rPr lang="it-IT" sz="1200" dirty="0" err="1"/>
              <a:t>because</a:t>
            </a:r>
            <a:r>
              <a:rPr lang="it-IT" sz="1200" dirty="0"/>
              <a:t> </a:t>
            </a:r>
            <a:r>
              <a:rPr lang="it-IT" sz="1200" dirty="0" err="1"/>
              <a:t>optuna</a:t>
            </a:r>
            <a:r>
              <a:rPr lang="it-IT" sz="1200" dirty="0"/>
              <a:t> </a:t>
            </a:r>
            <a:r>
              <a:rPr lang="it-IT" sz="1200" dirty="0" err="1"/>
              <a:t>adopts</a:t>
            </a:r>
            <a:r>
              <a:rPr lang="it-IT" sz="1200" dirty="0"/>
              <a:t> the </a:t>
            </a:r>
            <a:r>
              <a:rPr lang="it-IT" sz="1200" dirty="0" err="1"/>
              <a:t>Tree-structured</a:t>
            </a:r>
            <a:r>
              <a:rPr lang="it-IT" sz="1200" dirty="0"/>
              <a:t> </a:t>
            </a:r>
            <a:r>
              <a:rPr lang="it-IT" sz="1200" dirty="0" err="1"/>
              <a:t>Parzen</a:t>
            </a:r>
            <a:r>
              <a:rPr lang="it-IT" sz="1200" dirty="0"/>
              <a:t> Estimator (TPE) </a:t>
            </a:r>
            <a:r>
              <a:rPr lang="it-IT" sz="1200" dirty="0" err="1"/>
              <a:t>algorithm</a:t>
            </a:r>
            <a:r>
              <a:rPr lang="it-IT" sz="1200" dirty="0"/>
              <a:t> for </a:t>
            </a:r>
            <a:r>
              <a:rPr lang="it-IT" sz="1200" dirty="0" err="1"/>
              <a:t>its</a:t>
            </a:r>
            <a:r>
              <a:rPr lang="it-IT" sz="1200" dirty="0"/>
              <a:t> </a:t>
            </a:r>
            <a:r>
              <a:rPr lang="it-IT" sz="1200" dirty="0" err="1"/>
              <a:t>Bayesian</a:t>
            </a:r>
            <a:r>
              <a:rPr lang="it-IT" sz="1200" dirty="0"/>
              <a:t> </a:t>
            </a:r>
            <a:r>
              <a:rPr lang="it-IT" sz="1200" dirty="0" err="1"/>
              <a:t>optimisation</a:t>
            </a:r>
            <a:r>
              <a:rPr lang="it-IT" sz="1200" dirty="0"/>
              <a:t> </a:t>
            </a:r>
            <a:r>
              <a:rPr lang="it-IT" sz="1200" dirty="0" err="1"/>
              <a:t>method</a:t>
            </a:r>
            <a:r>
              <a:rPr lang="it-IT" sz="1200" dirty="0"/>
              <a:t>. </a:t>
            </a:r>
          </a:p>
          <a:p>
            <a:endParaRPr lang="it-IT" sz="1200" dirty="0"/>
          </a:p>
          <a:p>
            <a:r>
              <a:rPr lang="it-IT" sz="1200" dirty="0"/>
              <a:t>TPE </a:t>
            </a:r>
            <a:r>
              <a:rPr lang="it-IT" sz="1200" dirty="0" err="1"/>
              <a:t>is</a:t>
            </a:r>
            <a:r>
              <a:rPr lang="it-IT" sz="1200" dirty="0"/>
              <a:t> </a:t>
            </a:r>
            <a:r>
              <a:rPr lang="it-IT" sz="1200" dirty="0" err="1"/>
              <a:t>generally</a:t>
            </a:r>
            <a:r>
              <a:rPr lang="it-IT" sz="1200" dirty="0"/>
              <a:t> more </a:t>
            </a:r>
            <a:r>
              <a:rPr lang="it-IT" sz="1200" dirty="0" err="1"/>
              <a:t>computationally</a:t>
            </a:r>
            <a:r>
              <a:rPr lang="it-IT" sz="1200" dirty="0"/>
              <a:t> </a:t>
            </a:r>
            <a:r>
              <a:rPr lang="it-IT" sz="1200" dirty="0" err="1"/>
              <a:t>efficient</a:t>
            </a:r>
            <a:r>
              <a:rPr lang="it-IT" sz="1200" dirty="0"/>
              <a:t> </a:t>
            </a:r>
            <a:r>
              <a:rPr lang="it-IT" sz="1200" dirty="0" err="1"/>
              <a:t>than</a:t>
            </a:r>
            <a:r>
              <a:rPr lang="it-IT" sz="1200" dirty="0"/>
              <a:t> </a:t>
            </a:r>
            <a:r>
              <a:rPr lang="it-IT" sz="1200" dirty="0" err="1"/>
              <a:t>methods</a:t>
            </a:r>
            <a:r>
              <a:rPr lang="it-IT" sz="1200" dirty="0"/>
              <a:t> </a:t>
            </a:r>
            <a:r>
              <a:rPr lang="it-IT" sz="1200" dirty="0" err="1"/>
              <a:t>based</a:t>
            </a:r>
            <a:r>
              <a:rPr lang="it-IT" sz="1200" dirty="0"/>
              <a:t> on </a:t>
            </a:r>
            <a:r>
              <a:rPr lang="it-IT" sz="1200" dirty="0" err="1"/>
              <a:t>Gaussian</a:t>
            </a:r>
            <a:r>
              <a:rPr lang="it-IT" sz="1200" dirty="0"/>
              <a:t> </a:t>
            </a:r>
            <a:r>
              <a:rPr lang="it-IT" sz="1200" dirty="0" err="1"/>
              <a:t>processes</a:t>
            </a:r>
            <a:r>
              <a:rPr lang="it-IT" sz="1200" dirty="0"/>
              <a:t>, </a:t>
            </a:r>
            <a:r>
              <a:rPr lang="it-IT" sz="1200" dirty="0" err="1"/>
              <a:t>especially</a:t>
            </a:r>
            <a:r>
              <a:rPr lang="it-IT" sz="1200" dirty="0"/>
              <a:t> </a:t>
            </a:r>
            <a:r>
              <a:rPr lang="it-IT" sz="1200" dirty="0" err="1"/>
              <a:t>when</a:t>
            </a:r>
            <a:r>
              <a:rPr lang="it-IT" sz="1200" dirty="0"/>
              <a:t> </a:t>
            </a:r>
            <a:r>
              <a:rPr lang="it-IT" sz="1200" dirty="0" err="1"/>
              <a:t>dealing</a:t>
            </a:r>
            <a:r>
              <a:rPr lang="it-IT" sz="1200" dirty="0"/>
              <a:t> with large </a:t>
            </a:r>
            <a:r>
              <a:rPr lang="it-IT" sz="1200" dirty="0" err="1"/>
              <a:t>hyper-parameter</a:t>
            </a:r>
            <a:r>
              <a:rPr lang="it-IT" sz="1200" dirty="0"/>
              <a:t> </a:t>
            </a:r>
            <a:r>
              <a:rPr lang="it-IT" sz="1200" dirty="0" err="1"/>
              <a:t>spaces</a:t>
            </a:r>
            <a:r>
              <a:rPr lang="it-IT" sz="1200" dirty="0"/>
              <a:t>.</a:t>
            </a:r>
          </a:p>
          <a:p>
            <a:endParaRPr lang="it-IT" sz="1200" dirty="0"/>
          </a:p>
          <a:p>
            <a:endParaRPr lang="it-IT" sz="1200" dirty="0"/>
          </a:p>
          <a:p>
            <a:r>
              <a:rPr lang="it-IT" sz="1200" dirty="0" err="1"/>
              <a:t>Furthermore</a:t>
            </a:r>
            <a:r>
              <a:rPr lang="it-IT" sz="1200" dirty="0"/>
              <a:t>, the adoption of TPE, like </a:t>
            </a:r>
            <a:r>
              <a:rPr lang="it-IT" sz="1200" dirty="0" err="1"/>
              <a:t>other</a:t>
            </a:r>
            <a:r>
              <a:rPr lang="it-IT" sz="1200" dirty="0"/>
              <a:t> </a:t>
            </a:r>
            <a:r>
              <a:rPr lang="it-IT" sz="1200" dirty="0" err="1"/>
              <a:t>Bayesian</a:t>
            </a:r>
            <a:r>
              <a:rPr lang="it-IT" sz="1200" dirty="0"/>
              <a:t> </a:t>
            </a:r>
            <a:r>
              <a:rPr lang="it-IT" sz="1200" dirty="0" err="1"/>
              <a:t>processes</a:t>
            </a:r>
            <a:r>
              <a:rPr lang="it-IT" sz="1200" dirty="0"/>
              <a:t>, </a:t>
            </a:r>
            <a:r>
              <a:rPr lang="it-IT" sz="1200" dirty="0" err="1"/>
              <a:t>allows</a:t>
            </a:r>
            <a:r>
              <a:rPr lang="it-IT" sz="1200" dirty="0"/>
              <a:t> </a:t>
            </a:r>
            <a:r>
              <a:rPr lang="it-IT" sz="1200" dirty="0" err="1"/>
              <a:t>us</a:t>
            </a:r>
            <a:r>
              <a:rPr lang="it-IT" sz="1200" dirty="0"/>
              <a:t> to </a:t>
            </a:r>
            <a:r>
              <a:rPr lang="it-IT" sz="1200" dirty="0" err="1"/>
              <a:t>improve</a:t>
            </a:r>
            <a:r>
              <a:rPr lang="it-IT" sz="1200" dirty="0"/>
              <a:t> the speed of the </a:t>
            </a:r>
            <a:r>
              <a:rPr lang="it-IT" sz="1200" dirty="0" err="1"/>
              <a:t>search</a:t>
            </a:r>
            <a:r>
              <a:rPr lang="it-IT" sz="1200" dirty="0"/>
              <a:t>, </a:t>
            </a:r>
            <a:r>
              <a:rPr lang="it-IT" sz="1200" dirty="0" err="1"/>
              <a:t>at</a:t>
            </a:r>
            <a:r>
              <a:rPr lang="it-IT" sz="1200" dirty="0"/>
              <a:t> the </a:t>
            </a:r>
            <a:r>
              <a:rPr lang="it-IT" sz="1200" dirty="0" err="1"/>
              <a:t>same</a:t>
            </a:r>
            <a:r>
              <a:rPr lang="it-IT" sz="1200" dirty="0"/>
              <a:t> time </a:t>
            </a:r>
            <a:r>
              <a:rPr lang="it-IT" sz="1200" dirty="0" err="1"/>
              <a:t>achieving</a:t>
            </a:r>
            <a:r>
              <a:rPr lang="it-IT" sz="1200" dirty="0"/>
              <a:t> an </a:t>
            </a:r>
            <a:r>
              <a:rPr lang="it-IT" sz="1200" dirty="0" err="1"/>
              <a:t>excellent</a:t>
            </a:r>
            <a:r>
              <a:rPr lang="it-IT" sz="1200" dirty="0"/>
              <a:t> trade-off </a:t>
            </a:r>
            <a:r>
              <a:rPr lang="it-IT" sz="1200" dirty="0" err="1"/>
              <a:t>between</a:t>
            </a:r>
            <a:r>
              <a:rPr lang="it-IT" sz="1200" dirty="0"/>
              <a:t> </a:t>
            </a:r>
            <a:r>
              <a:rPr lang="it-IT" sz="1200" dirty="0" err="1"/>
              <a:t>exploration</a:t>
            </a:r>
            <a:r>
              <a:rPr lang="it-IT" sz="1200" dirty="0"/>
              <a:t> and exploitation in the </a:t>
            </a:r>
            <a:r>
              <a:rPr lang="it-IT" sz="1200" dirty="0" err="1"/>
              <a:t>hyperparameter</a:t>
            </a:r>
            <a:r>
              <a:rPr lang="it-IT" sz="1200" dirty="0"/>
              <a:t> </a:t>
            </a:r>
            <a:r>
              <a:rPr lang="it-IT" sz="1200" dirty="0" err="1"/>
              <a:t>space</a:t>
            </a:r>
            <a:r>
              <a:rPr lang="it-IT" sz="1200" dirty="0"/>
              <a:t>.</a:t>
            </a:r>
          </a:p>
          <a:p>
            <a:endParaRPr lang="it-IT" sz="1200" dirty="0"/>
          </a:p>
        </p:txBody>
      </p:sp>
      <p:sp>
        <p:nvSpPr>
          <p:cNvPr id="6" name="CasellaDiTesto 5">
            <a:extLst>
              <a:ext uri="{FF2B5EF4-FFF2-40B4-BE49-F238E27FC236}">
                <a16:creationId xmlns:a16="http://schemas.microsoft.com/office/drawing/2014/main" id="{EFD77A76-A7F5-89FE-8C28-5EB0D1F29DB4}"/>
              </a:ext>
            </a:extLst>
          </p:cNvPr>
          <p:cNvSpPr txBox="1"/>
          <p:nvPr/>
        </p:nvSpPr>
        <p:spPr>
          <a:xfrm>
            <a:off x="157118" y="2097059"/>
            <a:ext cx="8674762" cy="646331"/>
          </a:xfrm>
          <a:prstGeom prst="rect">
            <a:avLst/>
          </a:prstGeom>
          <a:noFill/>
        </p:spPr>
        <p:txBody>
          <a:bodyPr wrap="square">
            <a:spAutoFit/>
          </a:bodyPr>
          <a:lstStyle/>
          <a:p>
            <a:r>
              <a:rPr lang="it-IT" sz="1200" dirty="0" err="1"/>
              <a:t>These</a:t>
            </a:r>
            <a:r>
              <a:rPr lang="it-IT" sz="1200" dirty="0"/>
              <a:t> </a:t>
            </a:r>
            <a:r>
              <a:rPr lang="it-IT" sz="1200" dirty="0" err="1"/>
              <a:t>hyperparameters</a:t>
            </a:r>
            <a:r>
              <a:rPr lang="it-IT" sz="1200" dirty="0"/>
              <a:t> are </a:t>
            </a:r>
            <a:r>
              <a:rPr lang="it-IT" sz="1200" dirty="0" err="1"/>
              <a:t>statistically</a:t>
            </a:r>
            <a:r>
              <a:rPr lang="it-IT" sz="1200" dirty="0"/>
              <a:t> </a:t>
            </a:r>
            <a:r>
              <a:rPr lang="it-IT" sz="1200" dirty="0" err="1"/>
              <a:t>sampled</a:t>
            </a:r>
            <a:r>
              <a:rPr lang="it-IT" sz="1200" dirty="0"/>
              <a:t> </a:t>
            </a:r>
            <a:r>
              <a:rPr lang="it-IT" sz="1200" dirty="0" err="1"/>
              <a:t>based</a:t>
            </a:r>
            <a:r>
              <a:rPr lang="it-IT" sz="1200" dirty="0"/>
              <a:t> on </a:t>
            </a:r>
            <a:r>
              <a:rPr lang="it-IT" sz="1200" dirty="0" err="1"/>
              <a:t>past</a:t>
            </a:r>
            <a:r>
              <a:rPr lang="it-IT" sz="1200" dirty="0"/>
              <a:t> trials' history. </a:t>
            </a:r>
            <a:r>
              <a:rPr lang="it-IT" sz="1200" dirty="0" err="1"/>
              <a:t>It</a:t>
            </a:r>
            <a:r>
              <a:rPr lang="it-IT" sz="1200" dirty="0"/>
              <a:t> </a:t>
            </a:r>
            <a:r>
              <a:rPr lang="it-IT" sz="1200" dirty="0" err="1"/>
              <a:t>also</a:t>
            </a:r>
            <a:r>
              <a:rPr lang="it-IT" sz="1200" dirty="0"/>
              <a:t> </a:t>
            </a:r>
            <a:r>
              <a:rPr lang="it-IT" sz="1200" dirty="0" err="1"/>
              <a:t>incorporates</a:t>
            </a:r>
            <a:r>
              <a:rPr lang="it-IT" sz="1200" dirty="0"/>
              <a:t> </a:t>
            </a:r>
            <a:r>
              <a:rPr lang="it-IT" sz="1200" dirty="0" err="1"/>
              <a:t>pruning</a:t>
            </a:r>
            <a:r>
              <a:rPr lang="it-IT" sz="1200" dirty="0"/>
              <a:t> </a:t>
            </a:r>
            <a:r>
              <a:rPr lang="it-IT" sz="1200" dirty="0" err="1"/>
              <a:t>mechanisms</a:t>
            </a:r>
            <a:r>
              <a:rPr lang="it-IT" sz="1200" dirty="0"/>
              <a:t> to terminate low-promise trials and </a:t>
            </a:r>
            <a:r>
              <a:rPr lang="it-IT" sz="1200" dirty="0" err="1"/>
              <a:t>employs</a:t>
            </a:r>
            <a:r>
              <a:rPr lang="it-IT" sz="1200" dirty="0"/>
              <a:t> </a:t>
            </a:r>
            <a:r>
              <a:rPr lang="it-IT" sz="1200" dirty="0" err="1"/>
              <a:t>efficient</a:t>
            </a:r>
            <a:r>
              <a:rPr lang="it-IT" sz="1200" dirty="0"/>
              <a:t> strategies for </a:t>
            </a:r>
            <a:r>
              <a:rPr lang="it-IT" sz="1200" dirty="0" err="1"/>
              <a:t>searching</a:t>
            </a:r>
            <a:r>
              <a:rPr lang="it-IT" sz="1200" dirty="0"/>
              <a:t> and performance </a:t>
            </a:r>
            <a:r>
              <a:rPr lang="it-IT" sz="1200" dirty="0" err="1"/>
              <a:t>estimation</a:t>
            </a:r>
            <a:r>
              <a:rPr lang="it-IT" sz="1200" dirty="0"/>
              <a:t>. </a:t>
            </a:r>
            <a:r>
              <a:rPr lang="it-IT" sz="1200" dirty="0" err="1"/>
              <a:t>Additionally</a:t>
            </a:r>
            <a:r>
              <a:rPr lang="it-IT" sz="1200" dirty="0"/>
              <a:t>, </a:t>
            </a:r>
            <a:r>
              <a:rPr lang="it-IT" sz="1200" dirty="0" err="1"/>
              <a:t>it</a:t>
            </a:r>
            <a:r>
              <a:rPr lang="it-IT" sz="1200" dirty="0"/>
              <a:t> can </a:t>
            </a:r>
            <a:r>
              <a:rPr lang="it-IT" sz="1200" dirty="0" err="1"/>
              <a:t>identify</a:t>
            </a:r>
            <a:r>
              <a:rPr lang="it-IT" sz="1200" dirty="0"/>
              <a:t> informative </a:t>
            </a:r>
            <a:r>
              <a:rPr lang="it-IT" sz="1200" dirty="0" err="1"/>
              <a:t>objective</a:t>
            </a:r>
            <a:r>
              <a:rPr lang="it-IT" sz="1200" dirty="0"/>
              <a:t> </a:t>
            </a:r>
            <a:r>
              <a:rPr lang="it-IT" sz="1200" dirty="0" err="1"/>
              <a:t>function</a:t>
            </a:r>
            <a:r>
              <a:rPr lang="it-IT" sz="1200" dirty="0"/>
              <a:t> </a:t>
            </a:r>
            <a:r>
              <a:rPr lang="it-IT" sz="1200" dirty="0" err="1"/>
              <a:t>evaluations</a:t>
            </a:r>
            <a:r>
              <a:rPr lang="it-IT" sz="1200" dirty="0"/>
              <a:t> </a:t>
            </a:r>
            <a:r>
              <a:rPr lang="it-IT" sz="1200" dirty="0" err="1"/>
              <a:t>regarding</a:t>
            </a:r>
            <a:r>
              <a:rPr lang="it-IT" sz="1200" dirty="0"/>
              <a:t> </a:t>
            </a:r>
            <a:r>
              <a:rPr lang="it-IT" sz="1200" dirty="0" err="1"/>
              <a:t>hyperparameters</a:t>
            </a:r>
            <a:r>
              <a:rPr lang="it-IT" sz="1200" dirty="0"/>
              <a:t>' </a:t>
            </a:r>
            <a:r>
              <a:rPr lang="it-IT" sz="1200" dirty="0" err="1"/>
              <a:t>concurrence</a:t>
            </a:r>
            <a:r>
              <a:rPr lang="it-IT" sz="1200" dirty="0"/>
              <a:t> relations.</a:t>
            </a:r>
          </a:p>
        </p:txBody>
      </p:sp>
    </p:spTree>
    <p:extLst>
      <p:ext uri="{BB962C8B-B14F-4D97-AF65-F5344CB8AC3E}">
        <p14:creationId xmlns:p14="http://schemas.microsoft.com/office/powerpoint/2010/main" val="303955175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PlaceHolder 1"/>
          <p:cNvSpPr>
            <a:spLocks noGrp="1"/>
          </p:cNvSpPr>
          <p:nvPr>
            <p:ph type="title"/>
          </p:nvPr>
        </p:nvSpPr>
        <p:spPr>
          <a:xfrm>
            <a:off x="311760" y="0"/>
            <a:ext cx="8520120" cy="792000"/>
          </a:xfrm>
          <a:prstGeom prst="rect">
            <a:avLst/>
          </a:prstGeom>
          <a:noFill/>
          <a:ln w="0">
            <a:noFill/>
          </a:ln>
        </p:spPr>
        <p:txBody>
          <a:bodyPr tIns="91440" bIns="91440" anchor="t">
            <a:normAutofit fontScale="90000"/>
          </a:bodyPr>
          <a:lstStyle/>
          <a:p>
            <a:pPr>
              <a:lnSpc>
                <a:spcPct val="100000"/>
              </a:lnSpc>
              <a:buNone/>
              <a:tabLst>
                <a:tab pos="0" algn="l"/>
              </a:tabLst>
            </a:pPr>
            <a:r>
              <a:rPr lang="it" sz="2400" b="0" strike="noStrike" spc="-1" dirty="0">
                <a:latin typeface="Arial"/>
                <a:ea typeface="Arial"/>
              </a:rPr>
              <a:t>Appendix – 8</a:t>
            </a:r>
            <a:br>
              <a:rPr lang="it" sz="2400" b="0" strike="noStrike" spc="-1" dirty="0">
                <a:solidFill>
                  <a:srgbClr val="000000"/>
                </a:solidFill>
                <a:latin typeface="Arial"/>
                <a:ea typeface="Arial"/>
              </a:rPr>
            </a:br>
            <a:r>
              <a:rPr lang="it" sz="2000" spc="-1" dirty="0">
                <a:solidFill>
                  <a:srgbClr val="3F3F3F"/>
                </a:solidFill>
                <a:latin typeface="Arial"/>
                <a:ea typeface="Arial"/>
              </a:rPr>
              <a:t>Further details on data exploration</a:t>
            </a:r>
            <a:endParaRPr lang="it-IT" sz="2400" b="0" strike="noStrike" spc="-1" dirty="0">
              <a:solidFill>
                <a:srgbClr val="3F3F3F"/>
              </a:solidFill>
              <a:latin typeface="Arial"/>
            </a:endParaRPr>
          </a:p>
        </p:txBody>
      </p:sp>
      <p:sp>
        <p:nvSpPr>
          <p:cNvPr id="122" name="PlaceHolder 3"/>
          <p:cNvSpPr>
            <a:spLocks noGrp="1"/>
          </p:cNvSpPr>
          <p:nvPr>
            <p:ph type="sldNum" idx="14"/>
          </p:nvPr>
        </p:nvSpPr>
        <p:spPr>
          <a:xfrm>
            <a:off x="8472600" y="4663080"/>
            <a:ext cx="548280" cy="393120"/>
          </a:xfrm>
          <a:prstGeom prst="rect">
            <a:avLst/>
          </a:prstGeom>
          <a:noFill/>
          <a:ln w="0">
            <a:noFill/>
          </a:ln>
        </p:spPr>
        <p:txBody>
          <a:bodyPr tIns="91440" bIns="91440" anchor="ctr">
            <a:normAutofit/>
          </a:bodyPr>
          <a:lstStyle>
            <a:lvl1pPr algn="r">
              <a:lnSpc>
                <a:spcPct val="100000"/>
              </a:lnSpc>
              <a:buNone/>
              <a:tabLst>
                <a:tab pos="0" algn="l"/>
              </a:tabLst>
              <a:defRPr lang="it" sz="1000" b="0" strike="noStrike" spc="-1">
                <a:solidFill>
                  <a:srgbClr val="595959"/>
                </a:solidFill>
                <a:latin typeface="Arial"/>
                <a:ea typeface="Arial"/>
              </a:defRPr>
            </a:lvl1pPr>
          </a:lstStyle>
          <a:p>
            <a:pPr algn="r">
              <a:lnSpc>
                <a:spcPct val="100000"/>
              </a:lnSpc>
              <a:buNone/>
              <a:tabLst>
                <a:tab pos="0" algn="l"/>
              </a:tabLst>
            </a:pPr>
            <a:fld id="{25B94CD5-D627-49BE-818E-4A00F2BB16DF}" type="slidenum">
              <a:rPr lang="it" sz="1000" b="0" strike="noStrike" spc="-1">
                <a:solidFill>
                  <a:srgbClr val="595959"/>
                </a:solidFill>
                <a:latin typeface="Arial"/>
                <a:ea typeface="Arial"/>
              </a:rPr>
              <a:t>35</a:t>
            </a:fld>
            <a:endParaRPr lang="it-IT" sz="1000" b="0" strike="noStrike" spc="-1">
              <a:latin typeface="Times New Roman"/>
            </a:endParaRPr>
          </a:p>
        </p:txBody>
      </p:sp>
      <p:sp>
        <p:nvSpPr>
          <p:cNvPr id="8" name="CasellaDiTesto 7">
            <a:extLst>
              <a:ext uri="{FF2B5EF4-FFF2-40B4-BE49-F238E27FC236}">
                <a16:creationId xmlns:a16="http://schemas.microsoft.com/office/drawing/2014/main" id="{C7962BC5-7284-E387-DC11-760CDFC998E0}"/>
              </a:ext>
            </a:extLst>
          </p:cNvPr>
          <p:cNvSpPr txBox="1"/>
          <p:nvPr/>
        </p:nvSpPr>
        <p:spPr>
          <a:xfrm>
            <a:off x="5485321" y="1651122"/>
            <a:ext cx="3346559" cy="461665"/>
          </a:xfrm>
          <a:prstGeom prst="rect">
            <a:avLst/>
          </a:prstGeom>
          <a:noFill/>
        </p:spPr>
        <p:txBody>
          <a:bodyPr wrap="square" rtlCol="0">
            <a:spAutoFit/>
          </a:bodyPr>
          <a:lstStyle/>
          <a:p>
            <a:r>
              <a:rPr lang="it-IT" sz="1200" b="1" dirty="0"/>
              <a:t>Figure 15</a:t>
            </a:r>
            <a:r>
              <a:rPr lang="it-IT" sz="1200" dirty="0"/>
              <a:t>: </a:t>
            </a:r>
            <a:r>
              <a:rPr lang="it-IT" sz="1200" dirty="0" err="1"/>
              <a:t>IsoMap</a:t>
            </a:r>
            <a:r>
              <a:rPr lang="it-IT" sz="1200" dirty="0"/>
              <a:t> </a:t>
            </a:r>
            <a:r>
              <a:rPr lang="it-IT" sz="1200" dirty="0" err="1"/>
              <a:t>embedding</a:t>
            </a:r>
            <a:r>
              <a:rPr lang="it-IT" sz="1200" dirty="0"/>
              <a:t> and LOF score of the training data</a:t>
            </a:r>
          </a:p>
        </p:txBody>
      </p:sp>
      <p:pic>
        <p:nvPicPr>
          <p:cNvPr id="4" name="Immagine 3">
            <a:extLst>
              <a:ext uri="{FF2B5EF4-FFF2-40B4-BE49-F238E27FC236}">
                <a16:creationId xmlns:a16="http://schemas.microsoft.com/office/drawing/2014/main" id="{9C867E41-FF66-774D-213E-DB81167F0140}"/>
              </a:ext>
            </a:extLst>
          </p:cNvPr>
          <p:cNvPicPr>
            <a:picLocks noChangeAspect="1"/>
          </p:cNvPicPr>
          <p:nvPr/>
        </p:nvPicPr>
        <p:blipFill rotWithShape="1">
          <a:blip r:embed="rId2"/>
          <a:srcRect l="4653" t="4616" r="10841" b="3142"/>
          <a:stretch/>
        </p:blipFill>
        <p:spPr>
          <a:xfrm>
            <a:off x="5412441" y="2113486"/>
            <a:ext cx="3346559" cy="2739656"/>
          </a:xfrm>
          <a:prstGeom prst="rect">
            <a:avLst/>
          </a:prstGeom>
          <a:ln>
            <a:noFill/>
          </a:ln>
        </p:spPr>
      </p:pic>
      <p:sp>
        <p:nvSpPr>
          <p:cNvPr id="2" name="CasellaDiTesto 1">
            <a:extLst>
              <a:ext uri="{FF2B5EF4-FFF2-40B4-BE49-F238E27FC236}">
                <a16:creationId xmlns:a16="http://schemas.microsoft.com/office/drawing/2014/main" id="{C12DFDC8-82BF-5702-A1F9-F67BA611FD04}"/>
              </a:ext>
            </a:extLst>
          </p:cNvPr>
          <p:cNvSpPr txBox="1"/>
          <p:nvPr/>
        </p:nvSpPr>
        <p:spPr>
          <a:xfrm>
            <a:off x="311579" y="3924416"/>
            <a:ext cx="4475212" cy="523220"/>
          </a:xfrm>
          <a:prstGeom prst="rect">
            <a:avLst/>
          </a:prstGeom>
          <a:noFill/>
        </p:spPr>
        <p:txBody>
          <a:bodyPr wrap="square" rtlCol="0">
            <a:spAutoFit/>
          </a:bodyPr>
          <a:lstStyle/>
          <a:p>
            <a:r>
              <a:rPr lang="it-IT" sz="1400" dirty="0"/>
              <a:t>The </a:t>
            </a:r>
            <a:r>
              <a:rPr lang="it-IT" sz="1400" dirty="0" err="1"/>
              <a:t>presence</a:t>
            </a:r>
            <a:r>
              <a:rPr lang="it-IT" sz="1400" dirty="0"/>
              <a:t> of </a:t>
            </a:r>
            <a:r>
              <a:rPr lang="it-IT" sz="1400" dirty="0" err="1"/>
              <a:t>outliers</a:t>
            </a:r>
            <a:r>
              <a:rPr lang="it-IT" sz="1400" dirty="0"/>
              <a:t> (</a:t>
            </a:r>
            <a:r>
              <a:rPr lang="it-IT" sz="1400" dirty="0" err="1"/>
              <a:t>although</a:t>
            </a:r>
            <a:r>
              <a:rPr lang="it-IT" sz="1400" dirty="0"/>
              <a:t> </a:t>
            </a:r>
            <a:r>
              <a:rPr lang="it-IT" sz="1400" dirty="0" err="1"/>
              <a:t>very</a:t>
            </a:r>
            <a:r>
              <a:rPr lang="it-IT" sz="1400" dirty="0"/>
              <a:t> </a:t>
            </a:r>
            <a:r>
              <a:rPr lang="it-IT" sz="1400" dirty="0" err="1"/>
              <a:t>few</a:t>
            </a:r>
            <a:r>
              <a:rPr lang="it-IT" sz="1400" dirty="0"/>
              <a:t>), </a:t>
            </a:r>
            <a:r>
              <a:rPr lang="it-IT" sz="1400" dirty="0" err="1"/>
              <a:t>motivated</a:t>
            </a:r>
            <a:r>
              <a:rPr lang="it-IT" sz="1400" dirty="0"/>
              <a:t> </a:t>
            </a:r>
            <a:r>
              <a:rPr lang="it-IT" sz="1400" dirty="0" err="1"/>
              <a:t>us</a:t>
            </a:r>
            <a:r>
              <a:rPr lang="it-IT" sz="1400" dirty="0"/>
              <a:t> in </a:t>
            </a:r>
            <a:r>
              <a:rPr lang="it-IT" sz="1400" dirty="0" err="1"/>
              <a:t>using</a:t>
            </a:r>
            <a:r>
              <a:rPr lang="it-IT" sz="1400" dirty="0"/>
              <a:t> the </a:t>
            </a:r>
            <a:r>
              <a:rPr lang="it-IT" sz="1400" dirty="0" err="1">
                <a:latin typeface="Consolas" panose="020B0609020204030204" pitchFamily="49" charset="0"/>
              </a:rPr>
              <a:t>RobustScaler</a:t>
            </a:r>
            <a:r>
              <a:rPr lang="it-IT" sz="1400" dirty="0"/>
              <a:t>.</a:t>
            </a:r>
          </a:p>
        </p:txBody>
      </p:sp>
      <p:sp>
        <p:nvSpPr>
          <p:cNvPr id="3" name="CasellaDiTesto 2">
            <a:extLst>
              <a:ext uri="{FF2B5EF4-FFF2-40B4-BE49-F238E27FC236}">
                <a16:creationId xmlns:a16="http://schemas.microsoft.com/office/drawing/2014/main" id="{0C330AA7-5A47-02DA-3693-6C725DD6C71D}"/>
              </a:ext>
            </a:extLst>
          </p:cNvPr>
          <p:cNvSpPr txBox="1"/>
          <p:nvPr/>
        </p:nvSpPr>
        <p:spPr>
          <a:xfrm>
            <a:off x="311398" y="912109"/>
            <a:ext cx="8520120" cy="738664"/>
          </a:xfrm>
          <a:prstGeom prst="rect">
            <a:avLst/>
          </a:prstGeom>
          <a:noFill/>
        </p:spPr>
        <p:txBody>
          <a:bodyPr wrap="square" rtlCol="0">
            <a:spAutoFit/>
          </a:bodyPr>
          <a:lstStyle/>
          <a:p>
            <a:r>
              <a:rPr lang="it-IT" sz="1400" dirty="0"/>
              <a:t>For the </a:t>
            </a:r>
            <a:r>
              <a:rPr lang="it-IT" sz="1400" dirty="0" err="1"/>
              <a:t>outlier</a:t>
            </a:r>
            <a:r>
              <a:rPr lang="it-IT" sz="1400" dirty="0"/>
              <a:t> </a:t>
            </a:r>
            <a:r>
              <a:rPr lang="it-IT" sz="1400" dirty="0" err="1"/>
              <a:t>detection</a:t>
            </a:r>
            <a:r>
              <a:rPr lang="it-IT" sz="1400" dirty="0"/>
              <a:t> </a:t>
            </a:r>
            <a:r>
              <a:rPr lang="it-IT" sz="1400" dirty="0" err="1"/>
              <a:t>we</a:t>
            </a:r>
            <a:r>
              <a:rPr lang="it-IT" sz="1400" dirty="0"/>
              <a:t> </a:t>
            </a:r>
            <a:r>
              <a:rPr lang="it-IT" sz="1400" dirty="0" err="1"/>
              <a:t>applied</a:t>
            </a:r>
            <a:r>
              <a:rPr lang="it-IT" sz="1400" dirty="0"/>
              <a:t> the LOF </a:t>
            </a:r>
            <a:r>
              <a:rPr lang="it-IT" sz="1400" dirty="0" err="1"/>
              <a:t>algorithm</a:t>
            </a:r>
            <a:r>
              <a:rPr lang="it-IT" sz="1400" dirty="0"/>
              <a:t> to the </a:t>
            </a:r>
            <a:r>
              <a:rPr lang="it-IT" sz="1400" dirty="0" err="1"/>
              <a:t>original</a:t>
            </a:r>
            <a:r>
              <a:rPr lang="it-IT" sz="1400" dirty="0"/>
              <a:t> 10-dimensional training data. </a:t>
            </a:r>
            <a:r>
              <a:rPr lang="it-IT" sz="1400" dirty="0" err="1"/>
              <a:t>This</a:t>
            </a:r>
            <a:r>
              <a:rPr lang="it-IT" sz="1400" dirty="0"/>
              <a:t> </a:t>
            </a:r>
            <a:r>
              <a:rPr lang="it-IT" sz="1400" dirty="0" err="1"/>
              <a:t>algorithm</a:t>
            </a:r>
            <a:r>
              <a:rPr lang="it-IT" sz="1400" dirty="0"/>
              <a:t> </a:t>
            </a:r>
            <a:r>
              <a:rPr lang="it-IT" sz="1400" dirty="0" err="1"/>
              <a:t>assigns</a:t>
            </a:r>
            <a:r>
              <a:rPr lang="it-IT" sz="1400" dirty="0"/>
              <a:t> a score to </a:t>
            </a:r>
            <a:r>
              <a:rPr lang="it-IT" sz="1400" dirty="0" err="1"/>
              <a:t>each</a:t>
            </a:r>
            <a:r>
              <a:rPr lang="it-IT" sz="1400" dirty="0"/>
              <a:t> </a:t>
            </a:r>
            <a:r>
              <a:rPr lang="it-IT" sz="1400" dirty="0" err="1"/>
              <a:t>datapoint</a:t>
            </a:r>
            <a:r>
              <a:rPr lang="it-IT" sz="1400" dirty="0"/>
              <a:t>, </a:t>
            </a:r>
            <a:r>
              <a:rPr lang="it-IT" sz="1400" dirty="0" err="1"/>
              <a:t>based</a:t>
            </a:r>
            <a:r>
              <a:rPr lang="it-IT" sz="1400" dirty="0"/>
              <a:t> on the ratio </a:t>
            </a:r>
            <a:r>
              <a:rPr lang="it-IT" sz="1400" dirty="0" err="1"/>
              <a:t>between</a:t>
            </a:r>
            <a:r>
              <a:rPr lang="it-IT" sz="1400" dirty="0"/>
              <a:t> </a:t>
            </a:r>
            <a:r>
              <a:rPr lang="it-IT" sz="1400" dirty="0" err="1"/>
              <a:t>its</a:t>
            </a:r>
            <a:r>
              <a:rPr lang="it-IT" sz="1400" dirty="0"/>
              <a:t> </a:t>
            </a:r>
            <a:r>
              <a:rPr lang="it-IT" sz="1400" dirty="0" err="1"/>
              <a:t>local</a:t>
            </a:r>
            <a:r>
              <a:rPr lang="it-IT" sz="1400" dirty="0"/>
              <a:t> </a:t>
            </a:r>
            <a:r>
              <a:rPr lang="it-IT" sz="1400" dirty="0" err="1"/>
              <a:t>density</a:t>
            </a:r>
            <a:r>
              <a:rPr lang="it-IT" sz="1400" dirty="0"/>
              <a:t> and the </a:t>
            </a:r>
            <a:r>
              <a:rPr lang="it-IT" sz="1400" dirty="0" err="1"/>
              <a:t>local</a:t>
            </a:r>
            <a:r>
              <a:rPr lang="it-IT" sz="1400" dirty="0"/>
              <a:t> </a:t>
            </a:r>
            <a:r>
              <a:rPr lang="it-IT" sz="1400" dirty="0" err="1"/>
              <a:t>density</a:t>
            </a:r>
            <a:r>
              <a:rPr lang="it-IT" sz="1400" dirty="0"/>
              <a:t> of </a:t>
            </a:r>
            <a:r>
              <a:rPr lang="it-IT" sz="1400" dirty="0" err="1"/>
              <a:t>its</a:t>
            </a:r>
            <a:r>
              <a:rPr lang="it-IT" sz="1400" dirty="0"/>
              <a:t> </a:t>
            </a:r>
            <a:r>
              <a:rPr lang="it-IT" sz="1400" dirty="0" err="1"/>
              <a:t>neighbours</a:t>
            </a:r>
            <a:r>
              <a:rPr lang="it-IT" sz="1400" dirty="0"/>
              <a:t>. </a:t>
            </a:r>
            <a:endParaRPr lang="it-IT" dirty="0"/>
          </a:p>
        </p:txBody>
      </p:sp>
      <p:sp>
        <p:nvSpPr>
          <p:cNvPr id="5" name="CasellaDiTesto 4">
            <a:extLst>
              <a:ext uri="{FF2B5EF4-FFF2-40B4-BE49-F238E27FC236}">
                <a16:creationId xmlns:a16="http://schemas.microsoft.com/office/drawing/2014/main" id="{6C1214E7-EA87-E56F-D1AB-86A357D7E26B}"/>
              </a:ext>
            </a:extLst>
          </p:cNvPr>
          <p:cNvSpPr txBox="1"/>
          <p:nvPr/>
        </p:nvSpPr>
        <p:spPr>
          <a:xfrm>
            <a:off x="311397" y="1894176"/>
            <a:ext cx="4475393" cy="738664"/>
          </a:xfrm>
          <a:prstGeom prst="rect">
            <a:avLst/>
          </a:prstGeom>
          <a:noFill/>
        </p:spPr>
        <p:txBody>
          <a:bodyPr wrap="square" rtlCol="0">
            <a:spAutoFit/>
          </a:bodyPr>
          <a:lstStyle/>
          <a:p>
            <a:pPr algn="just"/>
            <a:r>
              <a:rPr lang="it-IT" sz="1400" dirty="0"/>
              <a:t>Figure 15 shows the </a:t>
            </a:r>
            <a:r>
              <a:rPr lang="it-IT" sz="1400" dirty="0" err="1"/>
              <a:t>effect</a:t>
            </a:r>
            <a:r>
              <a:rPr lang="it-IT" sz="1400" dirty="0"/>
              <a:t> of the </a:t>
            </a:r>
            <a:r>
              <a:rPr lang="it-IT" sz="1400" dirty="0" err="1"/>
              <a:t>IsoMap</a:t>
            </a:r>
            <a:r>
              <a:rPr lang="it-IT" sz="1400" dirty="0"/>
              <a:t> </a:t>
            </a:r>
            <a:r>
              <a:rPr lang="it-IT" sz="1400" dirty="0" err="1"/>
              <a:t>embedding</a:t>
            </a:r>
            <a:r>
              <a:rPr lang="it-IT" sz="1400" dirty="0"/>
              <a:t> of the 10-dimensional training data in the </a:t>
            </a:r>
            <a:r>
              <a:rPr lang="it-IT" sz="1400" dirty="0" err="1"/>
              <a:t>plane</a:t>
            </a:r>
            <a:r>
              <a:rPr lang="it-IT" sz="1400" dirty="0"/>
              <a:t>. Points are </a:t>
            </a:r>
            <a:r>
              <a:rPr lang="it-IT" sz="1400" dirty="0" err="1"/>
              <a:t>colored</a:t>
            </a:r>
            <a:r>
              <a:rPr lang="it-IT" sz="1400" dirty="0"/>
              <a:t> </a:t>
            </a:r>
            <a:r>
              <a:rPr lang="it-IT" sz="1400" dirty="0" err="1"/>
              <a:t>based</a:t>
            </a:r>
            <a:r>
              <a:rPr lang="it-IT" sz="1400" dirty="0"/>
              <a:t> on </a:t>
            </a:r>
            <a:r>
              <a:rPr lang="it-IT" sz="1400" dirty="0" err="1"/>
              <a:t>their</a:t>
            </a:r>
            <a:r>
              <a:rPr lang="it-IT" sz="1400" dirty="0"/>
              <a:t> </a:t>
            </a:r>
            <a:r>
              <a:rPr lang="it-IT" sz="1400" dirty="0" err="1"/>
              <a:t>anomaly</a:t>
            </a:r>
            <a:r>
              <a:rPr lang="it-IT" sz="1400" dirty="0"/>
              <a:t> score.</a:t>
            </a:r>
          </a:p>
        </p:txBody>
      </p:sp>
      <p:sp>
        <p:nvSpPr>
          <p:cNvPr id="9" name="CasellaDiTesto 8">
            <a:extLst>
              <a:ext uri="{FF2B5EF4-FFF2-40B4-BE49-F238E27FC236}">
                <a16:creationId xmlns:a16="http://schemas.microsoft.com/office/drawing/2014/main" id="{CFE5655C-7A83-2994-A2CB-A6FC9D71C77C}"/>
              </a:ext>
            </a:extLst>
          </p:cNvPr>
          <p:cNvSpPr txBox="1"/>
          <p:nvPr/>
        </p:nvSpPr>
        <p:spPr>
          <a:xfrm>
            <a:off x="311398" y="2942349"/>
            <a:ext cx="4475392" cy="738664"/>
          </a:xfrm>
          <a:prstGeom prst="rect">
            <a:avLst/>
          </a:prstGeom>
          <a:noFill/>
        </p:spPr>
        <p:txBody>
          <a:bodyPr wrap="square" rtlCol="0">
            <a:spAutoFit/>
          </a:bodyPr>
          <a:lstStyle/>
          <a:p>
            <a:pPr algn="just"/>
            <a:r>
              <a:rPr lang="it-IT" sz="1400" dirty="0"/>
              <a:t>The </a:t>
            </a:r>
            <a:r>
              <a:rPr lang="it-IT" sz="1400" dirty="0" err="1"/>
              <a:t>algorithm</a:t>
            </a:r>
            <a:r>
              <a:rPr lang="it-IT" sz="1400" dirty="0"/>
              <a:t> </a:t>
            </a:r>
            <a:r>
              <a:rPr lang="it-IT" sz="1400" dirty="0" err="1"/>
              <a:t>detected</a:t>
            </a:r>
            <a:r>
              <a:rPr lang="it-IT" sz="1400" dirty="0"/>
              <a:t> 21 </a:t>
            </a:r>
            <a:r>
              <a:rPr lang="it-IT" sz="1400" dirty="0" err="1"/>
              <a:t>outliers</a:t>
            </a:r>
            <a:r>
              <a:rPr lang="it-IT" sz="1400" dirty="0"/>
              <a:t>, </a:t>
            </a:r>
            <a:r>
              <a:rPr lang="it-IT" sz="1400" dirty="0" err="1"/>
              <a:t>based</a:t>
            </a:r>
            <a:r>
              <a:rPr lang="it-IT" sz="1400" dirty="0"/>
              <a:t> on a </a:t>
            </a:r>
            <a:r>
              <a:rPr lang="it-IT" sz="1400" dirty="0" err="1"/>
              <a:t>threshold</a:t>
            </a:r>
            <a:r>
              <a:rPr lang="it-IT" sz="1400" dirty="0"/>
              <a:t> of 1.3. </a:t>
            </a:r>
            <a:r>
              <a:rPr lang="it-IT" sz="1400" dirty="0" err="1"/>
              <a:t>We</a:t>
            </a:r>
            <a:r>
              <a:rPr lang="it-IT" sz="1400" dirty="0"/>
              <a:t> </a:t>
            </a:r>
            <a:r>
              <a:rPr lang="it-IT" sz="1400" dirty="0" err="1"/>
              <a:t>concluded</a:t>
            </a:r>
            <a:r>
              <a:rPr lang="it-IT" sz="1400" dirty="0"/>
              <a:t> </a:t>
            </a:r>
            <a:r>
              <a:rPr lang="it-IT" sz="1400" dirty="0" err="1"/>
              <a:t>that</a:t>
            </a:r>
            <a:r>
              <a:rPr lang="it-IT" sz="1400" dirty="0"/>
              <a:t> </a:t>
            </a:r>
            <a:r>
              <a:rPr lang="it-IT" sz="1400" dirty="0" err="1"/>
              <a:t>there</a:t>
            </a:r>
            <a:r>
              <a:rPr lang="it-IT" sz="1400" dirty="0"/>
              <a:t> </a:t>
            </a:r>
            <a:r>
              <a:rPr lang="it-IT" sz="1400" dirty="0" err="1"/>
              <a:t>aren’t</a:t>
            </a:r>
            <a:r>
              <a:rPr lang="it-IT" sz="1400" dirty="0"/>
              <a:t> </a:t>
            </a:r>
            <a:r>
              <a:rPr lang="it-IT" sz="1400" dirty="0" err="1"/>
              <a:t>many</a:t>
            </a:r>
            <a:r>
              <a:rPr lang="it-IT" sz="1400" dirty="0"/>
              <a:t> </a:t>
            </a:r>
            <a:r>
              <a:rPr lang="it-IT" sz="1400" dirty="0" err="1"/>
              <a:t>outliers</a:t>
            </a:r>
            <a:r>
              <a:rPr lang="it-IT" sz="1400" dirty="0"/>
              <a:t> in the dataset.</a:t>
            </a:r>
          </a:p>
        </p:txBody>
      </p:sp>
    </p:spTree>
    <p:extLst>
      <p:ext uri="{BB962C8B-B14F-4D97-AF65-F5344CB8AC3E}">
        <p14:creationId xmlns:p14="http://schemas.microsoft.com/office/powerpoint/2010/main" val="130628698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PlaceHolder 1"/>
          <p:cNvSpPr>
            <a:spLocks noGrp="1"/>
          </p:cNvSpPr>
          <p:nvPr>
            <p:ph type="title"/>
          </p:nvPr>
        </p:nvSpPr>
        <p:spPr>
          <a:xfrm>
            <a:off x="311760" y="0"/>
            <a:ext cx="8520120" cy="792000"/>
          </a:xfrm>
          <a:prstGeom prst="rect">
            <a:avLst/>
          </a:prstGeom>
          <a:noFill/>
          <a:ln w="0">
            <a:noFill/>
          </a:ln>
        </p:spPr>
        <p:txBody>
          <a:bodyPr tIns="91440" bIns="91440" anchor="t">
            <a:normAutofit fontScale="90000"/>
          </a:bodyPr>
          <a:lstStyle/>
          <a:p>
            <a:pPr>
              <a:lnSpc>
                <a:spcPct val="100000"/>
              </a:lnSpc>
              <a:buNone/>
              <a:tabLst>
                <a:tab pos="0" algn="l"/>
              </a:tabLst>
            </a:pPr>
            <a:r>
              <a:rPr lang="it" sz="2400" b="0" strike="noStrike" spc="-1" dirty="0">
                <a:solidFill>
                  <a:srgbClr val="000000"/>
                </a:solidFill>
                <a:latin typeface="Arial"/>
                <a:ea typeface="Arial"/>
              </a:rPr>
              <a:t>Appendix – 9</a:t>
            </a:r>
            <a:br>
              <a:rPr lang="it" sz="2400" b="0" strike="noStrike" spc="-1" dirty="0">
                <a:solidFill>
                  <a:srgbClr val="000000"/>
                </a:solidFill>
                <a:latin typeface="Arial"/>
                <a:ea typeface="Arial"/>
              </a:rPr>
            </a:br>
            <a:r>
              <a:rPr lang="it" sz="2000" b="0" strike="noStrike" spc="-1" dirty="0">
                <a:solidFill>
                  <a:srgbClr val="3F3F3F"/>
                </a:solidFill>
                <a:latin typeface="Arial"/>
                <a:ea typeface="Arial"/>
              </a:rPr>
              <a:t>Learning curves for SVR and Random Forest</a:t>
            </a:r>
            <a:endParaRPr lang="it-IT" sz="2400" b="0" strike="noStrike" spc="-1" dirty="0">
              <a:solidFill>
                <a:srgbClr val="3F3F3F"/>
              </a:solidFill>
              <a:latin typeface="Arial"/>
            </a:endParaRPr>
          </a:p>
        </p:txBody>
      </p:sp>
      <p:sp>
        <p:nvSpPr>
          <p:cNvPr id="122" name="PlaceHolder 3"/>
          <p:cNvSpPr>
            <a:spLocks noGrp="1"/>
          </p:cNvSpPr>
          <p:nvPr>
            <p:ph type="sldNum" idx="14"/>
          </p:nvPr>
        </p:nvSpPr>
        <p:spPr>
          <a:xfrm>
            <a:off x="8472600" y="4663080"/>
            <a:ext cx="548280" cy="393120"/>
          </a:xfrm>
          <a:prstGeom prst="rect">
            <a:avLst/>
          </a:prstGeom>
          <a:noFill/>
          <a:ln w="0">
            <a:noFill/>
          </a:ln>
        </p:spPr>
        <p:txBody>
          <a:bodyPr tIns="91440" bIns="91440" anchor="ctr">
            <a:normAutofit/>
          </a:bodyPr>
          <a:lstStyle>
            <a:lvl1pPr algn="r">
              <a:lnSpc>
                <a:spcPct val="100000"/>
              </a:lnSpc>
              <a:buNone/>
              <a:tabLst>
                <a:tab pos="0" algn="l"/>
              </a:tabLst>
              <a:defRPr lang="it" sz="1000" b="0" strike="noStrike" spc="-1">
                <a:solidFill>
                  <a:srgbClr val="595959"/>
                </a:solidFill>
                <a:latin typeface="Arial"/>
                <a:ea typeface="Arial"/>
              </a:defRPr>
            </a:lvl1pPr>
          </a:lstStyle>
          <a:p>
            <a:pPr algn="r">
              <a:lnSpc>
                <a:spcPct val="100000"/>
              </a:lnSpc>
              <a:buNone/>
              <a:tabLst>
                <a:tab pos="0" algn="l"/>
              </a:tabLst>
            </a:pPr>
            <a:fld id="{25B94CD5-D627-49BE-818E-4A00F2BB16DF}" type="slidenum">
              <a:rPr lang="it" sz="1000" b="0" strike="noStrike" spc="-1">
                <a:solidFill>
                  <a:srgbClr val="595959"/>
                </a:solidFill>
                <a:latin typeface="Arial"/>
                <a:ea typeface="Arial"/>
              </a:rPr>
              <a:t>36</a:t>
            </a:fld>
            <a:endParaRPr lang="it-IT" sz="1000" b="0" strike="noStrike" spc="-1">
              <a:latin typeface="Times New Roman"/>
            </a:endParaRPr>
          </a:p>
        </p:txBody>
      </p:sp>
      <p:sp>
        <p:nvSpPr>
          <p:cNvPr id="7" name="CasellaDiTesto 6">
            <a:extLst>
              <a:ext uri="{FF2B5EF4-FFF2-40B4-BE49-F238E27FC236}">
                <a16:creationId xmlns:a16="http://schemas.microsoft.com/office/drawing/2014/main" id="{3AB702D8-9198-F185-BAA8-23304A23522E}"/>
              </a:ext>
            </a:extLst>
          </p:cNvPr>
          <p:cNvSpPr txBox="1"/>
          <p:nvPr/>
        </p:nvSpPr>
        <p:spPr>
          <a:xfrm>
            <a:off x="1063027" y="844449"/>
            <a:ext cx="7017946" cy="523220"/>
          </a:xfrm>
          <a:prstGeom prst="rect">
            <a:avLst/>
          </a:prstGeom>
          <a:noFill/>
        </p:spPr>
        <p:txBody>
          <a:bodyPr wrap="square" rtlCol="0">
            <a:spAutoFit/>
          </a:bodyPr>
          <a:lstStyle/>
          <a:p>
            <a:pPr algn="ctr"/>
            <a:r>
              <a:rPr lang="it-IT" sz="1400" b="1" dirty="0"/>
              <a:t>Figure</a:t>
            </a:r>
            <a:r>
              <a:rPr lang="it-IT" sz="1400" b="1" dirty="0">
                <a:solidFill>
                  <a:srgbClr val="FF0000"/>
                </a:solidFill>
              </a:rPr>
              <a:t> </a:t>
            </a:r>
            <a:r>
              <a:rPr lang="it-IT" sz="1400" b="1" dirty="0"/>
              <a:t>16: </a:t>
            </a:r>
            <a:r>
              <a:rPr lang="it-IT" sz="1400" dirty="0"/>
              <a:t>Learning </a:t>
            </a:r>
            <a:r>
              <a:rPr lang="it-IT" sz="1400" dirty="0" err="1"/>
              <a:t>curves</a:t>
            </a:r>
            <a:r>
              <a:rPr lang="it-IT" sz="1400" dirty="0"/>
              <a:t> </a:t>
            </a:r>
            <a:r>
              <a:rPr lang="it-IT" sz="1400" dirty="0" err="1"/>
              <a:t>displaying</a:t>
            </a:r>
            <a:r>
              <a:rPr lang="it-IT" sz="1400" dirty="0"/>
              <a:t> the MEE for the SVM (</a:t>
            </a:r>
            <a:r>
              <a:rPr lang="it-IT" sz="1400" dirty="0" err="1"/>
              <a:t>right</a:t>
            </a:r>
            <a:r>
              <a:rPr lang="it-IT" sz="1400" dirty="0"/>
              <a:t>) and RF (</a:t>
            </a:r>
            <a:r>
              <a:rPr lang="it-IT" sz="1400" dirty="0" err="1"/>
              <a:t>left</a:t>
            </a:r>
            <a:r>
              <a:rPr lang="it-IT" sz="1400" dirty="0"/>
              <a:t>) with the best </a:t>
            </a:r>
            <a:r>
              <a:rPr lang="it-IT" sz="1400" dirty="0" err="1"/>
              <a:t>hyperparameters</a:t>
            </a:r>
            <a:r>
              <a:rPr lang="it-IT" sz="1400" dirty="0"/>
              <a:t> </a:t>
            </a:r>
            <a:r>
              <a:rPr lang="it-IT" sz="1400" dirty="0" err="1"/>
              <a:t>found</a:t>
            </a:r>
            <a:r>
              <a:rPr lang="it-IT" sz="1400" dirty="0"/>
              <a:t> in </a:t>
            </a:r>
            <a:r>
              <a:rPr lang="it-IT" sz="1400" dirty="0" err="1"/>
              <a:t>their</a:t>
            </a:r>
            <a:r>
              <a:rPr lang="it-IT" sz="1400" dirty="0"/>
              <a:t> </a:t>
            </a:r>
            <a:r>
              <a:rPr lang="it-IT" sz="1400" dirty="0" err="1"/>
              <a:t>respective</a:t>
            </a:r>
            <a:r>
              <a:rPr lang="it-IT" sz="1400" dirty="0"/>
              <a:t> </a:t>
            </a:r>
            <a:r>
              <a:rPr lang="it-IT" sz="1400" dirty="0" err="1"/>
              <a:t>grid</a:t>
            </a:r>
            <a:r>
              <a:rPr lang="it-IT" sz="1400" dirty="0"/>
              <a:t> </a:t>
            </a:r>
            <a:r>
              <a:rPr lang="it-IT" sz="1400" dirty="0" err="1"/>
              <a:t>searches</a:t>
            </a:r>
            <a:r>
              <a:rPr lang="it-IT" sz="1400" dirty="0"/>
              <a:t>.</a:t>
            </a:r>
          </a:p>
        </p:txBody>
      </p:sp>
      <p:sp>
        <p:nvSpPr>
          <p:cNvPr id="8" name="CasellaDiTesto 7">
            <a:extLst>
              <a:ext uri="{FF2B5EF4-FFF2-40B4-BE49-F238E27FC236}">
                <a16:creationId xmlns:a16="http://schemas.microsoft.com/office/drawing/2014/main" id="{228AE065-2317-BB0F-4DA3-99B9C7F859AF}"/>
              </a:ext>
            </a:extLst>
          </p:cNvPr>
          <p:cNvSpPr txBox="1"/>
          <p:nvPr/>
        </p:nvSpPr>
        <p:spPr>
          <a:xfrm>
            <a:off x="357406" y="3805518"/>
            <a:ext cx="8428828" cy="1169551"/>
          </a:xfrm>
          <a:prstGeom prst="rect">
            <a:avLst/>
          </a:prstGeom>
          <a:noFill/>
        </p:spPr>
        <p:txBody>
          <a:bodyPr wrap="square" rtlCol="0">
            <a:spAutoFit/>
          </a:bodyPr>
          <a:lstStyle/>
          <a:p>
            <a:r>
              <a:rPr lang="it-IT" sz="1400" dirty="0"/>
              <a:t>The learning </a:t>
            </a:r>
            <a:r>
              <a:rPr lang="it-IT" sz="1400" dirty="0" err="1"/>
              <a:t>curves</a:t>
            </a:r>
            <a:r>
              <a:rPr lang="it-IT" sz="1400" dirty="0"/>
              <a:t> are </a:t>
            </a:r>
            <a:r>
              <a:rPr lang="it-IT" sz="1400" dirty="0" err="1"/>
              <a:t>obtained</a:t>
            </a:r>
            <a:r>
              <a:rPr lang="it-IT" sz="1400" dirty="0"/>
              <a:t> </a:t>
            </a:r>
            <a:r>
              <a:rPr lang="it-IT" sz="1400" dirty="0" err="1"/>
              <a:t>through</a:t>
            </a:r>
            <a:r>
              <a:rPr lang="it-IT" sz="1400" dirty="0"/>
              <a:t> </a:t>
            </a:r>
            <a:r>
              <a:rPr lang="it-IT" sz="1400" dirty="0" err="1"/>
              <a:t>Scikit-Learn’s</a:t>
            </a:r>
            <a:r>
              <a:rPr lang="it-IT" sz="1400" dirty="0"/>
              <a:t> </a:t>
            </a:r>
            <a:r>
              <a:rPr lang="it-IT" sz="1400" dirty="0" err="1">
                <a:latin typeface="Consolas" panose="020B0609020204030204" pitchFamily="49" charset="0"/>
              </a:rPr>
              <a:t>learning_curve</a:t>
            </a:r>
            <a:r>
              <a:rPr lang="it-IT" sz="1400" dirty="0"/>
              <a:t> </a:t>
            </a:r>
            <a:r>
              <a:rPr lang="it-IT" sz="1400" dirty="0" err="1"/>
              <a:t>function</a:t>
            </a:r>
            <a:r>
              <a:rPr lang="en-US" sz="1400" dirty="0"/>
              <a:t>. The function performs 5-fold CV on increasingly portions of the design set, to determine cross-validated training and validation scores. The curve tells how well the model scales as the amount of data increases.</a:t>
            </a:r>
          </a:p>
          <a:p>
            <a:r>
              <a:rPr lang="it-IT" sz="1400" dirty="0"/>
              <a:t>With </a:t>
            </a:r>
            <a:r>
              <a:rPr lang="it-IT" sz="1400" dirty="0" err="1"/>
              <a:t>this</a:t>
            </a:r>
            <a:r>
              <a:rPr lang="it-IT" sz="1400" dirty="0"/>
              <a:t> </a:t>
            </a:r>
            <a:r>
              <a:rPr lang="it-IT" sz="1400" dirty="0" err="1"/>
              <a:t>approach</a:t>
            </a:r>
            <a:r>
              <a:rPr lang="it-IT" sz="1400" dirty="0"/>
              <a:t>, </a:t>
            </a:r>
            <a:r>
              <a:rPr lang="it-IT" sz="1400" dirty="0" err="1"/>
              <a:t>we</a:t>
            </a:r>
            <a:r>
              <a:rPr lang="it-IT" sz="1400" dirty="0"/>
              <a:t> </a:t>
            </a:r>
            <a:r>
              <a:rPr lang="it-IT" sz="1400" dirty="0" err="1"/>
              <a:t>have</a:t>
            </a:r>
            <a:r>
              <a:rPr lang="it-IT" sz="1400" dirty="0"/>
              <a:t> the </a:t>
            </a:r>
            <a:r>
              <a:rPr lang="it-IT" sz="1400" dirty="0" err="1"/>
              <a:t>mean</a:t>
            </a:r>
            <a:r>
              <a:rPr lang="it-IT" sz="1400" dirty="0"/>
              <a:t> and the standard </a:t>
            </a:r>
            <a:r>
              <a:rPr lang="it-IT" sz="1400" dirty="0" err="1"/>
              <a:t>deviation</a:t>
            </a:r>
            <a:r>
              <a:rPr lang="it-IT" sz="1400" dirty="0"/>
              <a:t> over the </a:t>
            </a:r>
            <a:r>
              <a:rPr lang="it-IT" sz="1400" dirty="0" err="1"/>
              <a:t>folds</a:t>
            </a:r>
            <a:r>
              <a:rPr lang="it-IT" sz="1400" dirty="0"/>
              <a:t>, for </a:t>
            </a:r>
            <a:r>
              <a:rPr lang="it-IT" sz="1400" dirty="0" err="1"/>
              <a:t>each</a:t>
            </a:r>
            <a:r>
              <a:rPr lang="it-IT" sz="1400" dirty="0"/>
              <a:t> point (</a:t>
            </a:r>
            <a:r>
              <a:rPr lang="it-IT" sz="1400" dirty="0" err="1"/>
              <a:t>corresponding</a:t>
            </a:r>
            <a:r>
              <a:rPr lang="it-IT" sz="1400" dirty="0"/>
              <a:t> to the </a:t>
            </a:r>
            <a:r>
              <a:rPr lang="it-IT" sz="1400" dirty="0" err="1"/>
              <a:t>loss</a:t>
            </a:r>
            <a:r>
              <a:rPr lang="it-IT" sz="1400" dirty="0"/>
              <a:t> of the model on </a:t>
            </a:r>
            <a:r>
              <a:rPr lang="it-IT" sz="1400" dirty="0" err="1"/>
              <a:t>amount</a:t>
            </a:r>
            <a:r>
              <a:rPr lang="it-IT" sz="1400" dirty="0"/>
              <a:t> of data on </a:t>
            </a:r>
            <a:r>
              <a:rPr lang="it-IT" sz="1400" dirty="0" err="1"/>
              <a:t>which</a:t>
            </a:r>
            <a:r>
              <a:rPr lang="it-IT" sz="1400" dirty="0"/>
              <a:t> </a:t>
            </a:r>
            <a:r>
              <a:rPr lang="it-IT" sz="1400" dirty="0" err="1"/>
              <a:t>it</a:t>
            </a:r>
            <a:r>
              <a:rPr lang="it-IT" sz="1400" dirty="0"/>
              <a:t> </a:t>
            </a:r>
            <a:r>
              <a:rPr lang="it-IT" sz="1400" dirty="0" err="1"/>
              <a:t>is</a:t>
            </a:r>
            <a:r>
              <a:rPr lang="it-IT" sz="1400" dirty="0"/>
              <a:t> </a:t>
            </a:r>
            <a:r>
              <a:rPr lang="it-IT" sz="1400" dirty="0" err="1"/>
              <a:t>trained</a:t>
            </a:r>
            <a:r>
              <a:rPr lang="it-IT" sz="1400" dirty="0"/>
              <a:t>). </a:t>
            </a:r>
          </a:p>
        </p:txBody>
      </p:sp>
      <p:pic>
        <p:nvPicPr>
          <p:cNvPr id="3" name="Immagine 2" descr="Immagine che contiene testo, linea, Diagramma, schermata&#10;&#10;Descrizione generata automaticamente">
            <a:extLst>
              <a:ext uri="{FF2B5EF4-FFF2-40B4-BE49-F238E27FC236}">
                <a16:creationId xmlns:a16="http://schemas.microsoft.com/office/drawing/2014/main" id="{B925997A-8B7D-1841-068C-6712412AE8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3027" y="1367669"/>
            <a:ext cx="2890408" cy="2391530"/>
          </a:xfrm>
          <a:prstGeom prst="rect">
            <a:avLst/>
          </a:prstGeom>
        </p:spPr>
      </p:pic>
      <p:pic>
        <p:nvPicPr>
          <p:cNvPr id="5" name="Immagine 4" descr="Immagine che contiene testo, schermata, linea, Diagramma&#10;&#10;Descrizione generata automaticamente">
            <a:extLst>
              <a:ext uri="{FF2B5EF4-FFF2-40B4-BE49-F238E27FC236}">
                <a16:creationId xmlns:a16="http://schemas.microsoft.com/office/drawing/2014/main" id="{7FFB130C-C99A-01AD-F6A4-0486C6503B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16606" y="1363911"/>
            <a:ext cx="2964367" cy="2393109"/>
          </a:xfrm>
          <a:prstGeom prst="rect">
            <a:avLst/>
          </a:prstGeom>
        </p:spPr>
      </p:pic>
    </p:spTree>
    <p:extLst>
      <p:ext uri="{BB962C8B-B14F-4D97-AF65-F5344CB8AC3E}">
        <p14:creationId xmlns:p14="http://schemas.microsoft.com/office/powerpoint/2010/main" val="186723811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 name="PlaceHolder 3"/>
          <p:cNvSpPr>
            <a:spLocks noGrp="1"/>
          </p:cNvSpPr>
          <p:nvPr>
            <p:ph type="sldNum" idx="10"/>
          </p:nvPr>
        </p:nvSpPr>
        <p:spPr>
          <a:xfrm>
            <a:off x="8472600" y="4663080"/>
            <a:ext cx="548280" cy="393120"/>
          </a:xfrm>
          <a:prstGeom prst="rect">
            <a:avLst/>
          </a:prstGeom>
          <a:noFill/>
          <a:ln w="0">
            <a:noFill/>
          </a:ln>
        </p:spPr>
        <p:txBody>
          <a:bodyPr tIns="91440" bIns="91440" anchor="ctr">
            <a:normAutofit/>
          </a:bodyPr>
          <a:lstStyle>
            <a:lvl1pPr algn="r">
              <a:lnSpc>
                <a:spcPct val="100000"/>
              </a:lnSpc>
              <a:buNone/>
              <a:tabLst>
                <a:tab pos="0" algn="l"/>
              </a:tabLst>
              <a:defRPr lang="it" sz="1000" b="0" strike="noStrike" spc="-1">
                <a:solidFill>
                  <a:srgbClr val="595959"/>
                </a:solidFill>
                <a:latin typeface="Arial"/>
                <a:ea typeface="Arial"/>
              </a:defRPr>
            </a:lvl1pPr>
          </a:lstStyle>
          <a:p>
            <a:pPr algn="r">
              <a:lnSpc>
                <a:spcPct val="100000"/>
              </a:lnSpc>
              <a:buNone/>
              <a:tabLst>
                <a:tab pos="0" algn="l"/>
              </a:tabLst>
            </a:pPr>
            <a:fld id="{70083C99-8290-44C9-AB12-6D72EC62BA1C}" type="slidenum">
              <a:rPr lang="it" sz="1000" b="0" strike="noStrike" spc="-1" smtClean="0">
                <a:solidFill>
                  <a:srgbClr val="595959"/>
                </a:solidFill>
                <a:latin typeface="Arial"/>
                <a:ea typeface="Arial"/>
              </a:rPr>
              <a:t>37</a:t>
            </a:fld>
            <a:endParaRPr lang="it-IT" sz="1000" b="0" strike="noStrike" spc="-1">
              <a:latin typeface="Times New Roman"/>
            </a:endParaRPr>
          </a:p>
        </p:txBody>
      </p:sp>
      <p:sp>
        <p:nvSpPr>
          <p:cNvPr id="5" name="PlaceHolder 1">
            <a:extLst>
              <a:ext uri="{FF2B5EF4-FFF2-40B4-BE49-F238E27FC236}">
                <a16:creationId xmlns:a16="http://schemas.microsoft.com/office/drawing/2014/main" id="{13F53561-4EB1-11DA-B4EE-5955D71F6AC5}"/>
              </a:ext>
            </a:extLst>
          </p:cNvPr>
          <p:cNvSpPr>
            <a:spLocks noGrp="1"/>
          </p:cNvSpPr>
          <p:nvPr>
            <p:ph type="title"/>
          </p:nvPr>
        </p:nvSpPr>
        <p:spPr>
          <a:xfrm>
            <a:off x="311940" y="0"/>
            <a:ext cx="8520120" cy="792000"/>
          </a:xfrm>
          <a:prstGeom prst="rect">
            <a:avLst/>
          </a:prstGeom>
          <a:noFill/>
          <a:ln w="0">
            <a:noFill/>
          </a:ln>
        </p:spPr>
        <p:txBody>
          <a:bodyPr tIns="91440" bIns="91440" anchor="t">
            <a:normAutofit fontScale="90000"/>
          </a:bodyPr>
          <a:lstStyle/>
          <a:p>
            <a:pPr>
              <a:lnSpc>
                <a:spcPct val="100000"/>
              </a:lnSpc>
              <a:buNone/>
              <a:tabLst>
                <a:tab pos="0" algn="l"/>
              </a:tabLst>
            </a:pPr>
            <a:r>
              <a:rPr lang="it" sz="2400" b="0" strike="noStrike" spc="-1" dirty="0">
                <a:solidFill>
                  <a:srgbClr val="000000"/>
                </a:solidFill>
                <a:latin typeface="Arial"/>
                <a:ea typeface="Arial"/>
              </a:rPr>
              <a:t>Appendix – 10</a:t>
            </a:r>
            <a:br>
              <a:rPr lang="it" sz="2400" b="0" strike="noStrike" spc="-1" dirty="0">
                <a:solidFill>
                  <a:srgbClr val="000000"/>
                </a:solidFill>
                <a:latin typeface="Arial"/>
                <a:ea typeface="Arial"/>
              </a:rPr>
            </a:br>
            <a:r>
              <a:rPr lang="it" sz="2000" spc="-1" dirty="0">
                <a:solidFill>
                  <a:srgbClr val="3F3F3F"/>
                </a:solidFill>
                <a:latin typeface="Arial"/>
                <a:ea typeface="Arial"/>
              </a:rPr>
              <a:t>Heatmap for the Neural Network (bayesian optimization)</a:t>
            </a:r>
            <a:endParaRPr lang="it-IT" sz="2400" b="0" strike="noStrike" spc="-1" dirty="0">
              <a:solidFill>
                <a:srgbClr val="FF0000"/>
              </a:solidFill>
              <a:latin typeface="Arial"/>
            </a:endParaRPr>
          </a:p>
        </p:txBody>
      </p:sp>
      <p:sp>
        <p:nvSpPr>
          <p:cNvPr id="8" name="CasellaDiTesto 7">
            <a:extLst>
              <a:ext uri="{FF2B5EF4-FFF2-40B4-BE49-F238E27FC236}">
                <a16:creationId xmlns:a16="http://schemas.microsoft.com/office/drawing/2014/main" id="{93A0E204-1540-3765-E3E9-C4679D3AF4EC}"/>
              </a:ext>
            </a:extLst>
          </p:cNvPr>
          <p:cNvSpPr txBox="1"/>
          <p:nvPr/>
        </p:nvSpPr>
        <p:spPr>
          <a:xfrm>
            <a:off x="123120" y="4201415"/>
            <a:ext cx="8520120" cy="461665"/>
          </a:xfrm>
          <a:prstGeom prst="rect">
            <a:avLst/>
          </a:prstGeom>
          <a:noFill/>
        </p:spPr>
        <p:txBody>
          <a:bodyPr wrap="square" rtlCol="0">
            <a:spAutoFit/>
          </a:bodyPr>
          <a:lstStyle/>
          <a:p>
            <a:pPr algn="ctr"/>
            <a:r>
              <a:rPr lang="it-IT" sz="1200" b="1" dirty="0"/>
              <a:t>Figure 17</a:t>
            </a:r>
            <a:r>
              <a:rPr lang="it-IT" sz="1200" dirty="0"/>
              <a:t>: </a:t>
            </a:r>
            <a:r>
              <a:rPr lang="it-IT" sz="1200" dirty="0" err="1"/>
              <a:t>Heatmap</a:t>
            </a:r>
            <a:r>
              <a:rPr lang="it-IT" sz="1200" dirty="0"/>
              <a:t> </a:t>
            </a:r>
            <a:r>
              <a:rPr lang="it-IT" sz="1200" dirty="0" err="1"/>
              <a:t>showing</a:t>
            </a:r>
            <a:r>
              <a:rPr lang="it-IT" sz="1200" dirty="0"/>
              <a:t> the impact in </a:t>
            </a:r>
            <a:r>
              <a:rPr lang="it-IT" sz="1200" dirty="0" err="1"/>
              <a:t>terms</a:t>
            </a:r>
            <a:r>
              <a:rPr lang="it-IT" sz="1200" dirty="0"/>
              <a:t> of (VL) MEE of the </a:t>
            </a:r>
            <a:r>
              <a:rPr lang="it-IT" sz="1200" dirty="0" err="1"/>
              <a:t>Optuna</a:t>
            </a:r>
            <a:r>
              <a:rPr lang="it-IT" sz="1200" dirty="0"/>
              <a:t> </a:t>
            </a:r>
            <a:r>
              <a:rPr lang="it-IT" sz="1200" dirty="0" err="1"/>
              <a:t>choosen</a:t>
            </a:r>
            <a:r>
              <a:rPr lang="it-IT" sz="1200" dirty="0"/>
              <a:t> </a:t>
            </a:r>
            <a:r>
              <a:rPr lang="it-IT" sz="1200" dirty="0" err="1"/>
              <a:t>values</a:t>
            </a:r>
            <a:r>
              <a:rPr lang="it-IT" sz="1200" dirty="0"/>
              <a:t> for </a:t>
            </a:r>
            <a:r>
              <a:rPr lang="it-IT" sz="1200" dirty="0" err="1"/>
              <a:t>number</a:t>
            </a:r>
            <a:r>
              <a:rPr lang="it-IT" sz="1200" dirty="0"/>
              <a:t> of </a:t>
            </a:r>
            <a:r>
              <a:rPr lang="it-IT" sz="1200" dirty="0" err="1"/>
              <a:t>units</a:t>
            </a:r>
            <a:r>
              <a:rPr lang="it-IT" sz="1200" dirty="0"/>
              <a:t> and dropout rate for the first </a:t>
            </a:r>
            <a:r>
              <a:rPr lang="it-IT" sz="1200" dirty="0" err="1"/>
              <a:t>hidden</a:t>
            </a:r>
            <a:r>
              <a:rPr lang="it-IT" sz="1200" dirty="0"/>
              <a:t> </a:t>
            </a:r>
            <a:r>
              <a:rPr lang="it-IT" sz="1200" dirty="0" err="1"/>
              <a:t>layer</a:t>
            </a:r>
            <a:endParaRPr lang="it-IT" sz="1200" dirty="0"/>
          </a:p>
        </p:txBody>
      </p:sp>
      <p:sp>
        <p:nvSpPr>
          <p:cNvPr id="17" name="CasellaDiTesto 16">
            <a:extLst>
              <a:ext uri="{FF2B5EF4-FFF2-40B4-BE49-F238E27FC236}">
                <a16:creationId xmlns:a16="http://schemas.microsoft.com/office/drawing/2014/main" id="{299D422E-330D-40E9-BF01-2C29944FE7A6}"/>
              </a:ext>
            </a:extLst>
          </p:cNvPr>
          <p:cNvSpPr txBox="1"/>
          <p:nvPr/>
        </p:nvSpPr>
        <p:spPr>
          <a:xfrm>
            <a:off x="3108339" y="872591"/>
            <a:ext cx="5837034" cy="1384995"/>
          </a:xfrm>
          <a:prstGeom prst="rect">
            <a:avLst/>
          </a:prstGeom>
          <a:noFill/>
        </p:spPr>
        <p:txBody>
          <a:bodyPr wrap="square" rtlCol="0">
            <a:spAutoFit/>
          </a:bodyPr>
          <a:lstStyle/>
          <a:p>
            <a:pPr algn="ctr"/>
            <a:endParaRPr lang="en-US" sz="1400"/>
          </a:p>
          <a:p>
            <a:pPr algn="ctr"/>
            <a:endParaRPr lang="en-US" sz="1400"/>
          </a:p>
          <a:p>
            <a:pPr algn="ctr"/>
            <a:endParaRPr lang="en-US" sz="1400"/>
          </a:p>
          <a:p>
            <a:pPr algn="ctr"/>
            <a:endParaRPr lang="en-US" sz="1400"/>
          </a:p>
          <a:p>
            <a:pPr algn="ctr"/>
            <a:endParaRPr lang="en-US" sz="1400"/>
          </a:p>
          <a:p>
            <a:pPr algn="ctr"/>
            <a:endParaRPr lang="it-IT" sz="1400" dirty="0"/>
          </a:p>
        </p:txBody>
      </p:sp>
      <p:pic>
        <p:nvPicPr>
          <p:cNvPr id="3" name="Immagine 2">
            <a:extLst>
              <a:ext uri="{FF2B5EF4-FFF2-40B4-BE49-F238E27FC236}">
                <a16:creationId xmlns:a16="http://schemas.microsoft.com/office/drawing/2014/main" id="{89F5F290-9330-B643-A43F-445229588222}"/>
              </a:ext>
            </a:extLst>
          </p:cNvPr>
          <p:cNvPicPr>
            <a:picLocks noChangeAspect="1"/>
          </p:cNvPicPr>
          <p:nvPr/>
        </p:nvPicPr>
        <p:blipFill>
          <a:blip r:embed="rId2"/>
          <a:stretch>
            <a:fillRect/>
          </a:stretch>
        </p:blipFill>
        <p:spPr>
          <a:xfrm>
            <a:off x="931863" y="872591"/>
            <a:ext cx="6902633" cy="3095110"/>
          </a:xfrm>
          <a:prstGeom prst="rect">
            <a:avLst/>
          </a:prstGeom>
        </p:spPr>
      </p:pic>
    </p:spTree>
    <p:extLst>
      <p:ext uri="{BB962C8B-B14F-4D97-AF65-F5344CB8AC3E}">
        <p14:creationId xmlns:p14="http://schemas.microsoft.com/office/powerpoint/2010/main" val="363428902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PlaceHolder 1"/>
          <p:cNvSpPr>
            <a:spLocks noGrp="1"/>
          </p:cNvSpPr>
          <p:nvPr>
            <p:ph type="title"/>
          </p:nvPr>
        </p:nvSpPr>
        <p:spPr>
          <a:xfrm>
            <a:off x="311760" y="0"/>
            <a:ext cx="8520120" cy="792000"/>
          </a:xfrm>
          <a:prstGeom prst="rect">
            <a:avLst/>
          </a:prstGeom>
          <a:noFill/>
          <a:ln w="0">
            <a:noFill/>
          </a:ln>
        </p:spPr>
        <p:txBody>
          <a:bodyPr tIns="91440" bIns="91440" anchor="t">
            <a:normAutofit fontScale="90000"/>
          </a:bodyPr>
          <a:lstStyle/>
          <a:p>
            <a:pPr>
              <a:lnSpc>
                <a:spcPct val="100000"/>
              </a:lnSpc>
              <a:buNone/>
              <a:tabLst>
                <a:tab pos="0" algn="l"/>
              </a:tabLst>
            </a:pPr>
            <a:r>
              <a:rPr lang="it" sz="2400" b="0" strike="noStrike" spc="-1" dirty="0">
                <a:solidFill>
                  <a:srgbClr val="000000"/>
                </a:solidFill>
                <a:latin typeface="Arial"/>
                <a:ea typeface="Arial"/>
              </a:rPr>
              <a:t>Appendix – 11</a:t>
            </a:r>
            <a:br>
              <a:rPr lang="it" sz="2400" b="0" strike="noStrike" spc="-1" dirty="0">
                <a:solidFill>
                  <a:srgbClr val="000000"/>
                </a:solidFill>
                <a:latin typeface="Arial"/>
                <a:ea typeface="Arial"/>
              </a:rPr>
            </a:br>
            <a:r>
              <a:rPr lang="it" sz="2000" b="0" strike="noStrike" spc="-1" dirty="0">
                <a:solidFill>
                  <a:srgbClr val="3F3F3F"/>
                </a:solidFill>
                <a:latin typeface="Arial"/>
                <a:ea typeface="Arial"/>
              </a:rPr>
              <a:t>Further comparisons among models: spatial collocation of predictions &amp; true values</a:t>
            </a:r>
            <a:endParaRPr lang="it-IT" sz="2400" b="0" strike="noStrike" spc="-1" dirty="0">
              <a:solidFill>
                <a:srgbClr val="3F3F3F"/>
              </a:solidFill>
              <a:latin typeface="Arial"/>
            </a:endParaRPr>
          </a:p>
        </p:txBody>
      </p:sp>
      <p:sp>
        <p:nvSpPr>
          <p:cNvPr id="122" name="PlaceHolder 3"/>
          <p:cNvSpPr>
            <a:spLocks noGrp="1"/>
          </p:cNvSpPr>
          <p:nvPr>
            <p:ph type="sldNum" idx="14"/>
          </p:nvPr>
        </p:nvSpPr>
        <p:spPr>
          <a:xfrm>
            <a:off x="8472600" y="4663080"/>
            <a:ext cx="548280" cy="393120"/>
          </a:xfrm>
          <a:prstGeom prst="rect">
            <a:avLst/>
          </a:prstGeom>
          <a:noFill/>
          <a:ln w="0">
            <a:noFill/>
          </a:ln>
        </p:spPr>
        <p:txBody>
          <a:bodyPr tIns="91440" bIns="91440" anchor="ctr">
            <a:normAutofit/>
          </a:bodyPr>
          <a:lstStyle>
            <a:lvl1pPr algn="r">
              <a:lnSpc>
                <a:spcPct val="100000"/>
              </a:lnSpc>
              <a:buNone/>
              <a:tabLst>
                <a:tab pos="0" algn="l"/>
              </a:tabLst>
              <a:defRPr lang="it" sz="1000" b="0" strike="noStrike" spc="-1">
                <a:solidFill>
                  <a:srgbClr val="595959"/>
                </a:solidFill>
                <a:latin typeface="Arial"/>
                <a:ea typeface="Arial"/>
              </a:defRPr>
            </a:lvl1pPr>
          </a:lstStyle>
          <a:p>
            <a:pPr algn="r">
              <a:lnSpc>
                <a:spcPct val="100000"/>
              </a:lnSpc>
              <a:buNone/>
              <a:tabLst>
                <a:tab pos="0" algn="l"/>
              </a:tabLst>
            </a:pPr>
            <a:fld id="{25B94CD5-D627-49BE-818E-4A00F2BB16DF}" type="slidenum">
              <a:rPr lang="it" sz="1000" b="0" strike="noStrike" spc="-1">
                <a:solidFill>
                  <a:srgbClr val="595959"/>
                </a:solidFill>
                <a:latin typeface="Arial"/>
                <a:ea typeface="Arial"/>
              </a:rPr>
              <a:t>38</a:t>
            </a:fld>
            <a:endParaRPr lang="it-IT" sz="1000" b="0" strike="noStrike" spc="-1">
              <a:latin typeface="Times New Roman"/>
            </a:endParaRPr>
          </a:p>
        </p:txBody>
      </p:sp>
      <p:sp>
        <p:nvSpPr>
          <p:cNvPr id="10" name="CasellaDiTesto 9">
            <a:extLst>
              <a:ext uri="{FF2B5EF4-FFF2-40B4-BE49-F238E27FC236}">
                <a16:creationId xmlns:a16="http://schemas.microsoft.com/office/drawing/2014/main" id="{B8BFAE19-BB7E-8D80-A369-13BC42FE4CE0}"/>
              </a:ext>
            </a:extLst>
          </p:cNvPr>
          <p:cNvSpPr txBox="1"/>
          <p:nvPr/>
        </p:nvSpPr>
        <p:spPr>
          <a:xfrm>
            <a:off x="255494" y="833531"/>
            <a:ext cx="4479595" cy="523220"/>
          </a:xfrm>
          <a:prstGeom prst="rect">
            <a:avLst/>
          </a:prstGeom>
          <a:noFill/>
        </p:spPr>
        <p:txBody>
          <a:bodyPr wrap="square" rtlCol="0">
            <a:spAutoFit/>
          </a:bodyPr>
          <a:lstStyle/>
          <a:p>
            <a:pPr algn="ctr"/>
            <a:r>
              <a:rPr lang="it-IT" sz="1400" b="1" dirty="0"/>
              <a:t>Figure 18(a)</a:t>
            </a:r>
            <a:r>
              <a:rPr lang="it-IT" sz="1400" dirty="0"/>
              <a:t>: True and </a:t>
            </a:r>
            <a:r>
              <a:rPr lang="it-IT" sz="1400" dirty="0" err="1"/>
              <a:t>predicted</a:t>
            </a:r>
            <a:r>
              <a:rPr lang="it-IT" sz="1400" dirty="0"/>
              <a:t> </a:t>
            </a:r>
            <a:r>
              <a:rPr lang="it-IT" sz="1400" dirty="0" err="1"/>
              <a:t>values</a:t>
            </a:r>
            <a:r>
              <a:rPr lang="it-IT" sz="1400" dirty="0"/>
              <a:t> on the </a:t>
            </a:r>
            <a:r>
              <a:rPr lang="it-IT" sz="1400" dirty="0" err="1"/>
              <a:t>internal</a:t>
            </a:r>
            <a:r>
              <a:rPr lang="it-IT" sz="1400" dirty="0"/>
              <a:t> test set, </a:t>
            </a:r>
            <a:r>
              <a:rPr lang="it-IT" sz="1400" dirty="0" err="1"/>
              <a:t>Optuna</a:t>
            </a:r>
            <a:r>
              <a:rPr lang="it-IT" sz="1400" dirty="0"/>
              <a:t> </a:t>
            </a:r>
            <a:r>
              <a:rPr lang="it-IT" sz="1400" dirty="0" err="1"/>
              <a:t>Neural</a:t>
            </a:r>
            <a:r>
              <a:rPr lang="it-IT" sz="1400" dirty="0"/>
              <a:t> Network</a:t>
            </a:r>
          </a:p>
        </p:txBody>
      </p:sp>
      <p:sp>
        <p:nvSpPr>
          <p:cNvPr id="11" name="CasellaDiTesto 10">
            <a:extLst>
              <a:ext uri="{FF2B5EF4-FFF2-40B4-BE49-F238E27FC236}">
                <a16:creationId xmlns:a16="http://schemas.microsoft.com/office/drawing/2014/main" id="{B79226D1-2B63-7625-7D7C-E2E98B26C3BE}"/>
              </a:ext>
            </a:extLst>
          </p:cNvPr>
          <p:cNvSpPr txBox="1"/>
          <p:nvPr/>
        </p:nvSpPr>
        <p:spPr>
          <a:xfrm>
            <a:off x="563139" y="3361014"/>
            <a:ext cx="8343899" cy="954107"/>
          </a:xfrm>
          <a:prstGeom prst="rect">
            <a:avLst/>
          </a:prstGeom>
          <a:noFill/>
        </p:spPr>
        <p:txBody>
          <a:bodyPr wrap="square" rtlCol="0">
            <a:spAutoFit/>
          </a:bodyPr>
          <a:lstStyle/>
          <a:p>
            <a:endParaRPr lang="en-US" sz="1400" dirty="0"/>
          </a:p>
          <a:p>
            <a:r>
              <a:rPr lang="en-US" sz="1400" dirty="0"/>
              <a:t>Figure 18 </a:t>
            </a:r>
            <a:r>
              <a:rPr lang="en-US" sz="1400" b="1" dirty="0"/>
              <a:t>(a) </a:t>
            </a:r>
            <a:r>
              <a:rPr lang="en-US" sz="1400" dirty="0"/>
              <a:t>illustrates that the Neural Network predictions are less aligned to true values than those of the Support Vector Regression (SVR), </a:t>
            </a:r>
            <a:r>
              <a:rPr lang="en-US" sz="1400" b="1" dirty="0"/>
              <a:t>(b) </a:t>
            </a:r>
            <a:r>
              <a:rPr lang="en-US" sz="1400" dirty="0"/>
              <a:t>Reveals superior performance of the Support Vector Machine (SVM) over the NN in the entire test set. </a:t>
            </a:r>
            <a:endParaRPr lang="it-IT" sz="1400" dirty="0"/>
          </a:p>
        </p:txBody>
      </p:sp>
      <p:sp>
        <p:nvSpPr>
          <p:cNvPr id="9" name="CasellaDiTesto 8">
            <a:extLst>
              <a:ext uri="{FF2B5EF4-FFF2-40B4-BE49-F238E27FC236}">
                <a16:creationId xmlns:a16="http://schemas.microsoft.com/office/drawing/2014/main" id="{0FDCF0E6-1490-4A1B-A1E1-8AAA1BE15485}"/>
              </a:ext>
            </a:extLst>
          </p:cNvPr>
          <p:cNvSpPr txBox="1"/>
          <p:nvPr/>
        </p:nvSpPr>
        <p:spPr>
          <a:xfrm>
            <a:off x="4831722" y="833531"/>
            <a:ext cx="3640878" cy="738664"/>
          </a:xfrm>
          <a:prstGeom prst="rect">
            <a:avLst/>
          </a:prstGeom>
          <a:noFill/>
        </p:spPr>
        <p:txBody>
          <a:bodyPr wrap="square" rtlCol="0">
            <a:spAutoFit/>
          </a:bodyPr>
          <a:lstStyle/>
          <a:p>
            <a:pPr algn="ctr"/>
            <a:r>
              <a:rPr lang="it-IT" sz="1400" b="1" dirty="0"/>
              <a:t>Figure 18(b)</a:t>
            </a:r>
            <a:r>
              <a:rPr lang="it-IT" sz="1400" dirty="0"/>
              <a:t>: </a:t>
            </a:r>
            <a:r>
              <a:rPr lang="en-US" sz="1400" dirty="0"/>
              <a:t>Error per test sample, SVR and Random Forest</a:t>
            </a:r>
            <a:endParaRPr lang="it-IT" sz="1400" dirty="0"/>
          </a:p>
          <a:p>
            <a:pPr algn="ctr"/>
            <a:endParaRPr lang="it-IT" sz="1400" dirty="0"/>
          </a:p>
        </p:txBody>
      </p:sp>
      <p:pic>
        <p:nvPicPr>
          <p:cNvPr id="5" name="Immagine 4">
            <a:extLst>
              <a:ext uri="{FF2B5EF4-FFF2-40B4-BE49-F238E27FC236}">
                <a16:creationId xmlns:a16="http://schemas.microsoft.com/office/drawing/2014/main" id="{49A5CBFD-D456-14CF-2145-F95887E6A7C2}"/>
              </a:ext>
            </a:extLst>
          </p:cNvPr>
          <p:cNvPicPr>
            <a:picLocks noChangeAspect="1"/>
          </p:cNvPicPr>
          <p:nvPr/>
        </p:nvPicPr>
        <p:blipFill>
          <a:blip r:embed="rId2"/>
          <a:stretch>
            <a:fillRect/>
          </a:stretch>
        </p:blipFill>
        <p:spPr>
          <a:xfrm>
            <a:off x="3802" y="1356751"/>
            <a:ext cx="4779604" cy="1835821"/>
          </a:xfrm>
          <a:prstGeom prst="rect">
            <a:avLst/>
          </a:prstGeom>
        </p:spPr>
      </p:pic>
      <p:pic>
        <p:nvPicPr>
          <p:cNvPr id="2050" name="Picture 2">
            <a:extLst>
              <a:ext uri="{FF2B5EF4-FFF2-40B4-BE49-F238E27FC236}">
                <a16:creationId xmlns:a16="http://schemas.microsoft.com/office/drawing/2014/main" id="{DEF5CE75-6D62-EAA0-655A-BF7C366815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83406" y="1356751"/>
            <a:ext cx="4022492" cy="20042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33739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PlaceHolder 1"/>
          <p:cNvSpPr>
            <a:spLocks noGrp="1"/>
          </p:cNvSpPr>
          <p:nvPr>
            <p:ph type="title"/>
          </p:nvPr>
        </p:nvSpPr>
        <p:spPr>
          <a:xfrm>
            <a:off x="311760" y="0"/>
            <a:ext cx="8520120" cy="576000"/>
          </a:xfrm>
          <a:prstGeom prst="rect">
            <a:avLst/>
          </a:prstGeom>
          <a:noFill/>
          <a:ln w="0">
            <a:noFill/>
          </a:ln>
        </p:spPr>
        <p:txBody>
          <a:bodyPr tIns="91440" bIns="91440" anchor="t">
            <a:normAutofit fontScale="91000"/>
          </a:bodyPr>
          <a:lstStyle/>
          <a:p>
            <a:pPr>
              <a:lnSpc>
                <a:spcPct val="100000"/>
              </a:lnSpc>
              <a:buNone/>
              <a:tabLst>
                <a:tab pos="0" algn="l"/>
              </a:tabLst>
            </a:pPr>
            <a:r>
              <a:rPr lang="it" sz="2400" b="0" strike="noStrike" spc="-1" dirty="0">
                <a:solidFill>
                  <a:srgbClr val="000000"/>
                </a:solidFill>
                <a:latin typeface="Arial" panose="020B0604020202020204" pitchFamily="34" charset="0"/>
                <a:ea typeface="Arial"/>
                <a:cs typeface="Arial" panose="020B0604020202020204" pitchFamily="34" charset="0"/>
              </a:rPr>
              <a:t>Model</a:t>
            </a:r>
            <a:r>
              <a:rPr lang="it" sz="2400" spc="-1" dirty="0">
                <a:solidFill>
                  <a:srgbClr val="000000"/>
                </a:solidFill>
                <a:latin typeface="Arial" panose="020B0604020202020204" pitchFamily="34" charset="0"/>
                <a:ea typeface="Arial"/>
                <a:cs typeface="Arial" panose="020B0604020202020204" pitchFamily="34" charset="0"/>
              </a:rPr>
              <a:t>s details &amp; contributions – 1</a:t>
            </a:r>
            <a:endParaRPr lang="it-IT" sz="2400" b="0" strike="noStrike" spc="-1" dirty="0">
              <a:solidFill>
                <a:srgbClr val="000000"/>
              </a:solidFill>
              <a:latin typeface="Arial" panose="020B0604020202020204" pitchFamily="34" charset="0"/>
              <a:cs typeface="Arial" panose="020B0604020202020204" pitchFamily="34" charset="0"/>
            </a:endParaRPr>
          </a:p>
        </p:txBody>
      </p:sp>
      <p:sp>
        <p:nvSpPr>
          <p:cNvPr id="92" name="PlaceHolder 3"/>
          <p:cNvSpPr>
            <a:spLocks noGrp="1"/>
          </p:cNvSpPr>
          <p:nvPr>
            <p:ph type="sldNum" idx="5"/>
          </p:nvPr>
        </p:nvSpPr>
        <p:spPr>
          <a:xfrm>
            <a:off x="8472600" y="4663080"/>
            <a:ext cx="548280" cy="393120"/>
          </a:xfrm>
          <a:prstGeom prst="rect">
            <a:avLst/>
          </a:prstGeom>
          <a:noFill/>
          <a:ln w="0">
            <a:noFill/>
          </a:ln>
        </p:spPr>
        <p:txBody>
          <a:bodyPr tIns="91440" bIns="91440" anchor="ctr">
            <a:normAutofit/>
          </a:bodyPr>
          <a:lstStyle>
            <a:lvl1pPr algn="r">
              <a:lnSpc>
                <a:spcPct val="100000"/>
              </a:lnSpc>
              <a:buNone/>
              <a:tabLst>
                <a:tab pos="0" algn="l"/>
              </a:tabLst>
              <a:defRPr lang="it" sz="1000" b="0" strike="noStrike" spc="-1">
                <a:solidFill>
                  <a:srgbClr val="595959"/>
                </a:solidFill>
                <a:latin typeface="Arial"/>
                <a:ea typeface="Arial"/>
              </a:defRPr>
            </a:lvl1pPr>
          </a:lstStyle>
          <a:p>
            <a:pPr algn="r">
              <a:lnSpc>
                <a:spcPct val="100000"/>
              </a:lnSpc>
              <a:buNone/>
              <a:tabLst>
                <a:tab pos="0" algn="l"/>
              </a:tabLst>
            </a:pPr>
            <a:fld id="{AFAC1FED-F89A-48EA-A7D9-D975C9644720}" type="slidenum">
              <a:rPr lang="it" sz="1000" b="0" strike="noStrike" spc="-1">
                <a:solidFill>
                  <a:srgbClr val="595959"/>
                </a:solidFill>
                <a:latin typeface="Arial"/>
                <a:ea typeface="Arial"/>
              </a:rPr>
              <a:t>4</a:t>
            </a:fld>
            <a:endParaRPr lang="it-IT" sz="1000" b="0" strike="noStrike" spc="-1">
              <a:latin typeface="Times New Roman"/>
            </a:endParaRPr>
          </a:p>
        </p:txBody>
      </p:sp>
      <mc:AlternateContent xmlns:mc="http://schemas.openxmlformats.org/markup-compatibility/2006" xmlns:a14="http://schemas.microsoft.com/office/drawing/2010/main">
        <mc:Choice Requires="a14">
          <p:sp>
            <p:nvSpPr>
              <p:cNvPr id="3" name="CasellaDiTesto 2">
                <a:extLst>
                  <a:ext uri="{FF2B5EF4-FFF2-40B4-BE49-F238E27FC236}">
                    <a16:creationId xmlns:a16="http://schemas.microsoft.com/office/drawing/2014/main" id="{6D6AF47E-89D0-EB4C-7E1D-D0BC2882EA8B}"/>
                  </a:ext>
                </a:extLst>
              </p:cNvPr>
              <p:cNvSpPr txBox="1"/>
              <p:nvPr/>
            </p:nvSpPr>
            <p:spPr>
              <a:xfrm>
                <a:off x="311759" y="1728688"/>
                <a:ext cx="8037111" cy="1169551"/>
              </a:xfrm>
              <a:prstGeom prst="rect">
                <a:avLst/>
              </a:prstGeom>
              <a:noFill/>
            </p:spPr>
            <p:txBody>
              <a:bodyPr wrap="square" rtlCol="0">
                <a:spAutoFit/>
              </a:bodyPr>
              <a:lstStyle/>
              <a:p>
                <a:r>
                  <a:rPr lang="it-IT" sz="1400" dirty="0"/>
                  <a:t>All of the models </a:t>
                </a:r>
                <a:r>
                  <a:rPr lang="it-IT" sz="1400" dirty="0" err="1"/>
                  <a:t>used</a:t>
                </a:r>
                <a:r>
                  <a:rPr lang="it-IT" sz="1400" dirty="0"/>
                  <a:t> for the ML23 CUP task are </a:t>
                </a:r>
                <a:r>
                  <a:rPr lang="it-IT" sz="1400" dirty="0" err="1"/>
                  <a:t>wrapped</a:t>
                </a:r>
                <a:r>
                  <a:rPr lang="it-IT" sz="1400" dirty="0"/>
                  <a:t> in a </a:t>
                </a:r>
                <a:r>
                  <a:rPr lang="it-IT" sz="1400" dirty="0">
                    <a:latin typeface="Consolas" panose="020B0609020204030204" pitchFamily="49" charset="0"/>
                  </a:rPr>
                  <a:t>Pipeline</a:t>
                </a:r>
                <a:r>
                  <a:rPr lang="it-IT" sz="1400" dirty="0"/>
                  <a:t> with a </a:t>
                </a:r>
                <a:r>
                  <a:rPr lang="it-IT" sz="1400" dirty="0" err="1">
                    <a:latin typeface="Consolas" panose="020B0609020204030204" pitchFamily="49" charset="0"/>
                  </a:rPr>
                  <a:t>RobustScaler</a:t>
                </a:r>
                <a:r>
                  <a:rPr lang="it-IT" sz="1400" dirty="0"/>
                  <a:t>.</a:t>
                </a:r>
              </a:p>
              <a:p>
                <a:pPr marL="285750" indent="-285750">
                  <a:buFont typeface="Arial" panose="020B0604020202020204" pitchFamily="34" charset="0"/>
                  <a:buChar char="•"/>
                </a:pPr>
                <a:r>
                  <a:rPr lang="it-IT" sz="1400" dirty="0" err="1">
                    <a:latin typeface="Consolas" panose="020B0609020204030204" pitchFamily="49" charset="0"/>
                  </a:rPr>
                  <a:t>RobustScaler</a:t>
                </a:r>
                <a:r>
                  <a:rPr lang="it-IT" sz="1400" dirty="0"/>
                  <a:t> </a:t>
                </a:r>
                <a:r>
                  <a:rPr lang="it-IT" sz="1400" dirty="0" err="1"/>
                  <a:t>is</a:t>
                </a:r>
                <a:r>
                  <a:rPr lang="it-IT" sz="1400" dirty="0"/>
                  <a:t> </a:t>
                </a:r>
                <a:r>
                  <a:rPr lang="it-IT" sz="1400" dirty="0" err="1"/>
                  <a:t>chosen</a:t>
                </a:r>
                <a:r>
                  <a:rPr lang="it-IT" sz="1400" dirty="0"/>
                  <a:t> for </a:t>
                </a:r>
                <a:r>
                  <a:rPr lang="it-IT" sz="1400" dirty="0" err="1"/>
                  <a:t>its</a:t>
                </a:r>
                <a:r>
                  <a:rPr lang="it-IT" sz="1400" dirty="0"/>
                  <a:t> </a:t>
                </a:r>
                <a:r>
                  <a:rPr lang="it-IT" sz="1400" dirty="0" err="1"/>
                  <a:t>robustness</a:t>
                </a:r>
                <a:r>
                  <a:rPr lang="it-IT" sz="1400" dirty="0"/>
                  <a:t> to </a:t>
                </a:r>
                <a:r>
                  <a:rPr lang="it-IT" sz="1400" dirty="0" err="1"/>
                  <a:t>outliers</a:t>
                </a:r>
                <a:r>
                  <a:rPr lang="it-IT" sz="1400" dirty="0"/>
                  <a:t>, </a:t>
                </a:r>
                <a:r>
                  <a:rPr lang="it-IT" sz="1400" dirty="0" err="1"/>
                  <a:t>through</a:t>
                </a:r>
                <a:r>
                  <a:rPr lang="it-IT" sz="1400" dirty="0"/>
                  <a:t> the following formula: </a:t>
                </a:r>
                <a:endParaRPr lang="it-IT" sz="1400" i="1" dirty="0">
                  <a:latin typeface="Cambria Math" panose="02040503050406030204" pitchFamily="18" charset="0"/>
                </a:endParaRPr>
              </a:p>
              <a:p>
                <a14:m>
                  <m:oMath xmlns:m="http://schemas.openxmlformats.org/officeDocument/2006/math">
                    <m:r>
                      <a:rPr lang="it-IT" sz="1400" b="0" i="1" dirty="0" smtClean="0">
                        <a:latin typeface="Cambria Math" panose="02040503050406030204" pitchFamily="18" charset="0"/>
                      </a:rPr>
                      <m:t>       </m:t>
                    </m:r>
                    <m:r>
                      <a:rPr lang="it-IT" sz="1400" i="1" dirty="0" smtClean="0">
                        <a:latin typeface="Cambria Math" panose="02040503050406030204" pitchFamily="18" charset="0"/>
                      </a:rPr>
                      <m:t>(</m:t>
                    </m:r>
                    <m:r>
                      <a:rPr lang="it-IT" sz="1400" i="1" dirty="0" smtClean="0">
                        <a:latin typeface="Cambria Math" panose="02040503050406030204" pitchFamily="18" charset="0"/>
                      </a:rPr>
                      <m:t>𝑋</m:t>
                    </m:r>
                    <m:r>
                      <a:rPr lang="it-IT" sz="1400" i="1" dirty="0" smtClean="0">
                        <a:latin typeface="Cambria Math" panose="02040503050406030204" pitchFamily="18" charset="0"/>
                      </a:rPr>
                      <m:t> − </m:t>
                    </m:r>
                    <m:r>
                      <a:rPr lang="it-IT" sz="1400" i="1" dirty="0" err="1" smtClean="0">
                        <a:latin typeface="Cambria Math" panose="02040503050406030204" pitchFamily="18" charset="0"/>
                      </a:rPr>
                      <m:t>𝑚𝑒𝑑𝑖𝑎𝑛</m:t>
                    </m:r>
                    <m:r>
                      <a:rPr lang="it-IT" sz="1400" i="1" dirty="0" smtClean="0">
                        <a:latin typeface="Cambria Math" panose="02040503050406030204" pitchFamily="18" charset="0"/>
                      </a:rPr>
                      <m:t>(</m:t>
                    </m:r>
                    <m:r>
                      <a:rPr lang="it-IT" sz="1400" i="1" dirty="0" smtClean="0">
                        <a:latin typeface="Cambria Math" panose="02040503050406030204" pitchFamily="18" charset="0"/>
                      </a:rPr>
                      <m:t>𝑋</m:t>
                    </m:r>
                    <m:r>
                      <a:rPr lang="it-IT" sz="1400" i="1" dirty="0" smtClean="0">
                        <a:latin typeface="Cambria Math" panose="02040503050406030204" pitchFamily="18" charset="0"/>
                      </a:rPr>
                      <m:t>)) / </m:t>
                    </m:r>
                    <m:r>
                      <a:rPr lang="it-IT" sz="1400" i="1" dirty="0" smtClean="0">
                        <a:latin typeface="Cambria Math" panose="02040503050406030204" pitchFamily="18" charset="0"/>
                      </a:rPr>
                      <m:t>𝐼𝑄𝑅</m:t>
                    </m:r>
                  </m:oMath>
                </a14:m>
                <a:r>
                  <a:rPr lang="it-IT" sz="1400" dirty="0"/>
                  <a:t>, </a:t>
                </a:r>
                <a:r>
                  <a:rPr lang="it-IT" sz="1400" dirty="0" err="1"/>
                  <a:t>where</a:t>
                </a:r>
                <a:r>
                  <a:rPr lang="it-IT" sz="1400" dirty="0"/>
                  <a:t> </a:t>
                </a:r>
                <a14:m>
                  <m:oMath xmlns:m="http://schemas.openxmlformats.org/officeDocument/2006/math">
                    <m:r>
                      <a:rPr lang="it-IT" sz="1400" i="1" dirty="0" smtClean="0">
                        <a:latin typeface="Cambria Math" panose="02040503050406030204" pitchFamily="18" charset="0"/>
                      </a:rPr>
                      <m:t>𝐼𝑄𝑅</m:t>
                    </m:r>
                  </m:oMath>
                </a14:m>
                <a:r>
                  <a:rPr lang="it-IT" sz="1400" dirty="0"/>
                  <a:t> </a:t>
                </a:r>
                <a:r>
                  <a:rPr lang="it-IT" sz="1400" dirty="0" err="1"/>
                  <a:t>is</a:t>
                </a:r>
                <a:r>
                  <a:rPr lang="it-IT" sz="1400" dirty="0"/>
                  <a:t> the interquartile range (75th - 25th percentile). </a:t>
                </a:r>
              </a:p>
              <a:p>
                <a:pPr marL="285750" indent="-285750">
                  <a:buFont typeface="Arial" panose="020B0604020202020204" pitchFamily="34" charset="0"/>
                  <a:buChar char="•"/>
                </a:pPr>
                <a:r>
                  <a:rPr lang="it-IT" sz="1400" dirty="0"/>
                  <a:t>A </a:t>
                </a:r>
                <a:r>
                  <a:rPr lang="it-IT" sz="1400" dirty="0">
                    <a:latin typeface="Consolas" panose="020B0609020204030204" pitchFamily="49" charset="0"/>
                  </a:rPr>
                  <a:t>Pipeline</a:t>
                </a:r>
                <a:r>
                  <a:rPr lang="it-IT" sz="1400" dirty="0"/>
                  <a:t> groups </a:t>
                </a:r>
                <a:r>
                  <a:rPr lang="it-IT" sz="1400" dirty="0" err="1"/>
                  <a:t>together</a:t>
                </a:r>
                <a:r>
                  <a:rPr lang="it-IT" sz="1400" dirty="0"/>
                  <a:t> </a:t>
                </a:r>
                <a:r>
                  <a:rPr lang="it-IT" sz="1400" dirty="0" err="1"/>
                  <a:t>many</a:t>
                </a:r>
                <a:r>
                  <a:rPr lang="it-IT" sz="1400" dirty="0"/>
                  <a:t> steps of a ML </a:t>
                </a:r>
                <a:r>
                  <a:rPr lang="it-IT" sz="1400" dirty="0" err="1"/>
                  <a:t>process</a:t>
                </a:r>
                <a:r>
                  <a:rPr lang="it-IT" sz="1400" dirty="0"/>
                  <a:t> </a:t>
                </a:r>
                <a:r>
                  <a:rPr lang="it-IT" sz="1400" dirty="0" err="1"/>
                  <a:t>into</a:t>
                </a:r>
                <a:r>
                  <a:rPr lang="it-IT" sz="1400" dirty="0"/>
                  <a:t> a single estimator, </a:t>
                </a:r>
                <a:r>
                  <a:rPr lang="it-IT" sz="1400" dirty="0" err="1"/>
                  <a:t>allowing</a:t>
                </a:r>
                <a:r>
                  <a:rPr lang="it-IT" sz="1400" dirty="0"/>
                  <a:t> the </a:t>
                </a:r>
                <a:r>
                  <a:rPr lang="it-IT" sz="1400" dirty="0" err="1"/>
                  <a:t>scaler</a:t>
                </a:r>
                <a:r>
                  <a:rPr lang="it-IT" sz="1400" dirty="0"/>
                  <a:t> to be </a:t>
                </a:r>
                <a:r>
                  <a:rPr lang="it-IT" sz="1400" dirty="0" err="1"/>
                  <a:t>applied</a:t>
                </a:r>
                <a:r>
                  <a:rPr lang="it-IT" sz="1400" dirty="0"/>
                  <a:t> for </a:t>
                </a:r>
                <a:r>
                  <a:rPr lang="it-IT" sz="1400" dirty="0" err="1"/>
                  <a:t>each</a:t>
                </a:r>
                <a:r>
                  <a:rPr lang="it-IT" sz="1400" dirty="0"/>
                  <a:t> subset of data in the cross-</a:t>
                </a:r>
                <a:r>
                  <a:rPr lang="it-IT" sz="1400" dirty="0" err="1"/>
                  <a:t>validation</a:t>
                </a:r>
                <a:r>
                  <a:rPr lang="it-IT" sz="1400" dirty="0"/>
                  <a:t> </a:t>
                </a:r>
                <a:r>
                  <a:rPr lang="it-IT" sz="1400" dirty="0" err="1"/>
                  <a:t>process</a:t>
                </a:r>
                <a:r>
                  <a:rPr lang="it-IT" sz="1400" dirty="0"/>
                  <a:t>.</a:t>
                </a:r>
                <a:endParaRPr lang="it-IT" sz="1400" dirty="0">
                  <a:latin typeface="+mj-lt"/>
                </a:endParaRPr>
              </a:p>
            </p:txBody>
          </p:sp>
        </mc:Choice>
        <mc:Fallback xmlns="">
          <p:sp>
            <p:nvSpPr>
              <p:cNvPr id="3" name="CasellaDiTesto 2">
                <a:extLst>
                  <a:ext uri="{FF2B5EF4-FFF2-40B4-BE49-F238E27FC236}">
                    <a16:creationId xmlns:a16="http://schemas.microsoft.com/office/drawing/2014/main" id="{6D6AF47E-89D0-EB4C-7E1D-D0BC2882EA8B}"/>
                  </a:ext>
                </a:extLst>
              </p:cNvPr>
              <p:cNvSpPr txBox="1">
                <a:spLocks noRot="1" noChangeAspect="1" noMove="1" noResize="1" noEditPoints="1" noAdjustHandles="1" noChangeArrowheads="1" noChangeShapeType="1" noTextEdit="1"/>
              </p:cNvSpPr>
              <p:nvPr/>
            </p:nvSpPr>
            <p:spPr>
              <a:xfrm>
                <a:off x="311759" y="1728688"/>
                <a:ext cx="8037111" cy="1169551"/>
              </a:xfrm>
              <a:prstGeom prst="rect">
                <a:avLst/>
              </a:prstGeom>
              <a:blipFill>
                <a:blip r:embed="rId3"/>
                <a:stretch>
                  <a:fillRect l="-158" t="-2151" b="-4301"/>
                </a:stretch>
              </a:blipFill>
            </p:spPr>
            <p:txBody>
              <a:bodyPr/>
              <a:lstStyle/>
              <a:p>
                <a:r>
                  <a:rPr lang="it-IT">
                    <a:noFill/>
                  </a:rPr>
                  <a:t> </a:t>
                </a:r>
              </a:p>
            </p:txBody>
          </p:sp>
        </mc:Fallback>
      </mc:AlternateContent>
      <p:sp>
        <p:nvSpPr>
          <p:cNvPr id="10" name="CasellaDiTesto 9">
            <a:extLst>
              <a:ext uri="{FF2B5EF4-FFF2-40B4-BE49-F238E27FC236}">
                <a16:creationId xmlns:a16="http://schemas.microsoft.com/office/drawing/2014/main" id="{F2351AEB-9CFD-C01E-6BBA-4399E7ADB77E}"/>
              </a:ext>
            </a:extLst>
          </p:cNvPr>
          <p:cNvSpPr txBox="1"/>
          <p:nvPr/>
        </p:nvSpPr>
        <p:spPr>
          <a:xfrm>
            <a:off x="311760" y="3269989"/>
            <a:ext cx="8520120" cy="1384995"/>
          </a:xfrm>
          <a:prstGeom prst="rect">
            <a:avLst/>
          </a:prstGeom>
          <a:noFill/>
        </p:spPr>
        <p:txBody>
          <a:bodyPr wrap="square" rtlCol="0">
            <a:spAutoFit/>
          </a:bodyPr>
          <a:lstStyle/>
          <a:p>
            <a:r>
              <a:rPr lang="it-IT" sz="1400" dirty="0" err="1"/>
              <a:t>Structure</a:t>
            </a:r>
            <a:r>
              <a:rPr lang="it-IT" sz="1400" dirty="0"/>
              <a:t> of the </a:t>
            </a:r>
            <a:r>
              <a:rPr lang="it-IT" sz="1400" dirty="0" err="1"/>
              <a:t>Neural</a:t>
            </a:r>
            <a:r>
              <a:rPr lang="it-IT" sz="1400" dirty="0"/>
              <a:t> Networks:</a:t>
            </a:r>
          </a:p>
          <a:p>
            <a:pPr marL="285750" indent="-285750">
              <a:buFont typeface="Arial" panose="020B0604020202020204" pitchFamily="34" charset="0"/>
              <a:buChar char="•"/>
            </a:pPr>
            <a:r>
              <a:rPr lang="it-IT" sz="1400" dirty="0" err="1">
                <a:latin typeface="Consolas" panose="020B0609020204030204" pitchFamily="49" charset="0"/>
              </a:rPr>
              <a:t>Sequential</a:t>
            </a:r>
            <a:r>
              <a:rPr lang="it-IT" sz="1400" dirty="0"/>
              <a:t> model from </a:t>
            </a:r>
            <a:r>
              <a:rPr lang="it-IT" sz="1400" dirty="0" err="1"/>
              <a:t>Keras</a:t>
            </a:r>
            <a:r>
              <a:rPr lang="it-IT" sz="1400" dirty="0"/>
              <a:t>.</a:t>
            </a:r>
          </a:p>
          <a:p>
            <a:pPr marL="285750" indent="-285750">
              <a:buFont typeface="Arial" panose="020B0604020202020204" pitchFamily="34" charset="0"/>
              <a:buChar char="•"/>
            </a:pPr>
            <a:r>
              <a:rPr lang="it-IT" sz="1400" dirty="0">
                <a:latin typeface="Consolas" panose="020B0609020204030204" pitchFamily="49" charset="0"/>
              </a:rPr>
              <a:t>Dense</a:t>
            </a:r>
            <a:r>
              <a:rPr lang="it-IT" sz="1400" dirty="0"/>
              <a:t> (</a:t>
            </a:r>
            <a:r>
              <a:rPr lang="it-IT" sz="1400" dirty="0" err="1"/>
              <a:t>hidden</a:t>
            </a:r>
            <a:r>
              <a:rPr lang="it-IT" sz="1400" dirty="0"/>
              <a:t>) </a:t>
            </a:r>
            <a:r>
              <a:rPr lang="it-IT" sz="1400" dirty="0" err="1"/>
              <a:t>layers</a:t>
            </a:r>
            <a:r>
              <a:rPr lang="it-IT" sz="1400" dirty="0"/>
              <a:t> are </a:t>
            </a:r>
            <a:r>
              <a:rPr lang="it-IT" sz="1400" dirty="0" err="1"/>
              <a:t>interleaved</a:t>
            </a:r>
            <a:r>
              <a:rPr lang="it-IT" sz="1400" dirty="0"/>
              <a:t> by </a:t>
            </a:r>
            <a:r>
              <a:rPr lang="it-IT" sz="1400" dirty="0">
                <a:latin typeface="Consolas" panose="020B0609020204030204" pitchFamily="49" charset="0"/>
              </a:rPr>
              <a:t>Dropout</a:t>
            </a:r>
            <a:r>
              <a:rPr lang="it-IT" sz="1400" dirty="0"/>
              <a:t> </a:t>
            </a:r>
            <a:r>
              <a:rPr lang="it-IT" sz="1400" dirty="0" err="1"/>
              <a:t>layers</a:t>
            </a:r>
            <a:r>
              <a:rPr lang="it-IT" sz="1400" dirty="0"/>
              <a:t>. The dropout rate (for input and </a:t>
            </a:r>
            <a:r>
              <a:rPr lang="it-IT" sz="1400" dirty="0" err="1"/>
              <a:t>hidden</a:t>
            </a:r>
            <a:r>
              <a:rPr lang="it-IT" sz="1400" dirty="0"/>
              <a:t> </a:t>
            </a:r>
            <a:r>
              <a:rPr lang="it-IT" sz="1400" dirty="0" err="1"/>
              <a:t>layer</a:t>
            </a:r>
            <a:r>
              <a:rPr lang="it-IT" sz="1400" dirty="0"/>
              <a:t>) </a:t>
            </a:r>
            <a:r>
              <a:rPr lang="it-IT" sz="1400" dirty="0" err="1"/>
              <a:t>is</a:t>
            </a:r>
            <a:r>
              <a:rPr lang="it-IT" sz="1400" dirty="0"/>
              <a:t> a </a:t>
            </a:r>
            <a:r>
              <a:rPr lang="it-IT" sz="1400" dirty="0" err="1"/>
              <a:t>hyperparameter</a:t>
            </a:r>
            <a:r>
              <a:rPr lang="it-IT" sz="1400" dirty="0"/>
              <a:t> </a:t>
            </a:r>
            <a:r>
              <a:rPr lang="it-IT" sz="1400" dirty="0" err="1"/>
              <a:t>selected</a:t>
            </a:r>
            <a:r>
              <a:rPr lang="it-IT" sz="1400" dirty="0"/>
              <a:t> by </a:t>
            </a:r>
            <a:r>
              <a:rPr lang="it-IT" sz="1400" dirty="0" err="1"/>
              <a:t>hyperparameters</a:t>
            </a:r>
            <a:r>
              <a:rPr lang="it-IT" sz="1400" dirty="0"/>
              <a:t> tuning.</a:t>
            </a:r>
          </a:p>
          <a:p>
            <a:pPr marL="285750" indent="-285750">
              <a:buFont typeface="Arial" panose="020B0604020202020204" pitchFamily="34" charset="0"/>
              <a:buChar char="•"/>
            </a:pPr>
            <a:r>
              <a:rPr lang="it-IT" sz="1400" dirty="0" err="1"/>
              <a:t>As</a:t>
            </a:r>
            <a:r>
              <a:rPr lang="it-IT" sz="1400" dirty="0"/>
              <a:t> a </a:t>
            </a:r>
            <a:r>
              <a:rPr lang="it-IT" sz="1400" dirty="0" err="1"/>
              <a:t>further</a:t>
            </a:r>
            <a:r>
              <a:rPr lang="it-IT" sz="1400" dirty="0"/>
              <a:t> </a:t>
            </a:r>
            <a:r>
              <a:rPr lang="it-IT" sz="1400" dirty="0" err="1"/>
              <a:t>form</a:t>
            </a:r>
            <a:r>
              <a:rPr lang="it-IT" sz="1400" dirty="0"/>
              <a:t> of </a:t>
            </a:r>
            <a:r>
              <a:rPr lang="it-IT" sz="1400" dirty="0" err="1"/>
              <a:t>regularization</a:t>
            </a:r>
            <a:r>
              <a:rPr lang="it-IT" sz="1400" dirty="0"/>
              <a:t>, the weights of the </a:t>
            </a:r>
            <a:r>
              <a:rPr lang="it-IT" sz="1400" dirty="0">
                <a:latin typeface="Consolas" panose="020B0609020204030204" pitchFamily="49" charset="0"/>
              </a:rPr>
              <a:t>Dense</a:t>
            </a:r>
            <a:r>
              <a:rPr lang="it-IT" sz="1400" dirty="0"/>
              <a:t> </a:t>
            </a:r>
            <a:r>
              <a:rPr lang="it-IT" sz="1400" dirty="0" err="1"/>
              <a:t>layers</a:t>
            </a:r>
            <a:r>
              <a:rPr lang="it-IT" sz="1400" dirty="0"/>
              <a:t> are </a:t>
            </a:r>
            <a:r>
              <a:rPr lang="it-IT" sz="1400" dirty="0" err="1"/>
              <a:t>constrained</a:t>
            </a:r>
            <a:r>
              <a:rPr lang="it-IT" sz="1400" dirty="0"/>
              <a:t> </a:t>
            </a:r>
            <a:r>
              <a:rPr lang="it-IT" sz="1400" dirty="0" err="1"/>
              <a:t>through</a:t>
            </a:r>
            <a:r>
              <a:rPr lang="it-IT" sz="1400" dirty="0"/>
              <a:t> </a:t>
            </a:r>
            <a:r>
              <a:rPr lang="it-IT" sz="1400" dirty="0" err="1"/>
              <a:t>Keras</a:t>
            </a:r>
            <a:r>
              <a:rPr lang="it-IT" sz="1400" dirty="0"/>
              <a:t>’ </a:t>
            </a:r>
            <a:r>
              <a:rPr lang="it-IT" sz="1400" dirty="0" err="1">
                <a:latin typeface="Consolas" panose="020B0609020204030204" pitchFamily="49" charset="0"/>
              </a:rPr>
              <a:t>MaxNorm</a:t>
            </a:r>
            <a:r>
              <a:rPr lang="it-IT" sz="1400" dirty="0">
                <a:latin typeface="Consolas" panose="020B0609020204030204" pitchFamily="49" charset="0"/>
              </a:rPr>
              <a:t>()</a:t>
            </a:r>
            <a:r>
              <a:rPr lang="it-IT" sz="1400" dirty="0"/>
              <a:t>.  </a:t>
            </a:r>
          </a:p>
        </p:txBody>
      </p:sp>
      <p:sp>
        <p:nvSpPr>
          <p:cNvPr id="2" name="CasellaDiTesto 1">
            <a:extLst>
              <a:ext uri="{FF2B5EF4-FFF2-40B4-BE49-F238E27FC236}">
                <a16:creationId xmlns:a16="http://schemas.microsoft.com/office/drawing/2014/main" id="{BF7FA9D0-D9D9-3286-95B8-9BAB6A10BD5D}"/>
              </a:ext>
            </a:extLst>
          </p:cNvPr>
          <p:cNvSpPr txBox="1"/>
          <p:nvPr/>
        </p:nvSpPr>
        <p:spPr>
          <a:xfrm>
            <a:off x="311760" y="833718"/>
            <a:ext cx="8520119" cy="523220"/>
          </a:xfrm>
          <a:prstGeom prst="rect">
            <a:avLst/>
          </a:prstGeom>
          <a:noFill/>
        </p:spPr>
        <p:txBody>
          <a:bodyPr wrap="square" rtlCol="0">
            <a:spAutoFit/>
          </a:bodyPr>
          <a:lstStyle/>
          <a:p>
            <a:r>
              <a:rPr lang="it-IT" sz="1400" dirty="0"/>
              <a:t>MONK tasks models: </a:t>
            </a:r>
            <a:r>
              <a:rPr lang="it-IT" sz="1400" dirty="0" err="1"/>
              <a:t>Scikit-Learn’s</a:t>
            </a:r>
            <a:r>
              <a:rPr lang="it-IT" sz="1400" dirty="0"/>
              <a:t> </a:t>
            </a:r>
            <a:r>
              <a:rPr lang="it-IT" sz="1400" dirty="0">
                <a:latin typeface="Consolas" panose="020B0609020204030204" pitchFamily="49" charset="0"/>
              </a:rPr>
              <a:t>SVC</a:t>
            </a:r>
            <a:r>
              <a:rPr lang="it-IT" sz="1400" dirty="0"/>
              <a:t>, </a:t>
            </a:r>
            <a:r>
              <a:rPr lang="it-IT" sz="1400" dirty="0" err="1"/>
              <a:t>Scikit-Learn’s</a:t>
            </a:r>
            <a:r>
              <a:rPr lang="it-IT" sz="1400" dirty="0"/>
              <a:t> </a:t>
            </a:r>
            <a:r>
              <a:rPr lang="it-IT" sz="1400" dirty="0" err="1">
                <a:latin typeface="Consolas" panose="020B0609020204030204" pitchFamily="49" charset="0"/>
              </a:rPr>
              <a:t>RandomForestClassifier</a:t>
            </a:r>
            <a:r>
              <a:rPr lang="it-IT" sz="1400" dirty="0"/>
              <a:t>, a custom class </a:t>
            </a:r>
            <a:r>
              <a:rPr lang="it-IT" sz="1400" dirty="0" err="1"/>
              <a:t>implementing</a:t>
            </a:r>
            <a:r>
              <a:rPr lang="it-IT" sz="1400" dirty="0"/>
              <a:t> a </a:t>
            </a:r>
            <a:r>
              <a:rPr lang="it-IT" sz="1400" dirty="0" err="1">
                <a:latin typeface="Consolas" panose="020B0609020204030204" pitchFamily="49" charset="0"/>
              </a:rPr>
              <a:t>Sequential</a:t>
            </a:r>
            <a:r>
              <a:rPr lang="it-IT" sz="1400" dirty="0"/>
              <a:t> </a:t>
            </a:r>
            <a:r>
              <a:rPr lang="it-IT" sz="1400" dirty="0" err="1"/>
              <a:t>Neural</a:t>
            </a:r>
            <a:r>
              <a:rPr lang="it-IT" sz="1400" dirty="0"/>
              <a:t> Network with </a:t>
            </a:r>
            <a:r>
              <a:rPr lang="it-IT" sz="1400" dirty="0" err="1"/>
              <a:t>Keras</a:t>
            </a:r>
            <a:r>
              <a:rPr lang="it-IT" sz="1400" dirty="0"/>
              <a:t>, </a:t>
            </a:r>
            <a:r>
              <a:rPr lang="it-IT" sz="1400" dirty="0" err="1"/>
              <a:t>named</a:t>
            </a:r>
            <a:r>
              <a:rPr lang="it-IT" sz="1400" dirty="0"/>
              <a:t> </a:t>
            </a:r>
            <a:r>
              <a:rPr lang="it-IT" sz="1400" dirty="0" err="1">
                <a:latin typeface="Consolas" panose="020B0609020204030204" pitchFamily="49" charset="0"/>
                <a:cs typeface="Consolas" panose="020B0609020204030204" pitchFamily="49" charset="0"/>
              </a:rPr>
              <a:t>MonkNeuralNetwork</a:t>
            </a:r>
            <a:r>
              <a:rPr lang="it-IT" sz="1400" dirty="0"/>
              <a:t>.</a:t>
            </a:r>
            <a:endParaRPr lang="it-IT"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PlaceHolder 1"/>
          <p:cNvSpPr>
            <a:spLocks noGrp="1"/>
          </p:cNvSpPr>
          <p:nvPr>
            <p:ph type="title"/>
          </p:nvPr>
        </p:nvSpPr>
        <p:spPr>
          <a:xfrm>
            <a:off x="311760" y="0"/>
            <a:ext cx="8520120" cy="576000"/>
          </a:xfrm>
          <a:prstGeom prst="rect">
            <a:avLst/>
          </a:prstGeom>
          <a:noFill/>
          <a:ln w="0">
            <a:noFill/>
          </a:ln>
        </p:spPr>
        <p:txBody>
          <a:bodyPr tIns="91440" bIns="91440" anchor="t">
            <a:normAutofit fontScale="91000"/>
          </a:bodyPr>
          <a:lstStyle/>
          <a:p>
            <a:pPr>
              <a:lnSpc>
                <a:spcPct val="100000"/>
              </a:lnSpc>
              <a:buNone/>
              <a:tabLst>
                <a:tab pos="0" algn="l"/>
              </a:tabLst>
            </a:pPr>
            <a:r>
              <a:rPr lang="it" sz="2400" b="0" strike="noStrike" spc="-1" dirty="0">
                <a:solidFill>
                  <a:srgbClr val="000000"/>
                </a:solidFill>
                <a:latin typeface="Arial" panose="020B0604020202020204" pitchFamily="34" charset="0"/>
                <a:ea typeface="Arial"/>
                <a:cs typeface="Arial" panose="020B0604020202020204" pitchFamily="34" charset="0"/>
              </a:rPr>
              <a:t>Model</a:t>
            </a:r>
            <a:r>
              <a:rPr lang="it" sz="2400" spc="-1" dirty="0">
                <a:solidFill>
                  <a:srgbClr val="000000"/>
                </a:solidFill>
                <a:latin typeface="Arial" panose="020B0604020202020204" pitchFamily="34" charset="0"/>
                <a:ea typeface="Arial"/>
                <a:cs typeface="Arial" panose="020B0604020202020204" pitchFamily="34" charset="0"/>
              </a:rPr>
              <a:t>s details &amp; contributions – 2 </a:t>
            </a:r>
            <a:endParaRPr lang="it-IT" sz="2400" b="0" strike="noStrike" spc="-1" dirty="0">
              <a:solidFill>
                <a:srgbClr val="000000"/>
              </a:solidFill>
              <a:latin typeface="Arial" panose="020B0604020202020204" pitchFamily="34" charset="0"/>
              <a:cs typeface="Arial" panose="020B0604020202020204" pitchFamily="34" charset="0"/>
            </a:endParaRPr>
          </a:p>
        </p:txBody>
      </p:sp>
      <p:sp>
        <p:nvSpPr>
          <p:cNvPr id="92" name="PlaceHolder 3"/>
          <p:cNvSpPr>
            <a:spLocks noGrp="1"/>
          </p:cNvSpPr>
          <p:nvPr>
            <p:ph type="sldNum" idx="5"/>
          </p:nvPr>
        </p:nvSpPr>
        <p:spPr>
          <a:xfrm>
            <a:off x="8472600" y="4663080"/>
            <a:ext cx="548280" cy="393120"/>
          </a:xfrm>
          <a:prstGeom prst="rect">
            <a:avLst/>
          </a:prstGeom>
          <a:noFill/>
          <a:ln w="0">
            <a:noFill/>
          </a:ln>
        </p:spPr>
        <p:txBody>
          <a:bodyPr tIns="91440" bIns="91440" anchor="ctr">
            <a:normAutofit/>
          </a:bodyPr>
          <a:lstStyle>
            <a:lvl1pPr algn="r">
              <a:lnSpc>
                <a:spcPct val="100000"/>
              </a:lnSpc>
              <a:buNone/>
              <a:tabLst>
                <a:tab pos="0" algn="l"/>
              </a:tabLst>
              <a:defRPr lang="it" sz="1000" b="0" strike="noStrike" spc="-1">
                <a:solidFill>
                  <a:srgbClr val="595959"/>
                </a:solidFill>
                <a:latin typeface="Arial"/>
                <a:ea typeface="Arial"/>
              </a:defRPr>
            </a:lvl1pPr>
          </a:lstStyle>
          <a:p>
            <a:pPr algn="r">
              <a:lnSpc>
                <a:spcPct val="100000"/>
              </a:lnSpc>
              <a:buNone/>
              <a:tabLst>
                <a:tab pos="0" algn="l"/>
              </a:tabLst>
            </a:pPr>
            <a:fld id="{AFAC1FED-F89A-48EA-A7D9-D975C9644720}" type="slidenum">
              <a:rPr lang="it" sz="1000" b="0" strike="noStrike" spc="-1">
                <a:solidFill>
                  <a:srgbClr val="595959"/>
                </a:solidFill>
                <a:latin typeface="Arial"/>
                <a:ea typeface="Arial"/>
              </a:rPr>
              <a:t>5</a:t>
            </a:fld>
            <a:endParaRPr lang="it-IT" sz="1000" b="0" strike="noStrike" spc="-1">
              <a:latin typeface="Times New Roman"/>
            </a:endParaRPr>
          </a:p>
        </p:txBody>
      </p:sp>
      <p:sp>
        <p:nvSpPr>
          <p:cNvPr id="8" name="CasellaDiTesto 7">
            <a:extLst>
              <a:ext uri="{FF2B5EF4-FFF2-40B4-BE49-F238E27FC236}">
                <a16:creationId xmlns:a16="http://schemas.microsoft.com/office/drawing/2014/main" id="{30BFE2FB-1549-5F1C-9485-2E27BF45EB53}"/>
              </a:ext>
            </a:extLst>
          </p:cNvPr>
          <p:cNvSpPr txBox="1"/>
          <p:nvPr/>
        </p:nvSpPr>
        <p:spPr>
          <a:xfrm>
            <a:off x="311760" y="1545029"/>
            <a:ext cx="8520120" cy="954107"/>
          </a:xfrm>
          <a:prstGeom prst="rect">
            <a:avLst/>
          </a:prstGeom>
          <a:noFill/>
        </p:spPr>
        <p:txBody>
          <a:bodyPr wrap="square" rtlCol="0">
            <a:spAutoFit/>
          </a:bodyPr>
          <a:lstStyle/>
          <a:p>
            <a:r>
              <a:rPr lang="it-IT" sz="1400" u="sng" dirty="0"/>
              <a:t>Stop </a:t>
            </a:r>
            <a:r>
              <a:rPr lang="it-IT" sz="1400" u="sng" dirty="0" err="1"/>
              <a:t>conditions</a:t>
            </a:r>
            <a:r>
              <a:rPr lang="it-IT" sz="1400" u="sng" dirty="0"/>
              <a:t> for the ML23 CUP </a:t>
            </a:r>
            <a:r>
              <a:rPr lang="it-IT" sz="1400" u="sng" dirty="0" err="1"/>
              <a:t>Neural</a:t>
            </a:r>
            <a:r>
              <a:rPr lang="it-IT" sz="1400" u="sng" dirty="0"/>
              <a:t> Networks:</a:t>
            </a:r>
            <a:r>
              <a:rPr lang="it-IT" sz="1400" dirty="0"/>
              <a:t> </a:t>
            </a:r>
            <a:r>
              <a:rPr lang="it-IT" sz="1400" dirty="0" err="1"/>
              <a:t>we</a:t>
            </a:r>
            <a:r>
              <a:rPr lang="it-IT" sz="1400" dirty="0"/>
              <a:t> </a:t>
            </a:r>
            <a:r>
              <a:rPr lang="it-IT" sz="1400" dirty="0" err="1"/>
              <a:t>decided</a:t>
            </a:r>
            <a:r>
              <a:rPr lang="it-IT" sz="1400" dirty="0"/>
              <a:t> to </a:t>
            </a:r>
            <a:r>
              <a:rPr lang="it-IT" sz="1400" dirty="0" err="1"/>
              <a:t>keep</a:t>
            </a:r>
            <a:r>
              <a:rPr lang="it-IT" sz="1400" dirty="0"/>
              <a:t> the </a:t>
            </a:r>
            <a:r>
              <a:rPr lang="it-IT" sz="1400" dirty="0" err="1"/>
              <a:t>number</a:t>
            </a:r>
            <a:r>
              <a:rPr lang="it-IT" sz="1400" dirty="0"/>
              <a:t> of </a:t>
            </a:r>
            <a:r>
              <a:rPr lang="it-IT" sz="1400" dirty="0" err="1"/>
              <a:t>epoch</a:t>
            </a:r>
            <a:r>
              <a:rPr lang="it-IT" sz="1400" dirty="0"/>
              <a:t> </a:t>
            </a:r>
            <a:r>
              <a:rPr lang="it-IT" sz="1400" dirty="0" err="1"/>
              <a:t>fixed</a:t>
            </a:r>
            <a:r>
              <a:rPr lang="it-IT" sz="1400" dirty="0"/>
              <a:t> </a:t>
            </a:r>
            <a:r>
              <a:rPr lang="it-IT" sz="1400" dirty="0" err="1"/>
              <a:t>during</a:t>
            </a:r>
            <a:r>
              <a:rPr lang="it-IT" sz="1400" dirty="0"/>
              <a:t> training in the </a:t>
            </a:r>
            <a:r>
              <a:rPr lang="it-IT" sz="1400" dirty="0" err="1"/>
              <a:t>hyperparameters</a:t>
            </a:r>
            <a:r>
              <a:rPr lang="it-IT" sz="1400" dirty="0"/>
              <a:t> tuning </a:t>
            </a:r>
            <a:r>
              <a:rPr lang="it-IT" sz="1400" dirty="0" err="1"/>
              <a:t>process</a:t>
            </a:r>
            <a:r>
              <a:rPr lang="it-IT" sz="1400" dirty="0"/>
              <a:t>, </a:t>
            </a:r>
            <a:r>
              <a:rPr lang="it-IT" sz="1400" dirty="0" err="1"/>
              <a:t>but</a:t>
            </a:r>
            <a:r>
              <a:rPr lang="it-IT" sz="1400" dirty="0"/>
              <a:t> </a:t>
            </a:r>
            <a:r>
              <a:rPr lang="it-IT" sz="1400" dirty="0" err="1"/>
              <a:t>incrementing</a:t>
            </a:r>
            <a:r>
              <a:rPr lang="it-IT" sz="1400" dirty="0"/>
              <a:t> the </a:t>
            </a:r>
            <a:r>
              <a:rPr lang="it-IT" sz="1400" dirty="0" err="1"/>
              <a:t>epochs</a:t>
            </a:r>
            <a:r>
              <a:rPr lang="it-IT" sz="1400" dirty="0"/>
              <a:t> and </a:t>
            </a:r>
            <a:r>
              <a:rPr lang="it-IT" sz="1400" dirty="0" err="1"/>
              <a:t>adding</a:t>
            </a:r>
            <a:r>
              <a:rPr lang="it-IT" sz="1400" dirty="0"/>
              <a:t> the </a:t>
            </a:r>
            <a:r>
              <a:rPr lang="it-IT" sz="1400" dirty="0" err="1"/>
              <a:t>early</a:t>
            </a:r>
            <a:r>
              <a:rPr lang="it-IT" sz="1400" dirty="0"/>
              <a:t> </a:t>
            </a:r>
            <a:r>
              <a:rPr lang="it-IT" sz="1400" dirty="0" err="1"/>
              <a:t>stopping</a:t>
            </a:r>
            <a:r>
              <a:rPr lang="it-IT" sz="1400" dirty="0"/>
              <a:t> </a:t>
            </a:r>
            <a:r>
              <a:rPr lang="it-IT" sz="1400" dirty="0" err="1"/>
              <a:t>callback</a:t>
            </a:r>
            <a:r>
              <a:rPr lang="it-IT" sz="1400" dirty="0"/>
              <a:t> in the </a:t>
            </a:r>
            <a:r>
              <a:rPr lang="it-IT" sz="1400" dirty="0" err="1"/>
              <a:t>retraining</a:t>
            </a:r>
            <a:r>
              <a:rPr lang="it-IT" sz="1400" dirty="0"/>
              <a:t> of the best model. </a:t>
            </a:r>
            <a:r>
              <a:rPr lang="it-IT" sz="1400" dirty="0" err="1"/>
              <a:t>Precisely</a:t>
            </a:r>
            <a:r>
              <a:rPr lang="it-IT" sz="1400" dirty="0"/>
              <a:t>, </a:t>
            </a:r>
            <a:r>
              <a:rPr lang="it-IT" sz="1400" dirty="0" err="1"/>
              <a:t>early</a:t>
            </a:r>
            <a:r>
              <a:rPr lang="it-IT" sz="1400" dirty="0"/>
              <a:t> </a:t>
            </a:r>
            <a:r>
              <a:rPr lang="it-IT" sz="1400" dirty="0" err="1"/>
              <a:t>stopping</a:t>
            </a:r>
            <a:r>
              <a:rPr lang="it-IT" sz="1400" dirty="0"/>
              <a:t> </a:t>
            </a:r>
            <a:r>
              <a:rPr lang="it-IT" sz="1400" dirty="0" err="1"/>
              <a:t>has</a:t>
            </a:r>
            <a:r>
              <a:rPr lang="it-IT" sz="1400" dirty="0"/>
              <a:t> </a:t>
            </a:r>
            <a:r>
              <a:rPr lang="it-IT" sz="1400" dirty="0" err="1"/>
              <a:t>been</a:t>
            </a:r>
            <a:r>
              <a:rPr lang="it-IT" sz="1400" dirty="0"/>
              <a:t> </a:t>
            </a:r>
            <a:r>
              <a:rPr lang="it-IT" sz="1400" dirty="0" err="1"/>
              <a:t>implemented</a:t>
            </a:r>
            <a:r>
              <a:rPr lang="it-IT" sz="1400" dirty="0"/>
              <a:t> by </a:t>
            </a:r>
            <a:r>
              <a:rPr lang="it-IT" sz="1400" dirty="0" err="1"/>
              <a:t>using</a:t>
            </a:r>
            <a:r>
              <a:rPr lang="it-IT" sz="1400" dirty="0"/>
              <a:t> </a:t>
            </a:r>
            <a:r>
              <a:rPr lang="it-IT" sz="1400" dirty="0" err="1">
                <a:latin typeface="Consolas" panose="020B0609020204030204" pitchFamily="49" charset="0"/>
              </a:rPr>
              <a:t>EarlyStopping</a:t>
            </a:r>
            <a:r>
              <a:rPr lang="it-IT" sz="1400" dirty="0">
                <a:latin typeface="Consolas" panose="020B0609020204030204" pitchFamily="49" charset="0"/>
              </a:rPr>
              <a:t>()</a:t>
            </a:r>
            <a:r>
              <a:rPr lang="it-IT" sz="1400" dirty="0"/>
              <a:t> from </a:t>
            </a:r>
            <a:r>
              <a:rPr lang="it-IT" sz="1400" dirty="0" err="1">
                <a:latin typeface="Consolas" panose="020B0609020204030204" pitchFamily="49" charset="0"/>
              </a:rPr>
              <a:t>keras.callbacks</a:t>
            </a:r>
            <a:r>
              <a:rPr lang="it-IT" sz="1400" dirty="0"/>
              <a:t>. </a:t>
            </a:r>
          </a:p>
        </p:txBody>
      </p:sp>
      <p:sp>
        <p:nvSpPr>
          <p:cNvPr id="6" name="CasellaDiTesto 5">
            <a:extLst>
              <a:ext uri="{FF2B5EF4-FFF2-40B4-BE49-F238E27FC236}">
                <a16:creationId xmlns:a16="http://schemas.microsoft.com/office/drawing/2014/main" id="{53081EA4-AB5C-4973-40B9-5507A2C7E5EC}"/>
              </a:ext>
            </a:extLst>
          </p:cNvPr>
          <p:cNvSpPr txBox="1"/>
          <p:nvPr/>
        </p:nvSpPr>
        <p:spPr>
          <a:xfrm>
            <a:off x="311760" y="730151"/>
            <a:ext cx="8520120" cy="523220"/>
          </a:xfrm>
          <a:prstGeom prst="rect">
            <a:avLst/>
          </a:prstGeom>
          <a:noFill/>
        </p:spPr>
        <p:txBody>
          <a:bodyPr wrap="square" rtlCol="0">
            <a:spAutoFit/>
          </a:bodyPr>
          <a:lstStyle/>
          <a:p>
            <a:r>
              <a:rPr lang="it-IT" sz="1400" u="sng" dirty="0"/>
              <a:t>Weight </a:t>
            </a:r>
            <a:r>
              <a:rPr lang="it-IT" sz="1400" u="sng" dirty="0" err="1"/>
              <a:t>initialization</a:t>
            </a:r>
            <a:r>
              <a:rPr lang="it-IT" sz="1400" u="sng" dirty="0"/>
              <a:t> for the ML23 CUP </a:t>
            </a:r>
            <a:r>
              <a:rPr lang="it-IT" sz="1400" u="sng" dirty="0" err="1"/>
              <a:t>Neural</a:t>
            </a:r>
            <a:r>
              <a:rPr lang="it-IT" sz="1400" u="sng" dirty="0"/>
              <a:t> Networks:</a:t>
            </a:r>
            <a:r>
              <a:rPr lang="it-IT" sz="1400" dirty="0"/>
              <a:t> </a:t>
            </a:r>
            <a:r>
              <a:rPr lang="it-IT" sz="1400" dirty="0" err="1">
                <a:latin typeface="Consolas" panose="020B0609020204030204" pitchFamily="49" charset="0"/>
              </a:rPr>
              <a:t>HeNormal</a:t>
            </a:r>
            <a:r>
              <a:rPr lang="it-IT" sz="1400" dirty="0">
                <a:latin typeface="Consolas" panose="020B0609020204030204" pitchFamily="49" charset="0"/>
              </a:rPr>
              <a:t>()</a:t>
            </a:r>
            <a:r>
              <a:rPr lang="it-IT" sz="1400" dirty="0"/>
              <a:t> from </a:t>
            </a:r>
            <a:r>
              <a:rPr lang="it-IT" sz="1400" dirty="0" err="1">
                <a:latin typeface="Consolas" panose="020B0609020204030204" pitchFamily="49" charset="0"/>
              </a:rPr>
              <a:t>keras.initializers</a:t>
            </a:r>
            <a:r>
              <a:rPr lang="it-IT" sz="1400" dirty="0">
                <a:latin typeface="+mj-lt"/>
              </a:rPr>
              <a:t> [</a:t>
            </a:r>
            <a:r>
              <a:rPr lang="it-IT" sz="1400" dirty="0">
                <a:latin typeface="+mj-lt"/>
                <a:hlinkClick r:id="rId2" action="ppaction://hlinksldjump"/>
              </a:rPr>
              <a:t>2</a:t>
            </a:r>
            <a:r>
              <a:rPr lang="it-IT" sz="1400" dirty="0">
                <a:latin typeface="+mj-lt"/>
              </a:rPr>
              <a:t>][</a:t>
            </a:r>
            <a:r>
              <a:rPr lang="it-IT" sz="1400" dirty="0">
                <a:latin typeface="+mj-lt"/>
                <a:hlinkClick r:id="rId2" action="ppaction://hlinksldjump"/>
              </a:rPr>
              <a:t>7</a:t>
            </a:r>
            <a:r>
              <a:rPr lang="it-IT" sz="1400" dirty="0">
                <a:latin typeface="Arial" panose="020B0604020202020204" pitchFamily="34" charset="0"/>
                <a:cs typeface="Arial" panose="020B0604020202020204" pitchFamily="34" charset="0"/>
              </a:rPr>
              <a:t>]. </a:t>
            </a:r>
            <a:r>
              <a:rPr lang="it-IT" sz="1400" dirty="0" err="1">
                <a:latin typeface="Arial" panose="020B0604020202020204" pitchFamily="34" charset="0"/>
                <a:cs typeface="Arial" panose="020B0604020202020204" pitchFamily="34" charset="0"/>
              </a:rPr>
              <a:t>This</a:t>
            </a:r>
            <a:r>
              <a:rPr lang="it-IT" sz="1400" dirty="0">
                <a:latin typeface="Arial" panose="020B0604020202020204" pitchFamily="34" charset="0"/>
                <a:cs typeface="Arial" panose="020B0604020202020204" pitchFamily="34" charset="0"/>
              </a:rPr>
              <a:t> strategy </a:t>
            </a:r>
            <a:r>
              <a:rPr lang="it-IT" sz="1400" dirty="0" err="1">
                <a:latin typeface="Arial" panose="020B0604020202020204" pitchFamily="34" charset="0"/>
                <a:cs typeface="Arial" panose="020B0604020202020204" pitchFamily="34" charset="0"/>
              </a:rPr>
              <a:t>is</a:t>
            </a:r>
            <a:r>
              <a:rPr lang="it-IT" sz="1400" dirty="0">
                <a:latin typeface="Arial" panose="020B0604020202020204" pitchFamily="34" charset="0"/>
                <a:cs typeface="Arial" panose="020B0604020202020204" pitchFamily="34" charset="0"/>
              </a:rPr>
              <a:t> </a:t>
            </a:r>
            <a:r>
              <a:rPr lang="it-IT" sz="1400" dirty="0" err="1">
                <a:latin typeface="Arial" panose="020B0604020202020204" pitchFamily="34" charset="0"/>
                <a:cs typeface="Arial" panose="020B0604020202020204" pitchFamily="34" charset="0"/>
              </a:rPr>
              <a:t>tailored</a:t>
            </a:r>
            <a:r>
              <a:rPr lang="it-IT" sz="1400" dirty="0">
                <a:latin typeface="Arial" panose="020B0604020202020204" pitchFamily="34" charset="0"/>
                <a:cs typeface="Arial" panose="020B0604020202020204" pitchFamily="34" charset="0"/>
              </a:rPr>
              <a:t> for </a:t>
            </a:r>
            <a:r>
              <a:rPr lang="it-IT" sz="1400" dirty="0" err="1">
                <a:latin typeface="Arial" panose="020B0604020202020204" pitchFamily="34" charset="0"/>
                <a:cs typeface="Arial" panose="020B0604020202020204" pitchFamily="34" charset="0"/>
              </a:rPr>
              <a:t>layers</a:t>
            </a:r>
            <a:r>
              <a:rPr lang="it-IT" sz="1400" dirty="0">
                <a:latin typeface="Arial" panose="020B0604020202020204" pitchFamily="34" charset="0"/>
                <a:cs typeface="Arial" panose="020B0604020202020204" pitchFamily="34" charset="0"/>
              </a:rPr>
              <a:t> </a:t>
            </a:r>
            <a:r>
              <a:rPr lang="it-IT" sz="1400" dirty="0" err="1">
                <a:latin typeface="Arial" panose="020B0604020202020204" pitchFamily="34" charset="0"/>
                <a:cs typeface="Arial" panose="020B0604020202020204" pitchFamily="34" charset="0"/>
              </a:rPr>
              <a:t>that</a:t>
            </a:r>
            <a:r>
              <a:rPr lang="it-IT" sz="1400" dirty="0">
                <a:latin typeface="Arial" panose="020B0604020202020204" pitchFamily="34" charset="0"/>
                <a:cs typeface="Arial" panose="020B0604020202020204" pitchFamily="34" charset="0"/>
              </a:rPr>
              <a:t> use the </a:t>
            </a:r>
            <a:r>
              <a:rPr lang="it-IT" sz="1400" dirty="0" err="1">
                <a:latin typeface="Consolas" panose="020B0609020204030204" pitchFamily="49" charset="0"/>
                <a:cs typeface="Arial" panose="020B0604020202020204" pitchFamily="34" charset="0"/>
              </a:rPr>
              <a:t>ReLU</a:t>
            </a:r>
            <a:r>
              <a:rPr lang="it-IT" sz="1400" dirty="0">
                <a:latin typeface="Arial" panose="020B0604020202020204" pitchFamily="34" charset="0"/>
                <a:cs typeface="Arial" panose="020B0604020202020204" pitchFamily="34" charset="0"/>
              </a:rPr>
              <a:t> </a:t>
            </a:r>
            <a:r>
              <a:rPr lang="it-IT" sz="1400" dirty="0" err="1">
                <a:latin typeface="Arial" panose="020B0604020202020204" pitchFamily="34" charset="0"/>
                <a:cs typeface="Arial" panose="020B0604020202020204" pitchFamily="34" charset="0"/>
              </a:rPr>
              <a:t>activation</a:t>
            </a:r>
            <a:r>
              <a:rPr lang="it-IT" sz="1400" dirty="0">
                <a:latin typeface="Arial" panose="020B0604020202020204" pitchFamily="34" charset="0"/>
                <a:cs typeface="Arial" panose="020B0604020202020204" pitchFamily="34" charset="0"/>
              </a:rPr>
              <a:t> </a:t>
            </a:r>
            <a:r>
              <a:rPr lang="it-IT" sz="1400" dirty="0" err="1">
                <a:latin typeface="Arial" panose="020B0604020202020204" pitchFamily="34" charset="0"/>
                <a:cs typeface="Arial" panose="020B0604020202020204" pitchFamily="34" charset="0"/>
              </a:rPr>
              <a:t>function</a:t>
            </a:r>
            <a:r>
              <a:rPr lang="it-IT" sz="1400" dirty="0">
                <a:latin typeface="Arial" panose="020B0604020202020204" pitchFamily="34" charset="0"/>
                <a:cs typeface="Arial" panose="020B0604020202020204" pitchFamily="34" charset="0"/>
              </a:rPr>
              <a:t>, like the </a:t>
            </a:r>
            <a:r>
              <a:rPr lang="it-IT" sz="1400" dirty="0" err="1">
                <a:latin typeface="Arial" panose="020B0604020202020204" pitchFamily="34" charset="0"/>
                <a:cs typeface="Arial" panose="020B0604020202020204" pitchFamily="34" charset="0"/>
              </a:rPr>
              <a:t>ones</a:t>
            </a:r>
            <a:r>
              <a:rPr lang="it-IT" sz="1400" dirty="0">
                <a:latin typeface="Arial" panose="020B0604020202020204" pitchFamily="34" charset="0"/>
                <a:cs typeface="Arial" panose="020B0604020202020204" pitchFamily="34" charset="0"/>
              </a:rPr>
              <a:t> in </a:t>
            </a:r>
            <a:r>
              <a:rPr lang="it-IT" sz="1400" dirty="0" err="1">
                <a:latin typeface="Arial" panose="020B0604020202020204" pitchFamily="34" charset="0"/>
                <a:cs typeface="Arial" panose="020B0604020202020204" pitchFamily="34" charset="0"/>
              </a:rPr>
              <a:t>our</a:t>
            </a:r>
            <a:r>
              <a:rPr lang="it-IT" sz="1400" dirty="0">
                <a:latin typeface="Arial" panose="020B0604020202020204" pitchFamily="34" charset="0"/>
                <a:cs typeface="Arial" panose="020B0604020202020204" pitchFamily="34" charset="0"/>
              </a:rPr>
              <a:t> </a:t>
            </a:r>
            <a:r>
              <a:rPr lang="it-IT" sz="1400" dirty="0" err="1">
                <a:latin typeface="Arial" panose="020B0604020202020204" pitchFamily="34" charset="0"/>
                <a:cs typeface="Arial" panose="020B0604020202020204" pitchFamily="34" charset="0"/>
              </a:rPr>
              <a:t>neural</a:t>
            </a:r>
            <a:r>
              <a:rPr lang="it-IT" sz="1400" dirty="0">
                <a:latin typeface="Arial" panose="020B0604020202020204" pitchFamily="34" charset="0"/>
                <a:cs typeface="Arial" panose="020B0604020202020204" pitchFamily="34" charset="0"/>
              </a:rPr>
              <a:t> network.</a:t>
            </a:r>
          </a:p>
        </p:txBody>
      </p:sp>
      <p:sp>
        <p:nvSpPr>
          <p:cNvPr id="3" name="CasellaDiTesto 2">
            <a:extLst>
              <a:ext uri="{FF2B5EF4-FFF2-40B4-BE49-F238E27FC236}">
                <a16:creationId xmlns:a16="http://schemas.microsoft.com/office/drawing/2014/main" id="{224B3B82-2D69-821D-CFB2-403AA73B5260}"/>
              </a:ext>
            </a:extLst>
          </p:cNvPr>
          <p:cNvSpPr txBox="1"/>
          <p:nvPr/>
        </p:nvSpPr>
        <p:spPr>
          <a:xfrm>
            <a:off x="311761" y="2790794"/>
            <a:ext cx="8520119" cy="1384995"/>
          </a:xfrm>
          <a:prstGeom prst="rect">
            <a:avLst/>
          </a:prstGeom>
          <a:noFill/>
        </p:spPr>
        <p:txBody>
          <a:bodyPr wrap="square" rtlCol="0">
            <a:spAutoFit/>
          </a:bodyPr>
          <a:lstStyle/>
          <a:p>
            <a:r>
              <a:rPr lang="it-IT" sz="1400" dirty="0"/>
              <a:t>Preliminary trials and </a:t>
            </a:r>
            <a:r>
              <a:rPr lang="it-IT" sz="1400" dirty="0" err="1"/>
              <a:t>constraints</a:t>
            </a:r>
            <a:r>
              <a:rPr lang="it-IT" sz="1400" dirty="0"/>
              <a:t> in </a:t>
            </a:r>
            <a:r>
              <a:rPr lang="it-IT" sz="1400" dirty="0" err="1"/>
              <a:t>terms</a:t>
            </a:r>
            <a:r>
              <a:rPr lang="it-IT" sz="1400" dirty="0"/>
              <a:t> of time and </a:t>
            </a:r>
            <a:r>
              <a:rPr lang="it-IT" sz="1400" dirty="0" err="1"/>
              <a:t>computational</a:t>
            </a:r>
            <a:r>
              <a:rPr lang="it-IT" sz="1400" dirty="0"/>
              <a:t> </a:t>
            </a:r>
            <a:r>
              <a:rPr lang="it-IT" sz="1400" dirty="0" err="1"/>
              <a:t>resources</a:t>
            </a:r>
            <a:r>
              <a:rPr lang="it-IT" sz="1400" dirty="0"/>
              <a:t> </a:t>
            </a:r>
            <a:r>
              <a:rPr lang="it-IT" sz="1400" dirty="0" err="1"/>
              <a:t>leds</a:t>
            </a:r>
            <a:r>
              <a:rPr lang="it-IT" sz="1400" dirty="0"/>
              <a:t> </a:t>
            </a:r>
            <a:r>
              <a:rPr lang="it-IT" sz="1400" dirty="0" err="1"/>
              <a:t>us</a:t>
            </a:r>
            <a:r>
              <a:rPr lang="it-IT" sz="1400" dirty="0"/>
              <a:t> to make </a:t>
            </a:r>
            <a:r>
              <a:rPr lang="it-IT" sz="1400" dirty="0" err="1"/>
              <a:t>choices</a:t>
            </a:r>
            <a:r>
              <a:rPr lang="it-IT" sz="1400" dirty="0"/>
              <a:t> in </a:t>
            </a:r>
            <a:r>
              <a:rPr lang="it-IT" sz="1400" dirty="0" err="1"/>
              <a:t>model’s</a:t>
            </a:r>
            <a:r>
              <a:rPr lang="it-IT" sz="1400" dirty="0"/>
              <a:t> features. In </a:t>
            </a:r>
            <a:r>
              <a:rPr lang="it-IT" sz="1400" dirty="0" err="1"/>
              <a:t>particular</a:t>
            </a:r>
            <a:r>
              <a:rPr lang="it-IT" sz="1400" dirty="0"/>
              <a:t>, for ML23 CUP </a:t>
            </a:r>
            <a:r>
              <a:rPr lang="it-IT" sz="1400" dirty="0" err="1"/>
              <a:t>Neural</a:t>
            </a:r>
            <a:r>
              <a:rPr lang="it-IT" sz="1400" dirty="0"/>
              <a:t> Networks:</a:t>
            </a:r>
          </a:p>
          <a:p>
            <a:pPr marL="285750" indent="-285750">
              <a:buFont typeface="Arial" panose="020B0604020202020204" pitchFamily="34" charset="0"/>
              <a:buChar char="•"/>
            </a:pPr>
            <a:r>
              <a:rPr lang="it-IT" sz="1400" dirty="0"/>
              <a:t>N° </a:t>
            </a:r>
            <a:r>
              <a:rPr lang="it-IT" sz="1400" dirty="0" err="1"/>
              <a:t>layers</a:t>
            </a:r>
            <a:r>
              <a:rPr lang="it-IT" sz="1400" dirty="0"/>
              <a:t>: </a:t>
            </a:r>
            <a:r>
              <a:rPr lang="it-IT" sz="1400" dirty="0" err="1"/>
              <a:t>we</a:t>
            </a:r>
            <a:r>
              <a:rPr lang="it-IT" sz="1400" dirty="0"/>
              <a:t> </a:t>
            </a:r>
            <a:r>
              <a:rPr lang="it-IT" sz="1400" dirty="0" err="1"/>
              <a:t>opted</a:t>
            </a:r>
            <a:r>
              <a:rPr lang="it-IT" sz="1400" dirty="0"/>
              <a:t> for a 2 </a:t>
            </a:r>
            <a:r>
              <a:rPr lang="it-IT" sz="1400" dirty="0" err="1"/>
              <a:t>layers</a:t>
            </a:r>
            <a:r>
              <a:rPr lang="it-IT" sz="1400" dirty="0"/>
              <a:t> </a:t>
            </a:r>
            <a:r>
              <a:rPr lang="it-IT" sz="1400" dirty="0" err="1"/>
              <a:t>architecture</a:t>
            </a:r>
            <a:r>
              <a:rPr lang="it-IT" sz="1400" dirty="0"/>
              <a:t> to make the </a:t>
            </a:r>
            <a:r>
              <a:rPr lang="it-IT" sz="1400" dirty="0" err="1"/>
              <a:t>grid</a:t>
            </a:r>
            <a:r>
              <a:rPr lang="it-IT" sz="1400" dirty="0"/>
              <a:t> </a:t>
            </a:r>
            <a:r>
              <a:rPr lang="it-IT" sz="1400" dirty="0" err="1"/>
              <a:t>search</a:t>
            </a:r>
            <a:r>
              <a:rPr lang="it-IT" sz="1400" dirty="0"/>
              <a:t> </a:t>
            </a:r>
            <a:r>
              <a:rPr lang="it-IT" sz="1400" dirty="0" err="1"/>
              <a:t>feasible</a:t>
            </a:r>
            <a:r>
              <a:rPr lang="it-IT" sz="1400" dirty="0"/>
              <a:t>, </a:t>
            </a:r>
            <a:r>
              <a:rPr lang="it-IT" sz="1400" dirty="0" err="1"/>
              <a:t>while</a:t>
            </a:r>
            <a:r>
              <a:rPr lang="it-IT" sz="1400" dirty="0"/>
              <a:t> for the </a:t>
            </a:r>
            <a:r>
              <a:rPr lang="it-IT" sz="1400" dirty="0" err="1"/>
              <a:t>bayesian</a:t>
            </a:r>
            <a:r>
              <a:rPr lang="it-IT" sz="1400" dirty="0"/>
              <a:t> </a:t>
            </a:r>
            <a:r>
              <a:rPr lang="it-IT" sz="1400" dirty="0" err="1"/>
              <a:t>optimizer</a:t>
            </a:r>
            <a:r>
              <a:rPr lang="it-IT" sz="1400" dirty="0"/>
              <a:t> the </a:t>
            </a:r>
            <a:r>
              <a:rPr lang="it-IT" sz="1400" dirty="0" err="1"/>
              <a:t>number</a:t>
            </a:r>
            <a:r>
              <a:rPr lang="it-IT" sz="1400" dirty="0"/>
              <a:t> of </a:t>
            </a:r>
            <a:r>
              <a:rPr lang="it-IT" sz="1400" dirty="0" err="1"/>
              <a:t>layers</a:t>
            </a:r>
            <a:r>
              <a:rPr lang="it-IT" sz="1400" dirty="0"/>
              <a:t> </a:t>
            </a:r>
            <a:r>
              <a:rPr lang="it-IT" sz="1400" dirty="0" err="1"/>
              <a:t>is</a:t>
            </a:r>
            <a:r>
              <a:rPr lang="it-IT" sz="1400" dirty="0"/>
              <a:t> </a:t>
            </a:r>
            <a:r>
              <a:rPr lang="it-IT" sz="1400" dirty="0" err="1"/>
              <a:t>selected</a:t>
            </a:r>
            <a:r>
              <a:rPr lang="it-IT" sz="1400" dirty="0"/>
              <a:t> in a range from 2 to 5.</a:t>
            </a:r>
          </a:p>
          <a:p>
            <a:pPr marL="285750" indent="-285750">
              <a:buFont typeface="Arial" panose="020B0604020202020204" pitchFamily="34" charset="0"/>
              <a:buChar char="•"/>
            </a:pPr>
            <a:r>
              <a:rPr lang="it-IT" sz="1400" dirty="0"/>
              <a:t>Activation </a:t>
            </a:r>
            <a:r>
              <a:rPr lang="it-IT" sz="1400" dirty="0" err="1"/>
              <a:t>function</a:t>
            </a:r>
            <a:r>
              <a:rPr lang="it-IT" sz="1400" dirty="0"/>
              <a:t>: </a:t>
            </a:r>
            <a:r>
              <a:rPr lang="it-IT" sz="1400" dirty="0" err="1"/>
              <a:t>we</a:t>
            </a:r>
            <a:r>
              <a:rPr lang="it-IT" sz="1400" dirty="0"/>
              <a:t> </a:t>
            </a:r>
            <a:r>
              <a:rPr lang="it-IT" sz="1400" dirty="0" err="1"/>
              <a:t>only</a:t>
            </a:r>
            <a:r>
              <a:rPr lang="it-IT" sz="1400" dirty="0"/>
              <a:t> </a:t>
            </a:r>
            <a:r>
              <a:rPr lang="it-IT" sz="1400" dirty="0" err="1"/>
              <a:t>used</a:t>
            </a:r>
            <a:r>
              <a:rPr lang="it-IT" sz="1400" dirty="0"/>
              <a:t> </a:t>
            </a:r>
            <a:r>
              <a:rPr lang="it-IT" sz="1400" dirty="0" err="1"/>
              <a:t>ReLU</a:t>
            </a:r>
            <a:r>
              <a:rPr lang="it-IT" sz="1400" dirty="0"/>
              <a:t> </a:t>
            </a:r>
            <a:r>
              <a:rPr lang="it-IT" sz="1400" dirty="0" err="1"/>
              <a:t>as</a:t>
            </a:r>
            <a:r>
              <a:rPr lang="it-IT" sz="1400" dirty="0"/>
              <a:t> </a:t>
            </a:r>
            <a:r>
              <a:rPr lang="it-IT" sz="1400" dirty="0" err="1"/>
              <a:t>is</a:t>
            </a:r>
            <a:r>
              <a:rPr lang="it-IT" sz="1400" dirty="0"/>
              <a:t> </a:t>
            </a:r>
            <a:r>
              <a:rPr lang="it-IT" sz="1400" dirty="0" err="1"/>
              <a:t>mostly</a:t>
            </a:r>
            <a:r>
              <a:rPr lang="it-IT" sz="1400" dirty="0"/>
              <a:t> </a:t>
            </a:r>
            <a:r>
              <a:rPr lang="it-IT" sz="1400" dirty="0" err="1"/>
              <a:t>used</a:t>
            </a:r>
            <a:r>
              <a:rPr lang="it-IT" sz="1400" dirty="0"/>
              <a:t> in state-of-the-art </a:t>
            </a:r>
            <a:r>
              <a:rPr lang="it-IT" sz="1400" dirty="0" err="1"/>
              <a:t>NNs</a:t>
            </a:r>
            <a:r>
              <a:rPr lang="it-IT" sz="1400" dirty="0"/>
              <a:t>.</a:t>
            </a:r>
          </a:p>
          <a:p>
            <a:pPr marL="285750" indent="-285750">
              <a:buFont typeface="Arial" panose="020B0604020202020204" pitchFamily="34" charset="0"/>
              <a:buChar char="•"/>
            </a:pPr>
            <a:r>
              <a:rPr lang="it-IT" sz="1400" dirty="0"/>
              <a:t>Learning </a:t>
            </a:r>
            <a:r>
              <a:rPr lang="it-IT" sz="1400" dirty="0" err="1"/>
              <a:t>algorithm</a:t>
            </a:r>
            <a:r>
              <a:rPr lang="it-IT" sz="1400" dirty="0"/>
              <a:t>: </a:t>
            </a:r>
            <a:r>
              <a:rPr lang="it-IT" sz="1400" dirty="0" err="1"/>
              <a:t>we</a:t>
            </a:r>
            <a:r>
              <a:rPr lang="it-IT" sz="1400" dirty="0"/>
              <a:t> </a:t>
            </a:r>
            <a:r>
              <a:rPr lang="it-IT" sz="1400" dirty="0" err="1"/>
              <a:t>choose</a:t>
            </a:r>
            <a:r>
              <a:rPr lang="it-IT" sz="1400" dirty="0"/>
              <a:t> the SGD </a:t>
            </a:r>
            <a:r>
              <a:rPr lang="it-IT" sz="1400" dirty="0" err="1"/>
              <a:t>optimization</a:t>
            </a:r>
            <a:r>
              <a:rPr lang="it-IT" sz="1400" dirty="0"/>
              <a:t>, </a:t>
            </a:r>
            <a:r>
              <a:rPr lang="it-IT" sz="1400" dirty="0" err="1"/>
              <a:t>but</a:t>
            </a:r>
            <a:r>
              <a:rPr lang="it-IT" sz="1400" dirty="0"/>
              <a:t> </a:t>
            </a:r>
            <a:r>
              <a:rPr lang="it-IT" sz="1400" dirty="0" err="1"/>
              <a:t>varying</a:t>
            </a:r>
            <a:r>
              <a:rPr lang="it-IT" sz="1400" dirty="0"/>
              <a:t> the batch size.</a:t>
            </a:r>
          </a:p>
        </p:txBody>
      </p:sp>
    </p:spTree>
    <p:extLst>
      <p:ext uri="{BB962C8B-B14F-4D97-AF65-F5344CB8AC3E}">
        <p14:creationId xmlns:p14="http://schemas.microsoft.com/office/powerpoint/2010/main" val="26507003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PlaceHolder 1"/>
          <p:cNvSpPr>
            <a:spLocks noGrp="1"/>
          </p:cNvSpPr>
          <p:nvPr>
            <p:ph type="title"/>
          </p:nvPr>
        </p:nvSpPr>
        <p:spPr>
          <a:xfrm>
            <a:off x="311760" y="2700"/>
            <a:ext cx="8520120" cy="576000"/>
          </a:xfrm>
          <a:prstGeom prst="rect">
            <a:avLst/>
          </a:prstGeom>
          <a:noFill/>
          <a:ln w="0">
            <a:noFill/>
          </a:ln>
        </p:spPr>
        <p:txBody>
          <a:bodyPr tIns="91440" bIns="91440" anchor="t">
            <a:normAutofit fontScale="90000"/>
          </a:bodyPr>
          <a:lstStyle/>
          <a:p>
            <a:pPr>
              <a:lnSpc>
                <a:spcPct val="100000"/>
              </a:lnSpc>
              <a:buNone/>
              <a:tabLst>
                <a:tab pos="0" algn="l"/>
              </a:tabLst>
            </a:pPr>
            <a:r>
              <a:rPr lang="it" sz="2700" b="0" strike="noStrike" spc="-1" dirty="0">
                <a:solidFill>
                  <a:srgbClr val="000000"/>
                </a:solidFill>
                <a:latin typeface="Arial"/>
                <a:ea typeface="Arial"/>
              </a:rPr>
              <a:t>MONK 1 Results</a:t>
            </a:r>
            <a:endParaRPr lang="it-IT" sz="2800" b="0" strike="noStrike" spc="-1" dirty="0">
              <a:solidFill>
                <a:srgbClr val="FF0000"/>
              </a:solidFill>
              <a:latin typeface="Arial"/>
            </a:endParaRPr>
          </a:p>
        </p:txBody>
      </p:sp>
      <p:sp>
        <p:nvSpPr>
          <p:cNvPr id="100" name="PlaceHolder 3"/>
          <p:cNvSpPr>
            <a:spLocks noGrp="1"/>
          </p:cNvSpPr>
          <p:nvPr>
            <p:ph type="sldNum" idx="7"/>
          </p:nvPr>
        </p:nvSpPr>
        <p:spPr>
          <a:xfrm>
            <a:off x="8472600" y="4663080"/>
            <a:ext cx="548280" cy="393120"/>
          </a:xfrm>
          <a:prstGeom prst="rect">
            <a:avLst/>
          </a:prstGeom>
          <a:noFill/>
          <a:ln w="0">
            <a:noFill/>
          </a:ln>
        </p:spPr>
        <p:txBody>
          <a:bodyPr tIns="91440" bIns="91440" anchor="ctr">
            <a:normAutofit/>
          </a:bodyPr>
          <a:lstStyle>
            <a:lvl1pPr algn="r">
              <a:lnSpc>
                <a:spcPct val="100000"/>
              </a:lnSpc>
              <a:buNone/>
              <a:tabLst>
                <a:tab pos="0" algn="l"/>
              </a:tabLst>
              <a:defRPr lang="it" sz="1000" b="0" strike="noStrike" spc="-1">
                <a:solidFill>
                  <a:srgbClr val="595959"/>
                </a:solidFill>
                <a:latin typeface="Arial"/>
                <a:ea typeface="Arial"/>
              </a:defRPr>
            </a:lvl1pPr>
          </a:lstStyle>
          <a:p>
            <a:pPr algn="r">
              <a:lnSpc>
                <a:spcPct val="100000"/>
              </a:lnSpc>
              <a:buNone/>
              <a:tabLst>
                <a:tab pos="0" algn="l"/>
              </a:tabLst>
            </a:pPr>
            <a:fld id="{75C65507-15BA-480B-A2F8-91DEDD4DCA22}" type="slidenum">
              <a:rPr lang="it" sz="1000" b="0" strike="noStrike" spc="-1">
                <a:solidFill>
                  <a:srgbClr val="595959"/>
                </a:solidFill>
                <a:latin typeface="Arial"/>
                <a:ea typeface="Arial"/>
              </a:rPr>
              <a:t>6</a:t>
            </a:fld>
            <a:endParaRPr lang="it-IT" sz="1000" b="0" strike="noStrike" spc="-1">
              <a:latin typeface="Times New Roman"/>
            </a:endParaRPr>
          </a:p>
        </p:txBody>
      </p:sp>
      <p:graphicFrame>
        <p:nvGraphicFramePr>
          <p:cNvPr id="6" name="Tabella 5">
            <a:extLst>
              <a:ext uri="{FF2B5EF4-FFF2-40B4-BE49-F238E27FC236}">
                <a16:creationId xmlns:a16="http://schemas.microsoft.com/office/drawing/2014/main" id="{AB586C46-936D-A9D0-D2B0-B40FE90EDB75}"/>
              </a:ext>
            </a:extLst>
          </p:cNvPr>
          <p:cNvGraphicFramePr>
            <a:graphicFrameLocks noGrp="1"/>
          </p:cNvGraphicFramePr>
          <p:nvPr>
            <p:extLst>
              <p:ext uri="{D42A27DB-BD31-4B8C-83A1-F6EECF244321}">
                <p14:modId xmlns:p14="http://schemas.microsoft.com/office/powerpoint/2010/main" val="2122300503"/>
              </p:ext>
            </p:extLst>
          </p:nvPr>
        </p:nvGraphicFramePr>
        <p:xfrm>
          <a:off x="311758" y="853397"/>
          <a:ext cx="8520116" cy="883920"/>
        </p:xfrm>
        <a:graphic>
          <a:graphicData uri="http://schemas.openxmlformats.org/drawingml/2006/table">
            <a:tbl>
              <a:tblPr firstRow="1" bandRow="1">
                <a:tableStyleId>{0E3FDE45-AF77-4B5C-9715-49D594BDF05E}</a:tableStyleId>
              </a:tblPr>
              <a:tblGrid>
                <a:gridCol w="770730">
                  <a:extLst>
                    <a:ext uri="{9D8B030D-6E8A-4147-A177-3AD203B41FA5}">
                      <a16:colId xmlns:a16="http://schemas.microsoft.com/office/drawing/2014/main" val="935040320"/>
                    </a:ext>
                  </a:extLst>
                </a:gridCol>
                <a:gridCol w="3946712">
                  <a:extLst>
                    <a:ext uri="{9D8B030D-6E8A-4147-A177-3AD203B41FA5}">
                      <a16:colId xmlns:a16="http://schemas.microsoft.com/office/drawing/2014/main" val="1166905258"/>
                    </a:ext>
                  </a:extLst>
                </a:gridCol>
                <a:gridCol w="1267558">
                  <a:extLst>
                    <a:ext uri="{9D8B030D-6E8A-4147-A177-3AD203B41FA5}">
                      <a16:colId xmlns:a16="http://schemas.microsoft.com/office/drawing/2014/main" val="50107376"/>
                    </a:ext>
                  </a:extLst>
                </a:gridCol>
                <a:gridCol w="1267558">
                  <a:extLst>
                    <a:ext uri="{9D8B030D-6E8A-4147-A177-3AD203B41FA5}">
                      <a16:colId xmlns:a16="http://schemas.microsoft.com/office/drawing/2014/main" val="34889993"/>
                    </a:ext>
                  </a:extLst>
                </a:gridCol>
                <a:gridCol w="1267558">
                  <a:extLst>
                    <a:ext uri="{9D8B030D-6E8A-4147-A177-3AD203B41FA5}">
                      <a16:colId xmlns:a16="http://schemas.microsoft.com/office/drawing/2014/main" val="2221366948"/>
                    </a:ext>
                  </a:extLst>
                </a:gridCol>
              </a:tblGrid>
              <a:tr h="570475">
                <a:tc>
                  <a:txBody>
                    <a:bodyPr/>
                    <a:lstStyle/>
                    <a:p>
                      <a:pPr algn="ctr"/>
                      <a:r>
                        <a:rPr lang="it-IT" sz="1400" dirty="0"/>
                        <a:t>Task</a:t>
                      </a:r>
                      <a:endParaRPr lang="it-IT" sz="1600" dirty="0"/>
                    </a:p>
                  </a:txBody>
                  <a:tcPr anchor="ctr"/>
                </a:tc>
                <a:tc>
                  <a:txBody>
                    <a:bodyPr/>
                    <a:lstStyle/>
                    <a:p>
                      <a:pPr algn="ctr"/>
                      <a:r>
                        <a:rPr lang="it-IT" sz="1400" i="1" dirty="0"/>
                        <a:t>Architecture</a:t>
                      </a:r>
                      <a:r>
                        <a:rPr lang="it-IT" sz="1600" i="1" dirty="0"/>
                        <a:t> </a:t>
                      </a:r>
                      <a:r>
                        <a:rPr lang="it-IT" sz="1600" i="0" dirty="0"/>
                        <a:t>/ </a:t>
                      </a:r>
                      <a:r>
                        <a:rPr lang="it-IT" sz="1400" i="1" dirty="0"/>
                        <a:t>learning </a:t>
                      </a:r>
                      <a:r>
                        <a:rPr lang="it-IT" sz="1400" i="1" dirty="0" err="1"/>
                        <a:t>alg</a:t>
                      </a:r>
                      <a:r>
                        <a:rPr lang="it-IT" sz="1400" i="1" dirty="0"/>
                        <a:t> </a:t>
                      </a:r>
                      <a:r>
                        <a:rPr lang="it-IT" sz="1400" i="0" dirty="0"/>
                        <a:t>/</a:t>
                      </a:r>
                      <a:r>
                        <a:rPr lang="it-IT" sz="1400" i="1" dirty="0"/>
                        <a:t> act. f</a:t>
                      </a:r>
                      <a:r>
                        <a:rPr lang="it-IT" sz="1600" i="1" dirty="0"/>
                        <a:t> </a:t>
                      </a:r>
                      <a:r>
                        <a:rPr lang="it-IT" sz="1600" i="0" dirty="0"/>
                        <a:t>/ </a:t>
                      </a:r>
                      <a:r>
                        <a:rPr lang="it-IT" sz="1400" i="1" dirty="0"/>
                        <a:t>η</a:t>
                      </a:r>
                      <a:r>
                        <a:rPr lang="it-IT" sz="1600" i="0" dirty="0"/>
                        <a:t> / </a:t>
                      </a:r>
                      <a:r>
                        <a:rPr lang="it-IT" sz="1400" i="1" dirty="0"/>
                        <a:t>α</a:t>
                      </a:r>
                      <a:r>
                        <a:rPr lang="it-IT" sz="1600" i="0" dirty="0"/>
                        <a:t> / </a:t>
                      </a:r>
                      <a:r>
                        <a:rPr lang="it-IT" sz="1400" i="1" dirty="0"/>
                        <a:t>λ</a:t>
                      </a:r>
                      <a:r>
                        <a:rPr lang="it-IT" sz="1600" i="0" dirty="0"/>
                        <a:t> / </a:t>
                      </a:r>
                      <a:r>
                        <a:rPr lang="it-IT" sz="1400" i="1" dirty="0" err="1"/>
                        <a:t>epochs</a:t>
                      </a:r>
                      <a:r>
                        <a:rPr lang="it-IT" sz="1600" i="0" dirty="0"/>
                        <a:t> / </a:t>
                      </a:r>
                      <a:r>
                        <a:rPr lang="it-IT" sz="1400" i="1" dirty="0" err="1"/>
                        <a:t>batch_size</a:t>
                      </a:r>
                      <a:r>
                        <a:rPr lang="it-IT" sz="1400" i="1" dirty="0"/>
                        <a:t> </a:t>
                      </a:r>
                      <a:r>
                        <a:rPr lang="it-IT" sz="1400" i="0" dirty="0">
                          <a:solidFill>
                            <a:schemeClr val="tx1"/>
                          </a:solidFill>
                        </a:rPr>
                        <a:t>/ </a:t>
                      </a:r>
                      <a:r>
                        <a:rPr lang="it-IT" sz="1400" i="1" dirty="0" err="1">
                          <a:solidFill>
                            <a:schemeClr val="tx1"/>
                          </a:solidFill>
                        </a:rPr>
                        <a:t>patience</a:t>
                      </a:r>
                      <a:endParaRPr lang="it-IT" sz="1600" i="1" dirty="0">
                        <a:solidFill>
                          <a:schemeClr val="tx1"/>
                        </a:solidFill>
                      </a:endParaRPr>
                    </a:p>
                  </a:txBody>
                  <a:tcPr anchor="ctr"/>
                </a:tc>
                <a:tc>
                  <a:txBody>
                    <a:bodyPr/>
                    <a:lstStyle/>
                    <a:p>
                      <a:pPr algn="ctr"/>
                      <a:r>
                        <a:rPr lang="it-IT" sz="1400" dirty="0"/>
                        <a:t>MSE</a:t>
                      </a:r>
                      <a:r>
                        <a:rPr lang="it-IT" sz="1600" dirty="0"/>
                        <a:t> </a:t>
                      </a:r>
                      <a:r>
                        <a:rPr lang="it-IT" sz="1400" dirty="0"/>
                        <a:t>(TR/VL)</a:t>
                      </a:r>
                    </a:p>
                  </a:txBody>
                  <a:tcPr anchor="ctr"/>
                </a:tc>
                <a:tc>
                  <a:txBody>
                    <a:bodyPr/>
                    <a:lstStyle/>
                    <a:p>
                      <a:pPr algn="ctr"/>
                      <a:r>
                        <a:rPr lang="it-IT" sz="1400" dirty="0" err="1"/>
                        <a:t>Accuracy</a:t>
                      </a:r>
                      <a:r>
                        <a:rPr lang="it-IT" sz="1600" dirty="0"/>
                        <a:t> </a:t>
                      </a:r>
                      <a:r>
                        <a:rPr lang="it-IT" sz="1400" dirty="0"/>
                        <a:t>(TR/VL)</a:t>
                      </a:r>
                    </a:p>
                  </a:txBody>
                  <a:tcPr anchor="ctr"/>
                </a:tc>
                <a:tc>
                  <a:txBody>
                    <a:bodyPr/>
                    <a:lstStyle/>
                    <a:p>
                      <a:pPr algn="ctr"/>
                      <a:r>
                        <a:rPr lang="it-IT" sz="1400" dirty="0" err="1"/>
                        <a:t>Accuracy</a:t>
                      </a:r>
                      <a:r>
                        <a:rPr lang="it-IT" sz="1400" dirty="0"/>
                        <a:t> (TS)</a:t>
                      </a:r>
                    </a:p>
                  </a:txBody>
                  <a:tcPr anchor="ctr"/>
                </a:tc>
                <a:extLst>
                  <a:ext uri="{0D108BD9-81ED-4DB2-BD59-A6C34878D82A}">
                    <a16:rowId xmlns:a16="http://schemas.microsoft.com/office/drawing/2014/main" val="3654603585"/>
                  </a:ext>
                </a:extLst>
              </a:tr>
              <a:tr h="300250">
                <a:tc>
                  <a:txBody>
                    <a:bodyPr/>
                    <a:lstStyle/>
                    <a:p>
                      <a:pPr algn="ctr"/>
                      <a:r>
                        <a:rPr lang="it-IT" sz="1400" dirty="0"/>
                        <a:t>Monk 1</a:t>
                      </a:r>
                    </a:p>
                  </a:txBody>
                  <a:tcPr anchor="ctr"/>
                </a:tc>
                <a:tc>
                  <a:txBody>
                    <a:bodyPr/>
                    <a:lstStyle/>
                    <a:p>
                      <a:r>
                        <a:rPr lang="it-IT" sz="1400" i="0" dirty="0"/>
                        <a:t>(</a:t>
                      </a:r>
                      <a:r>
                        <a:rPr lang="it-IT" sz="1400" i="1" dirty="0"/>
                        <a:t>8,8</a:t>
                      </a:r>
                      <a:r>
                        <a:rPr lang="it-IT" sz="1400" i="0" dirty="0"/>
                        <a:t>)</a:t>
                      </a:r>
                      <a:r>
                        <a:rPr lang="it-IT" sz="1400" i="1" dirty="0"/>
                        <a:t> </a:t>
                      </a:r>
                      <a:r>
                        <a:rPr lang="it-IT" sz="1400" i="0" dirty="0"/>
                        <a:t>/</a:t>
                      </a:r>
                      <a:r>
                        <a:rPr lang="it-IT" sz="1400" i="1" dirty="0"/>
                        <a:t> SGD </a:t>
                      </a:r>
                      <a:r>
                        <a:rPr lang="it-IT" sz="1400" i="0" dirty="0"/>
                        <a:t>/</a:t>
                      </a:r>
                      <a:r>
                        <a:rPr lang="it-IT" sz="1400" i="1" dirty="0"/>
                        <a:t> </a:t>
                      </a:r>
                      <a:r>
                        <a:rPr lang="it-IT" sz="1400" i="1" dirty="0" err="1"/>
                        <a:t>ReLU</a:t>
                      </a:r>
                      <a:r>
                        <a:rPr lang="it-IT" sz="1400" i="1" dirty="0"/>
                        <a:t> </a:t>
                      </a:r>
                      <a:r>
                        <a:rPr lang="it-IT" sz="1400" i="0" dirty="0"/>
                        <a:t>/</a:t>
                      </a:r>
                      <a:r>
                        <a:rPr lang="it-IT" sz="1400" i="1" dirty="0"/>
                        <a:t> 0.1 </a:t>
                      </a:r>
                      <a:r>
                        <a:rPr lang="it-IT" sz="1400" i="0" dirty="0"/>
                        <a:t>/</a:t>
                      </a:r>
                      <a:r>
                        <a:rPr lang="it-IT" sz="1400" i="1" dirty="0"/>
                        <a:t> 0.6 </a:t>
                      </a:r>
                      <a:r>
                        <a:rPr lang="it-IT" sz="1400" i="0" dirty="0"/>
                        <a:t>/</a:t>
                      </a:r>
                      <a:r>
                        <a:rPr lang="it-IT" sz="1400" i="1" dirty="0"/>
                        <a:t> 0.01 </a:t>
                      </a:r>
                      <a:r>
                        <a:rPr lang="it-IT" sz="1400" i="0" dirty="0"/>
                        <a:t>/</a:t>
                      </a:r>
                      <a:r>
                        <a:rPr lang="it-IT" sz="1400" i="1" dirty="0"/>
                        <a:t> 200 </a:t>
                      </a:r>
                      <a:r>
                        <a:rPr lang="it-IT" sz="1400" i="0" dirty="0"/>
                        <a:t>/</a:t>
                      </a:r>
                      <a:r>
                        <a:rPr lang="it-IT" sz="1400" i="1" dirty="0"/>
                        <a:t> 8 </a:t>
                      </a:r>
                      <a:r>
                        <a:rPr lang="it-IT" sz="1400" i="0" dirty="0"/>
                        <a:t>/ </a:t>
                      </a:r>
                      <a:r>
                        <a:rPr lang="it-IT" sz="1400" i="1" dirty="0"/>
                        <a:t>6</a:t>
                      </a:r>
                    </a:p>
                  </a:txBody>
                  <a:tcPr anchor="ctr"/>
                </a:tc>
                <a:tc>
                  <a:txBody>
                    <a:bodyPr/>
                    <a:lstStyle/>
                    <a:p>
                      <a:pPr algn="ctr"/>
                      <a:r>
                        <a:rPr lang="it-IT" sz="1400" i="1" dirty="0"/>
                        <a:t>0.060 </a:t>
                      </a:r>
                      <a:r>
                        <a:rPr lang="it-IT" sz="1400" i="0" dirty="0"/>
                        <a:t>/</a:t>
                      </a:r>
                      <a:r>
                        <a:rPr lang="it-IT" sz="1400" i="1" dirty="0"/>
                        <a:t>  0.059</a:t>
                      </a:r>
                    </a:p>
                  </a:txBody>
                  <a:tcPr anchor="ctr"/>
                </a:tc>
                <a:tc>
                  <a:txBody>
                    <a:bodyPr/>
                    <a:lstStyle/>
                    <a:p>
                      <a:pPr algn="ctr"/>
                      <a:r>
                        <a:rPr lang="it-IT" sz="1400" i="1" dirty="0"/>
                        <a:t>100% </a:t>
                      </a:r>
                      <a:r>
                        <a:rPr lang="it-IT" sz="1400" i="0" dirty="0"/>
                        <a:t>/</a:t>
                      </a:r>
                      <a:r>
                        <a:rPr lang="it-IT" sz="1400" i="1" dirty="0"/>
                        <a:t> 100%</a:t>
                      </a:r>
                    </a:p>
                  </a:txBody>
                  <a:tcPr anchor="ctr"/>
                </a:tc>
                <a:tc>
                  <a:txBody>
                    <a:bodyPr/>
                    <a:lstStyle/>
                    <a:p>
                      <a:pPr algn="ctr"/>
                      <a:r>
                        <a:rPr lang="it-IT" sz="1400" i="1" dirty="0"/>
                        <a:t>100%</a:t>
                      </a:r>
                    </a:p>
                  </a:txBody>
                  <a:tcPr anchor="ctr"/>
                </a:tc>
                <a:extLst>
                  <a:ext uri="{0D108BD9-81ED-4DB2-BD59-A6C34878D82A}">
                    <a16:rowId xmlns:a16="http://schemas.microsoft.com/office/drawing/2014/main" val="1051854847"/>
                  </a:ext>
                </a:extLst>
              </a:tr>
            </a:tbl>
          </a:graphicData>
        </a:graphic>
      </p:graphicFrame>
      <p:sp>
        <p:nvSpPr>
          <p:cNvPr id="7" name="CasellaDiTesto 6">
            <a:extLst>
              <a:ext uri="{FF2B5EF4-FFF2-40B4-BE49-F238E27FC236}">
                <a16:creationId xmlns:a16="http://schemas.microsoft.com/office/drawing/2014/main" id="{2ABFE1FE-5461-7581-CC8F-0B544FA8D725}"/>
              </a:ext>
            </a:extLst>
          </p:cNvPr>
          <p:cNvSpPr txBox="1">
            <a:spLocks/>
          </p:cNvSpPr>
          <p:nvPr/>
        </p:nvSpPr>
        <p:spPr>
          <a:xfrm>
            <a:off x="311757" y="514839"/>
            <a:ext cx="8520119" cy="338554"/>
          </a:xfrm>
          <a:prstGeom prst="rect">
            <a:avLst/>
          </a:prstGeom>
          <a:noFill/>
        </p:spPr>
        <p:txBody>
          <a:bodyPr wrap="square" rtlCol="0">
            <a:spAutoFit/>
          </a:bodyPr>
          <a:lstStyle/>
          <a:p>
            <a:pPr algn="ctr"/>
            <a:r>
              <a:rPr lang="it-IT" sz="1400" b="1" dirty="0" err="1"/>
              <a:t>Table</a:t>
            </a:r>
            <a:r>
              <a:rPr lang="it-IT" sz="1400" b="1" dirty="0"/>
              <a:t> 1</a:t>
            </a:r>
            <a:r>
              <a:rPr lang="it-IT" sz="1600" dirty="0"/>
              <a:t>: </a:t>
            </a:r>
            <a:r>
              <a:rPr lang="it-IT" sz="1400" dirty="0" err="1"/>
              <a:t>Neural</a:t>
            </a:r>
            <a:r>
              <a:rPr lang="it-IT" sz="1400" dirty="0"/>
              <a:t> Network </a:t>
            </a:r>
            <a:r>
              <a:rPr lang="it-IT" sz="1400" dirty="0" err="1"/>
              <a:t>grid</a:t>
            </a:r>
            <a:r>
              <a:rPr lang="it-IT" sz="1400" dirty="0"/>
              <a:t> </a:t>
            </a:r>
            <a:r>
              <a:rPr lang="it-IT" sz="1400" dirty="0" err="1"/>
              <a:t>search</a:t>
            </a:r>
            <a:r>
              <a:rPr lang="it-IT" sz="1400" dirty="0"/>
              <a:t> </a:t>
            </a:r>
            <a:r>
              <a:rPr lang="it-IT" sz="1400" dirty="0" err="1"/>
              <a:t>hyperparameters</a:t>
            </a:r>
            <a:r>
              <a:rPr lang="it-IT" sz="1400" dirty="0"/>
              <a:t> and </a:t>
            </a:r>
            <a:r>
              <a:rPr lang="it-IT" sz="1400" dirty="0" err="1"/>
              <a:t>results</a:t>
            </a:r>
            <a:endParaRPr lang="it-IT" sz="1600" dirty="0"/>
          </a:p>
        </p:txBody>
      </p:sp>
      <p:sp>
        <p:nvSpPr>
          <p:cNvPr id="10" name="CasellaDiTesto 9">
            <a:extLst>
              <a:ext uri="{FF2B5EF4-FFF2-40B4-BE49-F238E27FC236}">
                <a16:creationId xmlns:a16="http://schemas.microsoft.com/office/drawing/2014/main" id="{1EA453C9-EB37-83F2-D7AC-5A24A96A908E}"/>
              </a:ext>
            </a:extLst>
          </p:cNvPr>
          <p:cNvSpPr txBox="1"/>
          <p:nvPr/>
        </p:nvSpPr>
        <p:spPr>
          <a:xfrm>
            <a:off x="6918947" y="2173461"/>
            <a:ext cx="1912929" cy="1600438"/>
          </a:xfrm>
          <a:prstGeom prst="rect">
            <a:avLst/>
          </a:prstGeom>
          <a:noFill/>
        </p:spPr>
        <p:txBody>
          <a:bodyPr wrap="square" rtlCol="0">
            <a:spAutoFit/>
          </a:bodyPr>
          <a:lstStyle/>
          <a:p>
            <a:r>
              <a:rPr lang="it-IT" sz="1400" b="1" dirty="0"/>
              <a:t>Figure</a:t>
            </a:r>
            <a:r>
              <a:rPr lang="it-IT" sz="1400" b="1" dirty="0">
                <a:solidFill>
                  <a:srgbClr val="FF0000"/>
                </a:solidFill>
              </a:rPr>
              <a:t> </a:t>
            </a:r>
            <a:r>
              <a:rPr lang="it-IT" sz="1400" b="1" dirty="0"/>
              <a:t>1</a:t>
            </a:r>
            <a:r>
              <a:rPr lang="it-IT" sz="1400" dirty="0"/>
              <a:t>: </a:t>
            </a:r>
            <a:br>
              <a:rPr lang="it-IT" sz="1400" dirty="0"/>
            </a:br>
            <a:r>
              <a:rPr lang="it-IT" sz="1400" dirty="0" err="1"/>
              <a:t>Average</a:t>
            </a:r>
            <a:r>
              <a:rPr lang="it-IT" sz="1400" dirty="0"/>
              <a:t> MSE and </a:t>
            </a:r>
            <a:r>
              <a:rPr lang="it-IT" sz="1400" dirty="0" err="1"/>
              <a:t>accuracy</a:t>
            </a:r>
            <a:r>
              <a:rPr lang="it-IT" sz="1400" dirty="0"/>
              <a:t> plots for the model in </a:t>
            </a:r>
            <a:r>
              <a:rPr lang="it-IT" sz="1400" dirty="0" err="1"/>
              <a:t>Table</a:t>
            </a:r>
            <a:r>
              <a:rPr lang="it-IT" sz="1400" dirty="0"/>
              <a:t> 1, MONK 1 task, </a:t>
            </a:r>
            <a:r>
              <a:rPr lang="it-IT" sz="1400" dirty="0" err="1"/>
              <a:t>using</a:t>
            </a:r>
            <a:r>
              <a:rPr lang="it-IT" sz="1400" dirty="0"/>
              <a:t> a cross-</a:t>
            </a:r>
            <a:r>
              <a:rPr lang="it-IT" sz="1400" dirty="0" err="1"/>
              <a:t>validation</a:t>
            </a:r>
            <a:r>
              <a:rPr lang="it-IT" sz="1400" dirty="0"/>
              <a:t> with 5 </a:t>
            </a:r>
            <a:r>
              <a:rPr lang="it-IT" sz="1400" dirty="0" err="1"/>
              <a:t>folds</a:t>
            </a:r>
            <a:endParaRPr lang="it-IT" dirty="0"/>
          </a:p>
        </p:txBody>
      </p:sp>
      <p:pic>
        <p:nvPicPr>
          <p:cNvPr id="3" name="Immagine 2" descr="Immagine che contiene testo, Diagramma, linea, diagramma&#10;&#10;Descrizione generata automaticamente">
            <a:extLst>
              <a:ext uri="{FF2B5EF4-FFF2-40B4-BE49-F238E27FC236}">
                <a16:creationId xmlns:a16="http://schemas.microsoft.com/office/drawing/2014/main" id="{C38D1309-0DE1-9907-63EF-D7BF81EEE5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1757" y="2054586"/>
            <a:ext cx="6596020" cy="270319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PlaceHolder 1"/>
          <p:cNvSpPr>
            <a:spLocks noGrp="1"/>
          </p:cNvSpPr>
          <p:nvPr>
            <p:ph type="title"/>
          </p:nvPr>
        </p:nvSpPr>
        <p:spPr>
          <a:xfrm>
            <a:off x="311760" y="2700"/>
            <a:ext cx="8520120" cy="576000"/>
          </a:xfrm>
          <a:prstGeom prst="rect">
            <a:avLst/>
          </a:prstGeom>
          <a:noFill/>
          <a:ln w="0">
            <a:noFill/>
          </a:ln>
        </p:spPr>
        <p:txBody>
          <a:bodyPr tIns="91440" bIns="91440" anchor="t">
            <a:normAutofit fontScale="90000"/>
          </a:bodyPr>
          <a:lstStyle/>
          <a:p>
            <a:pPr>
              <a:lnSpc>
                <a:spcPct val="100000"/>
              </a:lnSpc>
              <a:buNone/>
              <a:tabLst>
                <a:tab pos="0" algn="l"/>
              </a:tabLst>
            </a:pPr>
            <a:r>
              <a:rPr lang="it" sz="2700" b="0" strike="noStrike" spc="-1" dirty="0">
                <a:solidFill>
                  <a:srgbClr val="000000"/>
                </a:solidFill>
                <a:latin typeface="Arial"/>
                <a:ea typeface="Arial"/>
              </a:rPr>
              <a:t>MONK 2 Results</a:t>
            </a:r>
            <a:endParaRPr lang="it-IT" sz="2800" b="0" strike="noStrike" spc="-1" dirty="0">
              <a:solidFill>
                <a:srgbClr val="FF0000"/>
              </a:solidFill>
              <a:latin typeface="Arial"/>
            </a:endParaRPr>
          </a:p>
        </p:txBody>
      </p:sp>
      <p:sp>
        <p:nvSpPr>
          <p:cNvPr id="100" name="PlaceHolder 3"/>
          <p:cNvSpPr>
            <a:spLocks noGrp="1"/>
          </p:cNvSpPr>
          <p:nvPr>
            <p:ph type="sldNum" idx="7"/>
          </p:nvPr>
        </p:nvSpPr>
        <p:spPr>
          <a:xfrm>
            <a:off x="8472600" y="4663080"/>
            <a:ext cx="548280" cy="393120"/>
          </a:xfrm>
          <a:prstGeom prst="rect">
            <a:avLst/>
          </a:prstGeom>
          <a:noFill/>
          <a:ln w="0">
            <a:noFill/>
          </a:ln>
        </p:spPr>
        <p:txBody>
          <a:bodyPr tIns="91440" bIns="91440" anchor="ctr">
            <a:normAutofit/>
          </a:bodyPr>
          <a:lstStyle>
            <a:lvl1pPr algn="r">
              <a:lnSpc>
                <a:spcPct val="100000"/>
              </a:lnSpc>
              <a:buNone/>
              <a:tabLst>
                <a:tab pos="0" algn="l"/>
              </a:tabLst>
              <a:defRPr lang="it" sz="1000" b="0" strike="noStrike" spc="-1">
                <a:solidFill>
                  <a:srgbClr val="595959"/>
                </a:solidFill>
                <a:latin typeface="Arial"/>
                <a:ea typeface="Arial"/>
              </a:defRPr>
            </a:lvl1pPr>
          </a:lstStyle>
          <a:p>
            <a:pPr algn="r">
              <a:lnSpc>
                <a:spcPct val="100000"/>
              </a:lnSpc>
              <a:buNone/>
              <a:tabLst>
                <a:tab pos="0" algn="l"/>
              </a:tabLst>
            </a:pPr>
            <a:fld id="{75C65507-15BA-480B-A2F8-91DEDD4DCA22}" type="slidenum">
              <a:rPr lang="it" sz="1000" b="0" strike="noStrike" spc="-1">
                <a:solidFill>
                  <a:srgbClr val="595959"/>
                </a:solidFill>
                <a:latin typeface="Arial"/>
                <a:ea typeface="Arial"/>
              </a:rPr>
              <a:t>7</a:t>
            </a:fld>
            <a:endParaRPr lang="it-IT" sz="1000" b="0" strike="noStrike" spc="-1">
              <a:latin typeface="Times New Roman"/>
            </a:endParaRPr>
          </a:p>
        </p:txBody>
      </p:sp>
      <p:sp>
        <p:nvSpPr>
          <p:cNvPr id="7" name="CasellaDiTesto 6">
            <a:extLst>
              <a:ext uri="{FF2B5EF4-FFF2-40B4-BE49-F238E27FC236}">
                <a16:creationId xmlns:a16="http://schemas.microsoft.com/office/drawing/2014/main" id="{2ABFE1FE-5461-7581-CC8F-0B544FA8D725}"/>
              </a:ext>
            </a:extLst>
          </p:cNvPr>
          <p:cNvSpPr txBox="1">
            <a:spLocks/>
          </p:cNvSpPr>
          <p:nvPr/>
        </p:nvSpPr>
        <p:spPr>
          <a:xfrm>
            <a:off x="311757" y="514839"/>
            <a:ext cx="8520119" cy="338554"/>
          </a:xfrm>
          <a:prstGeom prst="rect">
            <a:avLst/>
          </a:prstGeom>
          <a:noFill/>
        </p:spPr>
        <p:txBody>
          <a:bodyPr wrap="square" rtlCol="0">
            <a:spAutoFit/>
          </a:bodyPr>
          <a:lstStyle/>
          <a:p>
            <a:pPr algn="ctr"/>
            <a:r>
              <a:rPr lang="it-IT" sz="1400" b="1" dirty="0" err="1"/>
              <a:t>Table</a:t>
            </a:r>
            <a:r>
              <a:rPr lang="it-IT" sz="1400" b="1" dirty="0"/>
              <a:t> 2</a:t>
            </a:r>
            <a:r>
              <a:rPr lang="it-IT" sz="1600" dirty="0"/>
              <a:t>: </a:t>
            </a:r>
            <a:r>
              <a:rPr lang="it-IT" sz="1400" dirty="0" err="1"/>
              <a:t>Neural</a:t>
            </a:r>
            <a:r>
              <a:rPr lang="it-IT" sz="1400" dirty="0"/>
              <a:t> Network </a:t>
            </a:r>
            <a:r>
              <a:rPr lang="it-IT" sz="1400" dirty="0" err="1"/>
              <a:t>grid</a:t>
            </a:r>
            <a:r>
              <a:rPr lang="it-IT" sz="1400" dirty="0"/>
              <a:t> </a:t>
            </a:r>
            <a:r>
              <a:rPr lang="it-IT" sz="1400" dirty="0" err="1"/>
              <a:t>search</a:t>
            </a:r>
            <a:r>
              <a:rPr lang="it-IT" sz="1400" dirty="0"/>
              <a:t> </a:t>
            </a:r>
            <a:r>
              <a:rPr lang="it-IT" sz="1400" dirty="0" err="1"/>
              <a:t>hyperparameters</a:t>
            </a:r>
            <a:r>
              <a:rPr lang="it-IT" sz="1400" dirty="0"/>
              <a:t> and </a:t>
            </a:r>
            <a:r>
              <a:rPr lang="it-IT" sz="1400" dirty="0" err="1"/>
              <a:t>results</a:t>
            </a:r>
            <a:endParaRPr lang="it-IT" sz="1600" dirty="0"/>
          </a:p>
        </p:txBody>
      </p:sp>
      <p:sp>
        <p:nvSpPr>
          <p:cNvPr id="10" name="CasellaDiTesto 9">
            <a:extLst>
              <a:ext uri="{FF2B5EF4-FFF2-40B4-BE49-F238E27FC236}">
                <a16:creationId xmlns:a16="http://schemas.microsoft.com/office/drawing/2014/main" id="{1EA453C9-EB37-83F2-D7AC-5A24A96A908E}"/>
              </a:ext>
            </a:extLst>
          </p:cNvPr>
          <p:cNvSpPr txBox="1"/>
          <p:nvPr/>
        </p:nvSpPr>
        <p:spPr>
          <a:xfrm>
            <a:off x="6918947" y="2173461"/>
            <a:ext cx="1912929" cy="1600438"/>
          </a:xfrm>
          <a:prstGeom prst="rect">
            <a:avLst/>
          </a:prstGeom>
          <a:noFill/>
        </p:spPr>
        <p:txBody>
          <a:bodyPr wrap="square" rtlCol="0">
            <a:spAutoFit/>
          </a:bodyPr>
          <a:lstStyle/>
          <a:p>
            <a:r>
              <a:rPr lang="it-IT" sz="1400" b="1" dirty="0"/>
              <a:t>Figure 2</a:t>
            </a:r>
            <a:r>
              <a:rPr lang="it-IT" sz="1400" dirty="0"/>
              <a:t>: </a:t>
            </a:r>
            <a:br>
              <a:rPr lang="it-IT" sz="1400" dirty="0"/>
            </a:br>
            <a:r>
              <a:rPr lang="it-IT" sz="1400" dirty="0" err="1"/>
              <a:t>Average</a:t>
            </a:r>
            <a:r>
              <a:rPr lang="it-IT" sz="1400" dirty="0"/>
              <a:t> MSE and </a:t>
            </a:r>
            <a:r>
              <a:rPr lang="it-IT" sz="1400" dirty="0" err="1"/>
              <a:t>accuracy</a:t>
            </a:r>
            <a:r>
              <a:rPr lang="it-IT" sz="1400" dirty="0"/>
              <a:t> plots for the model in </a:t>
            </a:r>
            <a:r>
              <a:rPr lang="it-IT" sz="1400" dirty="0" err="1"/>
              <a:t>Table</a:t>
            </a:r>
            <a:r>
              <a:rPr lang="it-IT" sz="1400" dirty="0"/>
              <a:t> 2, MONK 2 task, </a:t>
            </a:r>
            <a:r>
              <a:rPr lang="it-IT" sz="1400" dirty="0" err="1"/>
              <a:t>using</a:t>
            </a:r>
            <a:r>
              <a:rPr lang="it-IT" sz="1400" dirty="0"/>
              <a:t> a cross-</a:t>
            </a:r>
            <a:r>
              <a:rPr lang="it-IT" sz="1400" dirty="0" err="1"/>
              <a:t>validation</a:t>
            </a:r>
            <a:r>
              <a:rPr lang="it-IT" sz="1400" dirty="0"/>
              <a:t> with 5 </a:t>
            </a:r>
            <a:r>
              <a:rPr lang="it-IT" sz="1400" dirty="0" err="1"/>
              <a:t>folds</a:t>
            </a:r>
            <a:endParaRPr lang="it-IT" dirty="0"/>
          </a:p>
        </p:txBody>
      </p:sp>
      <p:graphicFrame>
        <p:nvGraphicFramePr>
          <p:cNvPr id="2" name="Tabella 1">
            <a:extLst>
              <a:ext uri="{FF2B5EF4-FFF2-40B4-BE49-F238E27FC236}">
                <a16:creationId xmlns:a16="http://schemas.microsoft.com/office/drawing/2014/main" id="{99CE4E31-652E-F310-8D3D-C7E291A139A0}"/>
              </a:ext>
            </a:extLst>
          </p:cNvPr>
          <p:cNvGraphicFramePr>
            <a:graphicFrameLocks noGrp="1"/>
          </p:cNvGraphicFramePr>
          <p:nvPr>
            <p:extLst>
              <p:ext uri="{D42A27DB-BD31-4B8C-83A1-F6EECF244321}">
                <p14:modId xmlns:p14="http://schemas.microsoft.com/office/powerpoint/2010/main" val="3552060352"/>
              </p:ext>
            </p:extLst>
          </p:nvPr>
        </p:nvGraphicFramePr>
        <p:xfrm>
          <a:off x="311760" y="853393"/>
          <a:ext cx="8520116" cy="883920"/>
        </p:xfrm>
        <a:graphic>
          <a:graphicData uri="http://schemas.openxmlformats.org/drawingml/2006/table">
            <a:tbl>
              <a:tblPr firstRow="1" bandRow="1">
                <a:tableStyleId>{0E3FDE45-AF77-4B5C-9715-49D594BDF05E}</a:tableStyleId>
              </a:tblPr>
              <a:tblGrid>
                <a:gridCol w="770730">
                  <a:extLst>
                    <a:ext uri="{9D8B030D-6E8A-4147-A177-3AD203B41FA5}">
                      <a16:colId xmlns:a16="http://schemas.microsoft.com/office/drawing/2014/main" val="935040320"/>
                    </a:ext>
                  </a:extLst>
                </a:gridCol>
                <a:gridCol w="3946712">
                  <a:extLst>
                    <a:ext uri="{9D8B030D-6E8A-4147-A177-3AD203B41FA5}">
                      <a16:colId xmlns:a16="http://schemas.microsoft.com/office/drawing/2014/main" val="1166905258"/>
                    </a:ext>
                  </a:extLst>
                </a:gridCol>
                <a:gridCol w="1267558">
                  <a:extLst>
                    <a:ext uri="{9D8B030D-6E8A-4147-A177-3AD203B41FA5}">
                      <a16:colId xmlns:a16="http://schemas.microsoft.com/office/drawing/2014/main" val="50107376"/>
                    </a:ext>
                  </a:extLst>
                </a:gridCol>
                <a:gridCol w="1267558">
                  <a:extLst>
                    <a:ext uri="{9D8B030D-6E8A-4147-A177-3AD203B41FA5}">
                      <a16:colId xmlns:a16="http://schemas.microsoft.com/office/drawing/2014/main" val="34889993"/>
                    </a:ext>
                  </a:extLst>
                </a:gridCol>
                <a:gridCol w="1267558">
                  <a:extLst>
                    <a:ext uri="{9D8B030D-6E8A-4147-A177-3AD203B41FA5}">
                      <a16:colId xmlns:a16="http://schemas.microsoft.com/office/drawing/2014/main" val="2221366948"/>
                    </a:ext>
                  </a:extLst>
                </a:gridCol>
              </a:tblGrid>
              <a:tr h="570475">
                <a:tc>
                  <a:txBody>
                    <a:bodyPr/>
                    <a:lstStyle/>
                    <a:p>
                      <a:pPr algn="ctr"/>
                      <a:r>
                        <a:rPr lang="it-IT" sz="1400" dirty="0"/>
                        <a:t>Task</a:t>
                      </a:r>
                      <a:endParaRPr lang="it-IT" sz="1600" dirty="0"/>
                    </a:p>
                  </a:txBody>
                  <a:tcPr anchor="ctr"/>
                </a:tc>
                <a:tc>
                  <a:txBody>
                    <a:bodyPr/>
                    <a:lstStyle/>
                    <a:p>
                      <a:pPr algn="ctr"/>
                      <a:r>
                        <a:rPr lang="it-IT" sz="1400" i="1" dirty="0"/>
                        <a:t>Architecture</a:t>
                      </a:r>
                      <a:r>
                        <a:rPr lang="it-IT" sz="1600" i="1" dirty="0"/>
                        <a:t> </a:t>
                      </a:r>
                      <a:r>
                        <a:rPr lang="it-IT" sz="1600" i="0" dirty="0"/>
                        <a:t>/ </a:t>
                      </a:r>
                      <a:r>
                        <a:rPr lang="it-IT" sz="1400" i="1" dirty="0"/>
                        <a:t>learning </a:t>
                      </a:r>
                      <a:r>
                        <a:rPr lang="it-IT" sz="1400" i="1" dirty="0" err="1"/>
                        <a:t>alg</a:t>
                      </a:r>
                      <a:r>
                        <a:rPr lang="it-IT" sz="1400" i="1" dirty="0"/>
                        <a:t> </a:t>
                      </a:r>
                      <a:r>
                        <a:rPr lang="it-IT" sz="1400" i="0" dirty="0"/>
                        <a:t>/</a:t>
                      </a:r>
                      <a:r>
                        <a:rPr lang="it-IT" sz="1400" i="1" dirty="0"/>
                        <a:t> act. f</a:t>
                      </a:r>
                      <a:r>
                        <a:rPr lang="it-IT" sz="1600" i="1" dirty="0"/>
                        <a:t> </a:t>
                      </a:r>
                      <a:r>
                        <a:rPr lang="it-IT" sz="1600" i="0" dirty="0"/>
                        <a:t>/ </a:t>
                      </a:r>
                      <a:r>
                        <a:rPr lang="it-IT" sz="1400" i="1" dirty="0"/>
                        <a:t>η</a:t>
                      </a:r>
                      <a:r>
                        <a:rPr lang="it-IT" sz="1600" i="0" dirty="0"/>
                        <a:t> / </a:t>
                      </a:r>
                      <a:r>
                        <a:rPr lang="it-IT" sz="1400" i="1" dirty="0"/>
                        <a:t>α</a:t>
                      </a:r>
                      <a:r>
                        <a:rPr lang="it-IT" sz="1600" i="0" dirty="0"/>
                        <a:t> / </a:t>
                      </a:r>
                      <a:r>
                        <a:rPr lang="it-IT" sz="1400" i="1" dirty="0"/>
                        <a:t>λ</a:t>
                      </a:r>
                      <a:r>
                        <a:rPr lang="it-IT" sz="1600" i="0" dirty="0"/>
                        <a:t> / </a:t>
                      </a:r>
                      <a:r>
                        <a:rPr lang="it-IT" sz="1400" i="1" dirty="0" err="1"/>
                        <a:t>epochs</a:t>
                      </a:r>
                      <a:r>
                        <a:rPr lang="it-IT" sz="1600" i="0" dirty="0"/>
                        <a:t> / </a:t>
                      </a:r>
                      <a:r>
                        <a:rPr lang="it-IT" sz="1400" i="1" dirty="0" err="1"/>
                        <a:t>batch_size</a:t>
                      </a:r>
                      <a:r>
                        <a:rPr lang="it-IT" sz="1400" i="1" dirty="0"/>
                        <a:t> </a:t>
                      </a:r>
                      <a:r>
                        <a:rPr lang="it-IT" sz="1400" i="0" dirty="0">
                          <a:solidFill>
                            <a:schemeClr val="tx1"/>
                          </a:solidFill>
                        </a:rPr>
                        <a:t>/ </a:t>
                      </a:r>
                      <a:r>
                        <a:rPr lang="it-IT" sz="1400" i="1" dirty="0" err="1">
                          <a:solidFill>
                            <a:schemeClr val="tx1"/>
                          </a:solidFill>
                        </a:rPr>
                        <a:t>patience</a:t>
                      </a:r>
                      <a:endParaRPr lang="it-IT" sz="1600" i="1" dirty="0">
                        <a:solidFill>
                          <a:schemeClr val="tx1"/>
                        </a:solidFill>
                      </a:endParaRPr>
                    </a:p>
                  </a:txBody>
                  <a:tcPr anchor="ctr"/>
                </a:tc>
                <a:tc>
                  <a:txBody>
                    <a:bodyPr/>
                    <a:lstStyle/>
                    <a:p>
                      <a:pPr algn="ctr"/>
                      <a:r>
                        <a:rPr lang="it-IT" sz="1400" dirty="0"/>
                        <a:t>MSE</a:t>
                      </a:r>
                      <a:r>
                        <a:rPr lang="it-IT" sz="1600" dirty="0"/>
                        <a:t> </a:t>
                      </a:r>
                      <a:r>
                        <a:rPr lang="it-IT" sz="1400" dirty="0"/>
                        <a:t>(TR/VL)</a:t>
                      </a:r>
                    </a:p>
                  </a:txBody>
                  <a:tcPr anchor="ctr"/>
                </a:tc>
                <a:tc>
                  <a:txBody>
                    <a:bodyPr/>
                    <a:lstStyle/>
                    <a:p>
                      <a:pPr algn="ctr"/>
                      <a:r>
                        <a:rPr lang="it-IT" sz="1400" dirty="0" err="1"/>
                        <a:t>Accuracy</a:t>
                      </a:r>
                      <a:r>
                        <a:rPr lang="it-IT" sz="1600" dirty="0"/>
                        <a:t> </a:t>
                      </a:r>
                      <a:r>
                        <a:rPr lang="it-IT" sz="1400" dirty="0"/>
                        <a:t>(TR/VL)</a:t>
                      </a:r>
                    </a:p>
                  </a:txBody>
                  <a:tcPr anchor="ctr"/>
                </a:tc>
                <a:tc>
                  <a:txBody>
                    <a:bodyPr/>
                    <a:lstStyle/>
                    <a:p>
                      <a:pPr algn="ctr"/>
                      <a:r>
                        <a:rPr lang="it-IT" sz="1400" dirty="0" err="1"/>
                        <a:t>Accuracy</a:t>
                      </a:r>
                      <a:r>
                        <a:rPr lang="it-IT" sz="1400" dirty="0"/>
                        <a:t> (TS)</a:t>
                      </a:r>
                    </a:p>
                  </a:txBody>
                  <a:tcPr anchor="ctr"/>
                </a:tc>
                <a:extLst>
                  <a:ext uri="{0D108BD9-81ED-4DB2-BD59-A6C34878D82A}">
                    <a16:rowId xmlns:a16="http://schemas.microsoft.com/office/drawing/2014/main" val="3654603585"/>
                  </a:ext>
                </a:extLst>
              </a:tr>
              <a:tr h="300250">
                <a:tc>
                  <a:txBody>
                    <a:bodyPr/>
                    <a:lstStyle/>
                    <a:p>
                      <a:pPr algn="ctr"/>
                      <a:r>
                        <a:rPr lang="it-IT" sz="1400" dirty="0"/>
                        <a:t>Monk 2</a:t>
                      </a:r>
                    </a:p>
                  </a:txBody>
                  <a:tcPr anchor="ctr"/>
                </a:tc>
                <a:tc>
                  <a:txBody>
                    <a:bodyPr/>
                    <a:lstStyle/>
                    <a:p>
                      <a:r>
                        <a:rPr lang="it-IT" sz="1400" i="0" dirty="0"/>
                        <a:t>(</a:t>
                      </a:r>
                      <a:r>
                        <a:rPr lang="it-IT" sz="1400" i="1" dirty="0"/>
                        <a:t>8,8</a:t>
                      </a:r>
                      <a:r>
                        <a:rPr lang="it-IT" sz="1400" i="0" dirty="0"/>
                        <a:t>)</a:t>
                      </a:r>
                      <a:r>
                        <a:rPr lang="it-IT" sz="1400" i="1" dirty="0"/>
                        <a:t> </a:t>
                      </a:r>
                      <a:r>
                        <a:rPr lang="it-IT" sz="1400" i="0" dirty="0"/>
                        <a:t>/</a:t>
                      </a:r>
                      <a:r>
                        <a:rPr lang="it-IT" sz="1400" i="1" dirty="0"/>
                        <a:t> SGD </a:t>
                      </a:r>
                      <a:r>
                        <a:rPr lang="it-IT" sz="1400" i="0" dirty="0"/>
                        <a:t>/</a:t>
                      </a:r>
                      <a:r>
                        <a:rPr lang="it-IT" sz="1400" i="1" dirty="0"/>
                        <a:t> </a:t>
                      </a:r>
                      <a:r>
                        <a:rPr lang="it-IT" sz="1400" i="1" dirty="0" err="1"/>
                        <a:t>ReLU</a:t>
                      </a:r>
                      <a:r>
                        <a:rPr lang="it-IT" sz="1400" i="1" dirty="0"/>
                        <a:t> </a:t>
                      </a:r>
                      <a:r>
                        <a:rPr lang="it-IT" sz="1400" i="0" dirty="0"/>
                        <a:t>/</a:t>
                      </a:r>
                      <a:r>
                        <a:rPr lang="it-IT" sz="1400" i="1" dirty="0"/>
                        <a:t> 0.1 </a:t>
                      </a:r>
                      <a:r>
                        <a:rPr lang="it-IT" sz="1400" i="0" dirty="0"/>
                        <a:t>/</a:t>
                      </a:r>
                      <a:r>
                        <a:rPr lang="it-IT" sz="1400" i="1" dirty="0"/>
                        <a:t> 0.6 </a:t>
                      </a:r>
                      <a:r>
                        <a:rPr lang="it-IT" sz="1400" i="0" dirty="0"/>
                        <a:t>/</a:t>
                      </a:r>
                      <a:r>
                        <a:rPr lang="it-IT" sz="1400" i="1" dirty="0"/>
                        <a:t> 0.01 </a:t>
                      </a:r>
                      <a:r>
                        <a:rPr lang="it-IT" sz="1400" i="0" dirty="0"/>
                        <a:t>/</a:t>
                      </a:r>
                      <a:r>
                        <a:rPr lang="it-IT" sz="1400" i="1" dirty="0"/>
                        <a:t> 200 </a:t>
                      </a:r>
                      <a:r>
                        <a:rPr lang="it-IT" sz="1400" i="0" dirty="0"/>
                        <a:t>/</a:t>
                      </a:r>
                      <a:r>
                        <a:rPr lang="it-IT" sz="1400" i="1" dirty="0"/>
                        <a:t> 8 </a:t>
                      </a:r>
                      <a:r>
                        <a:rPr lang="it-IT" sz="1400" i="0" dirty="0"/>
                        <a:t>/ </a:t>
                      </a:r>
                      <a:r>
                        <a:rPr lang="it-IT" sz="1400" i="1" dirty="0"/>
                        <a:t>6</a:t>
                      </a:r>
                    </a:p>
                  </a:txBody>
                  <a:tcPr anchor="ctr"/>
                </a:tc>
                <a:tc>
                  <a:txBody>
                    <a:bodyPr/>
                    <a:lstStyle/>
                    <a:p>
                      <a:pPr algn="ctr"/>
                      <a:r>
                        <a:rPr lang="it-IT" sz="1400" i="1" dirty="0"/>
                        <a:t>0.056 </a:t>
                      </a:r>
                      <a:r>
                        <a:rPr lang="it-IT" sz="1400" i="0" dirty="0"/>
                        <a:t>/</a:t>
                      </a:r>
                      <a:r>
                        <a:rPr lang="it-IT" sz="1400" i="1" dirty="0"/>
                        <a:t> 0.054</a:t>
                      </a:r>
                    </a:p>
                  </a:txBody>
                  <a:tcPr anchor="ctr"/>
                </a:tc>
                <a:tc>
                  <a:txBody>
                    <a:bodyPr/>
                    <a:lstStyle/>
                    <a:p>
                      <a:pPr algn="ctr"/>
                      <a:r>
                        <a:rPr lang="it-IT" sz="1400" i="1" dirty="0"/>
                        <a:t>100% </a:t>
                      </a:r>
                      <a:r>
                        <a:rPr lang="it-IT" sz="1400" i="0" dirty="0"/>
                        <a:t>/</a:t>
                      </a:r>
                      <a:r>
                        <a:rPr lang="it-IT" sz="1400" i="1" dirty="0"/>
                        <a:t> 100% </a:t>
                      </a:r>
                    </a:p>
                  </a:txBody>
                  <a:tcPr anchor="ctr"/>
                </a:tc>
                <a:tc>
                  <a:txBody>
                    <a:bodyPr/>
                    <a:lstStyle/>
                    <a:p>
                      <a:pPr algn="ctr"/>
                      <a:r>
                        <a:rPr lang="it-IT" sz="1400" i="1" dirty="0"/>
                        <a:t>100%</a:t>
                      </a:r>
                    </a:p>
                  </a:txBody>
                  <a:tcPr anchor="ctr"/>
                </a:tc>
                <a:extLst>
                  <a:ext uri="{0D108BD9-81ED-4DB2-BD59-A6C34878D82A}">
                    <a16:rowId xmlns:a16="http://schemas.microsoft.com/office/drawing/2014/main" val="1051854847"/>
                  </a:ext>
                </a:extLst>
              </a:tr>
            </a:tbl>
          </a:graphicData>
        </a:graphic>
      </p:graphicFrame>
      <p:pic>
        <p:nvPicPr>
          <p:cNvPr id="4" name="Immagine 3">
            <a:extLst>
              <a:ext uri="{FF2B5EF4-FFF2-40B4-BE49-F238E27FC236}">
                <a16:creationId xmlns:a16="http://schemas.microsoft.com/office/drawing/2014/main" id="{AB88A280-DCF5-47AA-1C86-CF7DBEC0E38A}"/>
              </a:ext>
            </a:extLst>
          </p:cNvPr>
          <p:cNvPicPr>
            <a:picLocks noChangeAspect="1"/>
          </p:cNvPicPr>
          <p:nvPr/>
        </p:nvPicPr>
        <p:blipFill>
          <a:blip r:embed="rId2"/>
          <a:stretch>
            <a:fillRect/>
          </a:stretch>
        </p:blipFill>
        <p:spPr>
          <a:xfrm>
            <a:off x="311757" y="2059357"/>
            <a:ext cx="6607190" cy="2693661"/>
          </a:xfrm>
          <a:prstGeom prst="rect">
            <a:avLst/>
          </a:prstGeom>
          <a:ln>
            <a:noFill/>
          </a:ln>
        </p:spPr>
      </p:pic>
    </p:spTree>
    <p:extLst>
      <p:ext uri="{BB962C8B-B14F-4D97-AF65-F5344CB8AC3E}">
        <p14:creationId xmlns:p14="http://schemas.microsoft.com/office/powerpoint/2010/main" val="39178566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PlaceHolder 1"/>
          <p:cNvSpPr>
            <a:spLocks noGrp="1"/>
          </p:cNvSpPr>
          <p:nvPr>
            <p:ph type="title"/>
          </p:nvPr>
        </p:nvSpPr>
        <p:spPr>
          <a:xfrm>
            <a:off x="311760" y="2700"/>
            <a:ext cx="8520120" cy="576000"/>
          </a:xfrm>
          <a:prstGeom prst="rect">
            <a:avLst/>
          </a:prstGeom>
          <a:noFill/>
          <a:ln w="0">
            <a:noFill/>
          </a:ln>
        </p:spPr>
        <p:txBody>
          <a:bodyPr tIns="91440" bIns="91440" anchor="t">
            <a:normAutofit fontScale="90000"/>
          </a:bodyPr>
          <a:lstStyle/>
          <a:p>
            <a:pPr>
              <a:lnSpc>
                <a:spcPct val="100000"/>
              </a:lnSpc>
              <a:buNone/>
              <a:tabLst>
                <a:tab pos="0" algn="l"/>
              </a:tabLst>
            </a:pPr>
            <a:r>
              <a:rPr lang="it" sz="2700" b="0" strike="noStrike" spc="-1" dirty="0">
                <a:latin typeface="Arial"/>
                <a:ea typeface="Arial"/>
              </a:rPr>
              <a:t>MONK 3 Results</a:t>
            </a:r>
            <a:endParaRPr lang="it-IT" sz="2800" b="0" strike="noStrike" spc="-1" dirty="0">
              <a:solidFill>
                <a:srgbClr val="FF0000"/>
              </a:solidFill>
              <a:latin typeface="Arial"/>
            </a:endParaRPr>
          </a:p>
        </p:txBody>
      </p:sp>
      <p:sp>
        <p:nvSpPr>
          <p:cNvPr id="100" name="PlaceHolder 3"/>
          <p:cNvSpPr>
            <a:spLocks noGrp="1"/>
          </p:cNvSpPr>
          <p:nvPr>
            <p:ph type="sldNum" idx="7"/>
          </p:nvPr>
        </p:nvSpPr>
        <p:spPr>
          <a:xfrm>
            <a:off x="8472600" y="4663080"/>
            <a:ext cx="548280" cy="393120"/>
          </a:xfrm>
          <a:prstGeom prst="rect">
            <a:avLst/>
          </a:prstGeom>
          <a:noFill/>
          <a:ln w="0">
            <a:noFill/>
          </a:ln>
        </p:spPr>
        <p:txBody>
          <a:bodyPr tIns="91440" bIns="91440" anchor="ctr">
            <a:normAutofit/>
          </a:bodyPr>
          <a:lstStyle>
            <a:lvl1pPr algn="r">
              <a:lnSpc>
                <a:spcPct val="100000"/>
              </a:lnSpc>
              <a:buNone/>
              <a:tabLst>
                <a:tab pos="0" algn="l"/>
              </a:tabLst>
              <a:defRPr lang="it" sz="1000" b="0" strike="noStrike" spc="-1">
                <a:solidFill>
                  <a:srgbClr val="595959"/>
                </a:solidFill>
                <a:latin typeface="Arial"/>
                <a:ea typeface="Arial"/>
              </a:defRPr>
            </a:lvl1pPr>
          </a:lstStyle>
          <a:p>
            <a:pPr algn="r">
              <a:lnSpc>
                <a:spcPct val="100000"/>
              </a:lnSpc>
              <a:buNone/>
              <a:tabLst>
                <a:tab pos="0" algn="l"/>
              </a:tabLst>
            </a:pPr>
            <a:fld id="{75C65507-15BA-480B-A2F8-91DEDD4DCA22}" type="slidenum">
              <a:rPr lang="it" sz="1000" b="0" strike="noStrike" spc="-1">
                <a:solidFill>
                  <a:srgbClr val="595959"/>
                </a:solidFill>
                <a:latin typeface="Arial"/>
                <a:ea typeface="Arial"/>
              </a:rPr>
              <a:t>8</a:t>
            </a:fld>
            <a:endParaRPr lang="it-IT" sz="1000" b="0" strike="noStrike" spc="-1">
              <a:latin typeface="Times New Roman"/>
            </a:endParaRPr>
          </a:p>
        </p:txBody>
      </p:sp>
      <p:sp>
        <p:nvSpPr>
          <p:cNvPr id="7" name="CasellaDiTesto 6">
            <a:extLst>
              <a:ext uri="{FF2B5EF4-FFF2-40B4-BE49-F238E27FC236}">
                <a16:creationId xmlns:a16="http://schemas.microsoft.com/office/drawing/2014/main" id="{2ABFE1FE-5461-7581-CC8F-0B544FA8D725}"/>
              </a:ext>
            </a:extLst>
          </p:cNvPr>
          <p:cNvSpPr txBox="1">
            <a:spLocks/>
          </p:cNvSpPr>
          <p:nvPr/>
        </p:nvSpPr>
        <p:spPr>
          <a:xfrm>
            <a:off x="311757" y="514839"/>
            <a:ext cx="8520119" cy="338554"/>
          </a:xfrm>
          <a:prstGeom prst="rect">
            <a:avLst/>
          </a:prstGeom>
          <a:noFill/>
        </p:spPr>
        <p:txBody>
          <a:bodyPr wrap="square" rtlCol="0">
            <a:spAutoFit/>
          </a:bodyPr>
          <a:lstStyle/>
          <a:p>
            <a:pPr algn="ctr"/>
            <a:r>
              <a:rPr lang="it-IT" sz="1400" b="1" dirty="0" err="1"/>
              <a:t>Table</a:t>
            </a:r>
            <a:r>
              <a:rPr lang="it-IT" sz="1400" b="1" dirty="0"/>
              <a:t> 3</a:t>
            </a:r>
            <a:r>
              <a:rPr lang="it-IT" sz="1600" dirty="0"/>
              <a:t>: </a:t>
            </a:r>
            <a:r>
              <a:rPr lang="it-IT" sz="1400" dirty="0" err="1"/>
              <a:t>Neural</a:t>
            </a:r>
            <a:r>
              <a:rPr lang="it-IT" sz="1400" dirty="0"/>
              <a:t> Network </a:t>
            </a:r>
            <a:r>
              <a:rPr lang="it-IT" sz="1400" dirty="0" err="1"/>
              <a:t>grid</a:t>
            </a:r>
            <a:r>
              <a:rPr lang="it-IT" sz="1400" dirty="0"/>
              <a:t> </a:t>
            </a:r>
            <a:r>
              <a:rPr lang="it-IT" sz="1400" dirty="0" err="1"/>
              <a:t>search</a:t>
            </a:r>
            <a:r>
              <a:rPr lang="it-IT" sz="1400" dirty="0"/>
              <a:t> </a:t>
            </a:r>
            <a:r>
              <a:rPr lang="it-IT" sz="1400" dirty="0" err="1"/>
              <a:t>hyperparameters</a:t>
            </a:r>
            <a:r>
              <a:rPr lang="it-IT" sz="1400" dirty="0"/>
              <a:t> and </a:t>
            </a:r>
            <a:r>
              <a:rPr lang="it-IT" sz="1400" dirty="0" err="1"/>
              <a:t>results</a:t>
            </a:r>
            <a:endParaRPr lang="it-IT" sz="1600" dirty="0"/>
          </a:p>
        </p:txBody>
      </p:sp>
      <p:sp>
        <p:nvSpPr>
          <p:cNvPr id="10" name="CasellaDiTesto 9">
            <a:extLst>
              <a:ext uri="{FF2B5EF4-FFF2-40B4-BE49-F238E27FC236}">
                <a16:creationId xmlns:a16="http://schemas.microsoft.com/office/drawing/2014/main" id="{1EA453C9-EB37-83F2-D7AC-5A24A96A908E}"/>
              </a:ext>
            </a:extLst>
          </p:cNvPr>
          <p:cNvSpPr txBox="1"/>
          <p:nvPr/>
        </p:nvSpPr>
        <p:spPr>
          <a:xfrm>
            <a:off x="6918947" y="2173461"/>
            <a:ext cx="1912929" cy="1600438"/>
          </a:xfrm>
          <a:prstGeom prst="rect">
            <a:avLst/>
          </a:prstGeom>
          <a:noFill/>
        </p:spPr>
        <p:txBody>
          <a:bodyPr wrap="square" rtlCol="0">
            <a:spAutoFit/>
          </a:bodyPr>
          <a:lstStyle/>
          <a:p>
            <a:r>
              <a:rPr lang="it-IT" sz="1400" b="1" dirty="0"/>
              <a:t>Figure 3</a:t>
            </a:r>
            <a:r>
              <a:rPr lang="it-IT" sz="1400" dirty="0"/>
              <a:t>: </a:t>
            </a:r>
            <a:br>
              <a:rPr lang="it-IT" sz="1400" dirty="0"/>
            </a:br>
            <a:r>
              <a:rPr lang="it-IT" sz="1400" dirty="0" err="1"/>
              <a:t>Average</a:t>
            </a:r>
            <a:r>
              <a:rPr lang="it-IT" sz="1400" dirty="0"/>
              <a:t> MSE and </a:t>
            </a:r>
            <a:r>
              <a:rPr lang="it-IT" sz="1400" dirty="0" err="1"/>
              <a:t>accuracy</a:t>
            </a:r>
            <a:r>
              <a:rPr lang="it-IT" sz="1400" dirty="0"/>
              <a:t> plots for the model in </a:t>
            </a:r>
            <a:r>
              <a:rPr lang="it-IT" sz="1400" dirty="0" err="1"/>
              <a:t>Table</a:t>
            </a:r>
            <a:r>
              <a:rPr lang="it-IT" sz="1400" dirty="0"/>
              <a:t> 3, MONK 3 task, </a:t>
            </a:r>
            <a:r>
              <a:rPr lang="it-IT" sz="1400" dirty="0" err="1"/>
              <a:t>using</a:t>
            </a:r>
            <a:r>
              <a:rPr lang="it-IT" sz="1400" dirty="0"/>
              <a:t> a cross-</a:t>
            </a:r>
            <a:r>
              <a:rPr lang="it-IT" sz="1400" dirty="0" err="1"/>
              <a:t>validation</a:t>
            </a:r>
            <a:r>
              <a:rPr lang="it-IT" sz="1400" dirty="0"/>
              <a:t> with 5 </a:t>
            </a:r>
            <a:r>
              <a:rPr lang="it-IT" sz="1400" dirty="0" err="1"/>
              <a:t>folds</a:t>
            </a:r>
            <a:endParaRPr lang="it-IT" dirty="0"/>
          </a:p>
        </p:txBody>
      </p:sp>
      <p:graphicFrame>
        <p:nvGraphicFramePr>
          <p:cNvPr id="2" name="Tabella 1">
            <a:extLst>
              <a:ext uri="{FF2B5EF4-FFF2-40B4-BE49-F238E27FC236}">
                <a16:creationId xmlns:a16="http://schemas.microsoft.com/office/drawing/2014/main" id="{99CE4E31-652E-F310-8D3D-C7E291A139A0}"/>
              </a:ext>
            </a:extLst>
          </p:cNvPr>
          <p:cNvGraphicFramePr>
            <a:graphicFrameLocks noGrp="1"/>
          </p:cNvGraphicFramePr>
          <p:nvPr>
            <p:extLst>
              <p:ext uri="{D42A27DB-BD31-4B8C-83A1-F6EECF244321}">
                <p14:modId xmlns:p14="http://schemas.microsoft.com/office/powerpoint/2010/main" val="3067215880"/>
              </p:ext>
            </p:extLst>
          </p:nvPr>
        </p:nvGraphicFramePr>
        <p:xfrm>
          <a:off x="311752" y="853393"/>
          <a:ext cx="8520122" cy="883920"/>
        </p:xfrm>
        <a:graphic>
          <a:graphicData uri="http://schemas.openxmlformats.org/drawingml/2006/table">
            <a:tbl>
              <a:tblPr firstRow="1" bandRow="1">
                <a:tableStyleId>{0E3FDE45-AF77-4B5C-9715-49D594BDF05E}</a:tableStyleId>
              </a:tblPr>
              <a:tblGrid>
                <a:gridCol w="770736">
                  <a:extLst>
                    <a:ext uri="{9D8B030D-6E8A-4147-A177-3AD203B41FA5}">
                      <a16:colId xmlns:a16="http://schemas.microsoft.com/office/drawing/2014/main" val="935040320"/>
                    </a:ext>
                  </a:extLst>
                </a:gridCol>
                <a:gridCol w="3933265">
                  <a:extLst>
                    <a:ext uri="{9D8B030D-6E8A-4147-A177-3AD203B41FA5}">
                      <a16:colId xmlns:a16="http://schemas.microsoft.com/office/drawing/2014/main" val="1166905258"/>
                    </a:ext>
                  </a:extLst>
                </a:gridCol>
                <a:gridCol w="1277471">
                  <a:extLst>
                    <a:ext uri="{9D8B030D-6E8A-4147-A177-3AD203B41FA5}">
                      <a16:colId xmlns:a16="http://schemas.microsoft.com/office/drawing/2014/main" val="50107376"/>
                    </a:ext>
                  </a:extLst>
                </a:gridCol>
                <a:gridCol w="1539688">
                  <a:extLst>
                    <a:ext uri="{9D8B030D-6E8A-4147-A177-3AD203B41FA5}">
                      <a16:colId xmlns:a16="http://schemas.microsoft.com/office/drawing/2014/main" val="34889993"/>
                    </a:ext>
                  </a:extLst>
                </a:gridCol>
                <a:gridCol w="998962">
                  <a:extLst>
                    <a:ext uri="{9D8B030D-6E8A-4147-A177-3AD203B41FA5}">
                      <a16:colId xmlns:a16="http://schemas.microsoft.com/office/drawing/2014/main" val="2221366948"/>
                    </a:ext>
                  </a:extLst>
                </a:gridCol>
              </a:tblGrid>
              <a:tr h="570475">
                <a:tc>
                  <a:txBody>
                    <a:bodyPr/>
                    <a:lstStyle/>
                    <a:p>
                      <a:pPr algn="ctr"/>
                      <a:r>
                        <a:rPr lang="it-IT" sz="1400" dirty="0"/>
                        <a:t>Task</a:t>
                      </a:r>
                      <a:endParaRPr lang="it-IT" sz="1600" dirty="0"/>
                    </a:p>
                  </a:txBody>
                  <a:tcPr anchor="ctr"/>
                </a:tc>
                <a:tc>
                  <a:txBody>
                    <a:bodyPr/>
                    <a:lstStyle/>
                    <a:p>
                      <a:pPr algn="ctr"/>
                      <a:r>
                        <a:rPr lang="it-IT" sz="1400" i="1" dirty="0"/>
                        <a:t>Architecture</a:t>
                      </a:r>
                      <a:r>
                        <a:rPr lang="it-IT" sz="1600" i="1" dirty="0"/>
                        <a:t> </a:t>
                      </a:r>
                      <a:r>
                        <a:rPr lang="it-IT" sz="1600" i="0" dirty="0"/>
                        <a:t>/ </a:t>
                      </a:r>
                      <a:r>
                        <a:rPr lang="it-IT" sz="1400" i="1" dirty="0"/>
                        <a:t>learning </a:t>
                      </a:r>
                      <a:r>
                        <a:rPr lang="it-IT" sz="1400" i="1" dirty="0" err="1"/>
                        <a:t>alg</a:t>
                      </a:r>
                      <a:r>
                        <a:rPr lang="it-IT" sz="1400" i="1" dirty="0"/>
                        <a:t> </a:t>
                      </a:r>
                      <a:r>
                        <a:rPr lang="it-IT" sz="1400" i="0" dirty="0"/>
                        <a:t>/</a:t>
                      </a:r>
                      <a:r>
                        <a:rPr lang="it-IT" sz="1400" i="1" dirty="0"/>
                        <a:t> act. f</a:t>
                      </a:r>
                      <a:r>
                        <a:rPr lang="it-IT" sz="1600" i="1" dirty="0"/>
                        <a:t> </a:t>
                      </a:r>
                      <a:r>
                        <a:rPr lang="it-IT" sz="1600" i="0" dirty="0"/>
                        <a:t>/ </a:t>
                      </a:r>
                      <a:r>
                        <a:rPr lang="it-IT" sz="1400" i="1" dirty="0"/>
                        <a:t>η</a:t>
                      </a:r>
                      <a:r>
                        <a:rPr lang="it-IT" sz="1600" i="0" dirty="0"/>
                        <a:t> / </a:t>
                      </a:r>
                      <a:r>
                        <a:rPr lang="it-IT" sz="1400" i="1" dirty="0"/>
                        <a:t>α</a:t>
                      </a:r>
                      <a:r>
                        <a:rPr lang="it-IT" sz="1600" i="0" dirty="0"/>
                        <a:t> / </a:t>
                      </a:r>
                      <a:r>
                        <a:rPr lang="it-IT" sz="1400" i="1" dirty="0"/>
                        <a:t>λ</a:t>
                      </a:r>
                      <a:r>
                        <a:rPr lang="it-IT" sz="1600" i="0" dirty="0"/>
                        <a:t> / </a:t>
                      </a:r>
                      <a:r>
                        <a:rPr lang="it-IT" sz="1400" i="1" dirty="0" err="1"/>
                        <a:t>epochs</a:t>
                      </a:r>
                      <a:r>
                        <a:rPr lang="it-IT" sz="1600" i="0" dirty="0"/>
                        <a:t> / </a:t>
                      </a:r>
                      <a:r>
                        <a:rPr lang="it-IT" sz="1400" i="1" dirty="0" err="1"/>
                        <a:t>batch_size</a:t>
                      </a:r>
                      <a:r>
                        <a:rPr lang="it-IT" sz="1400" i="1" dirty="0"/>
                        <a:t> </a:t>
                      </a:r>
                      <a:r>
                        <a:rPr lang="it-IT" sz="1400" i="0" dirty="0">
                          <a:solidFill>
                            <a:schemeClr val="tx1"/>
                          </a:solidFill>
                        </a:rPr>
                        <a:t>/ </a:t>
                      </a:r>
                      <a:r>
                        <a:rPr lang="it-IT" sz="1400" i="1" dirty="0" err="1">
                          <a:solidFill>
                            <a:schemeClr val="tx1"/>
                          </a:solidFill>
                        </a:rPr>
                        <a:t>patience</a:t>
                      </a:r>
                      <a:endParaRPr lang="it-IT" sz="1600" i="1" dirty="0">
                        <a:solidFill>
                          <a:schemeClr val="tx1"/>
                        </a:solidFill>
                      </a:endParaRPr>
                    </a:p>
                  </a:txBody>
                  <a:tcPr anchor="ctr"/>
                </a:tc>
                <a:tc>
                  <a:txBody>
                    <a:bodyPr/>
                    <a:lstStyle/>
                    <a:p>
                      <a:pPr algn="ctr"/>
                      <a:r>
                        <a:rPr lang="it-IT" sz="1400" dirty="0"/>
                        <a:t>MSE</a:t>
                      </a:r>
                      <a:r>
                        <a:rPr lang="it-IT" sz="1600" dirty="0"/>
                        <a:t> </a:t>
                      </a:r>
                      <a:r>
                        <a:rPr lang="it-IT" sz="1400" dirty="0"/>
                        <a:t>(DS)</a:t>
                      </a:r>
                    </a:p>
                  </a:txBody>
                  <a:tcPr anchor="ctr"/>
                </a:tc>
                <a:tc>
                  <a:txBody>
                    <a:bodyPr/>
                    <a:lstStyle/>
                    <a:p>
                      <a:pPr algn="ctr"/>
                      <a:r>
                        <a:rPr lang="it-IT" sz="1400" dirty="0" err="1"/>
                        <a:t>Accuracy</a:t>
                      </a:r>
                      <a:r>
                        <a:rPr lang="it-IT" sz="1600" dirty="0"/>
                        <a:t> </a:t>
                      </a:r>
                      <a:r>
                        <a:rPr lang="it-IT" sz="1400" dirty="0"/>
                        <a:t>(TR/VL)</a:t>
                      </a:r>
                    </a:p>
                  </a:txBody>
                  <a:tcPr anchor="ctr"/>
                </a:tc>
                <a:tc>
                  <a:txBody>
                    <a:bodyPr/>
                    <a:lstStyle/>
                    <a:p>
                      <a:pPr algn="ctr"/>
                      <a:r>
                        <a:rPr lang="it-IT" sz="1400" dirty="0" err="1"/>
                        <a:t>Accuracy</a:t>
                      </a:r>
                      <a:r>
                        <a:rPr lang="it-IT" sz="1400" dirty="0"/>
                        <a:t> (TS)</a:t>
                      </a:r>
                    </a:p>
                  </a:txBody>
                  <a:tcPr anchor="ctr"/>
                </a:tc>
                <a:extLst>
                  <a:ext uri="{0D108BD9-81ED-4DB2-BD59-A6C34878D82A}">
                    <a16:rowId xmlns:a16="http://schemas.microsoft.com/office/drawing/2014/main" val="3654603585"/>
                  </a:ext>
                </a:extLst>
              </a:tr>
              <a:tr h="300250">
                <a:tc>
                  <a:txBody>
                    <a:bodyPr/>
                    <a:lstStyle/>
                    <a:p>
                      <a:pPr algn="ctr"/>
                      <a:r>
                        <a:rPr lang="it-IT" sz="1400" dirty="0"/>
                        <a:t>Monk 3</a:t>
                      </a:r>
                    </a:p>
                  </a:txBody>
                  <a:tcPr anchor="ctr"/>
                </a:tc>
                <a:tc>
                  <a:txBody>
                    <a:bodyPr/>
                    <a:lstStyle/>
                    <a:p>
                      <a:r>
                        <a:rPr lang="it-IT" sz="1400" i="0" dirty="0"/>
                        <a:t>(</a:t>
                      </a:r>
                      <a:r>
                        <a:rPr lang="it-IT" sz="1400" i="1" dirty="0"/>
                        <a:t>8,8</a:t>
                      </a:r>
                      <a:r>
                        <a:rPr lang="it-IT" sz="1400" i="0" dirty="0"/>
                        <a:t>)</a:t>
                      </a:r>
                      <a:r>
                        <a:rPr lang="it-IT" sz="1400" i="1" dirty="0"/>
                        <a:t> </a:t>
                      </a:r>
                      <a:r>
                        <a:rPr lang="it-IT" sz="1400" i="0" dirty="0"/>
                        <a:t>/</a:t>
                      </a:r>
                      <a:r>
                        <a:rPr lang="it-IT" sz="1400" i="1" dirty="0"/>
                        <a:t> SGD </a:t>
                      </a:r>
                      <a:r>
                        <a:rPr lang="it-IT" sz="1400" i="0" dirty="0"/>
                        <a:t>/</a:t>
                      </a:r>
                      <a:r>
                        <a:rPr lang="it-IT" sz="1400" i="1" dirty="0"/>
                        <a:t> </a:t>
                      </a:r>
                      <a:r>
                        <a:rPr lang="it-IT" sz="1400" i="1" dirty="0" err="1"/>
                        <a:t>ReLU</a:t>
                      </a:r>
                      <a:r>
                        <a:rPr lang="it-IT" sz="1400" i="1" dirty="0"/>
                        <a:t> </a:t>
                      </a:r>
                      <a:r>
                        <a:rPr lang="it-IT" sz="1400" i="0" dirty="0"/>
                        <a:t>/</a:t>
                      </a:r>
                      <a:r>
                        <a:rPr lang="it-IT" sz="1400" i="1" dirty="0"/>
                        <a:t> 0.1 </a:t>
                      </a:r>
                      <a:r>
                        <a:rPr lang="it-IT" sz="1400" i="0" dirty="0"/>
                        <a:t>/</a:t>
                      </a:r>
                      <a:r>
                        <a:rPr lang="it-IT" sz="1400" i="1" dirty="0"/>
                        <a:t> 0.6 </a:t>
                      </a:r>
                      <a:r>
                        <a:rPr lang="it-IT" sz="1400" i="0" dirty="0"/>
                        <a:t>/</a:t>
                      </a:r>
                      <a:r>
                        <a:rPr lang="it-IT" sz="1400" i="1" dirty="0"/>
                        <a:t> 0.01 </a:t>
                      </a:r>
                      <a:r>
                        <a:rPr lang="it-IT" sz="1400" i="0" dirty="0"/>
                        <a:t>/</a:t>
                      </a:r>
                      <a:r>
                        <a:rPr lang="it-IT" sz="1400" i="1" dirty="0"/>
                        <a:t> 200 </a:t>
                      </a:r>
                      <a:r>
                        <a:rPr lang="it-IT" sz="1400" i="0" dirty="0"/>
                        <a:t>/</a:t>
                      </a:r>
                      <a:r>
                        <a:rPr lang="it-IT" sz="1400" i="1" dirty="0"/>
                        <a:t> 8 </a:t>
                      </a:r>
                      <a:r>
                        <a:rPr lang="it-IT" sz="1400" i="0" dirty="0"/>
                        <a:t>/ </a:t>
                      </a:r>
                      <a:r>
                        <a:rPr lang="it-IT" sz="1400" i="1" dirty="0"/>
                        <a:t>6</a:t>
                      </a:r>
                    </a:p>
                  </a:txBody>
                  <a:tcPr anchor="ctr"/>
                </a:tc>
                <a:tc>
                  <a:txBody>
                    <a:bodyPr/>
                    <a:lstStyle/>
                    <a:p>
                      <a:pPr algn="ctr"/>
                      <a:r>
                        <a:rPr lang="it-IT" sz="1400" i="1" dirty="0">
                          <a:solidFill>
                            <a:schemeClr val="tx1"/>
                          </a:solidFill>
                        </a:rPr>
                        <a:t>0.093 </a:t>
                      </a:r>
                      <a:r>
                        <a:rPr lang="it-IT" sz="1400" i="0" dirty="0">
                          <a:solidFill>
                            <a:schemeClr val="tx1"/>
                          </a:solidFill>
                        </a:rPr>
                        <a:t>/ </a:t>
                      </a:r>
                      <a:r>
                        <a:rPr lang="it-IT" sz="1400" i="1" dirty="0">
                          <a:solidFill>
                            <a:schemeClr val="tx1"/>
                          </a:solidFill>
                        </a:rPr>
                        <a:t>0.106</a:t>
                      </a:r>
                    </a:p>
                  </a:txBody>
                  <a:tcPr anchor="ctr"/>
                </a:tc>
                <a:tc>
                  <a:txBody>
                    <a:bodyPr/>
                    <a:lstStyle/>
                    <a:p>
                      <a:pPr algn="ctr"/>
                      <a:r>
                        <a:rPr lang="it-IT" sz="1400" i="1" dirty="0">
                          <a:solidFill>
                            <a:schemeClr val="tx1"/>
                          </a:solidFill>
                        </a:rPr>
                        <a:t>93,32% / 91,83%</a:t>
                      </a:r>
                    </a:p>
                  </a:txBody>
                  <a:tcPr anchor="ctr"/>
                </a:tc>
                <a:tc>
                  <a:txBody>
                    <a:bodyPr/>
                    <a:lstStyle/>
                    <a:p>
                      <a:pPr algn="ctr"/>
                      <a:r>
                        <a:rPr lang="it-IT" sz="1400" i="1" dirty="0"/>
                        <a:t>97,22%</a:t>
                      </a:r>
                    </a:p>
                  </a:txBody>
                  <a:tcPr anchor="ctr"/>
                </a:tc>
                <a:extLst>
                  <a:ext uri="{0D108BD9-81ED-4DB2-BD59-A6C34878D82A}">
                    <a16:rowId xmlns:a16="http://schemas.microsoft.com/office/drawing/2014/main" val="1051854847"/>
                  </a:ext>
                </a:extLst>
              </a:tr>
            </a:tbl>
          </a:graphicData>
        </a:graphic>
      </p:graphicFrame>
      <p:pic>
        <p:nvPicPr>
          <p:cNvPr id="4" name="Immagine 3">
            <a:extLst>
              <a:ext uri="{FF2B5EF4-FFF2-40B4-BE49-F238E27FC236}">
                <a16:creationId xmlns:a16="http://schemas.microsoft.com/office/drawing/2014/main" id="{0E9BFE46-65FD-590B-C7E5-2CC5440CE212}"/>
              </a:ext>
            </a:extLst>
          </p:cNvPr>
          <p:cNvPicPr>
            <a:picLocks noChangeAspect="1"/>
          </p:cNvPicPr>
          <p:nvPr/>
        </p:nvPicPr>
        <p:blipFill>
          <a:blip r:embed="rId2"/>
          <a:stretch>
            <a:fillRect/>
          </a:stretch>
        </p:blipFill>
        <p:spPr>
          <a:xfrm>
            <a:off x="311752" y="2075868"/>
            <a:ext cx="6555184" cy="2681918"/>
          </a:xfrm>
          <a:prstGeom prst="rect">
            <a:avLst/>
          </a:prstGeom>
          <a:ln>
            <a:noFill/>
          </a:ln>
        </p:spPr>
      </p:pic>
    </p:spTree>
    <p:extLst>
      <p:ext uri="{BB962C8B-B14F-4D97-AF65-F5344CB8AC3E}">
        <p14:creationId xmlns:p14="http://schemas.microsoft.com/office/powerpoint/2010/main" val="32566885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PlaceHolder 1"/>
          <p:cNvSpPr>
            <a:spLocks noGrp="1"/>
          </p:cNvSpPr>
          <p:nvPr>
            <p:ph type="title"/>
          </p:nvPr>
        </p:nvSpPr>
        <p:spPr>
          <a:xfrm>
            <a:off x="311760" y="2700"/>
            <a:ext cx="8520120" cy="576000"/>
          </a:xfrm>
          <a:prstGeom prst="rect">
            <a:avLst/>
          </a:prstGeom>
          <a:noFill/>
          <a:ln w="0">
            <a:noFill/>
          </a:ln>
        </p:spPr>
        <p:txBody>
          <a:bodyPr tIns="91440" bIns="91440" anchor="t">
            <a:normAutofit fontScale="91000"/>
          </a:bodyPr>
          <a:lstStyle/>
          <a:p>
            <a:pPr>
              <a:lnSpc>
                <a:spcPct val="100000"/>
              </a:lnSpc>
              <a:buNone/>
              <a:tabLst>
                <a:tab pos="0" algn="l"/>
              </a:tabLst>
            </a:pPr>
            <a:r>
              <a:rPr lang="it-IT" sz="2600" b="0" strike="noStrike" spc="-1" dirty="0">
                <a:latin typeface="Arial"/>
              </a:rPr>
              <a:t>CUP Dataset </a:t>
            </a:r>
            <a:r>
              <a:rPr lang="it-IT" sz="2600" b="0" strike="noStrike" spc="-1" dirty="0" err="1">
                <a:latin typeface="Arial"/>
              </a:rPr>
              <a:t>exploration</a:t>
            </a:r>
            <a:endParaRPr lang="it-IT" sz="2400" b="0" strike="noStrike" spc="-1" dirty="0">
              <a:latin typeface="Arial"/>
            </a:endParaRPr>
          </a:p>
        </p:txBody>
      </p:sp>
      <p:sp>
        <p:nvSpPr>
          <p:cNvPr id="103" name="PlaceHolder 3"/>
          <p:cNvSpPr>
            <a:spLocks noGrp="1"/>
          </p:cNvSpPr>
          <p:nvPr>
            <p:ph type="sldNum" idx="8"/>
          </p:nvPr>
        </p:nvSpPr>
        <p:spPr>
          <a:xfrm>
            <a:off x="8472600" y="4663080"/>
            <a:ext cx="548280" cy="393120"/>
          </a:xfrm>
          <a:prstGeom prst="rect">
            <a:avLst/>
          </a:prstGeom>
          <a:noFill/>
          <a:ln w="0">
            <a:noFill/>
          </a:ln>
        </p:spPr>
        <p:txBody>
          <a:bodyPr tIns="91440" bIns="91440" anchor="ctr">
            <a:normAutofit/>
          </a:bodyPr>
          <a:lstStyle>
            <a:lvl1pPr algn="r">
              <a:lnSpc>
                <a:spcPct val="100000"/>
              </a:lnSpc>
              <a:buNone/>
              <a:tabLst>
                <a:tab pos="0" algn="l"/>
              </a:tabLst>
              <a:defRPr lang="it" sz="1000" b="0" strike="noStrike" spc="-1">
                <a:solidFill>
                  <a:srgbClr val="595959"/>
                </a:solidFill>
                <a:latin typeface="Arial"/>
                <a:ea typeface="Arial"/>
              </a:defRPr>
            </a:lvl1pPr>
          </a:lstStyle>
          <a:p>
            <a:pPr algn="r">
              <a:lnSpc>
                <a:spcPct val="100000"/>
              </a:lnSpc>
              <a:buNone/>
              <a:tabLst>
                <a:tab pos="0" algn="l"/>
              </a:tabLst>
            </a:pPr>
            <a:fld id="{416877BF-F9E2-4ECD-9A90-F9C6C26FFA2A}" type="slidenum">
              <a:rPr lang="it" sz="1000" b="0" strike="noStrike" spc="-1">
                <a:solidFill>
                  <a:srgbClr val="595959"/>
                </a:solidFill>
                <a:latin typeface="Arial"/>
                <a:ea typeface="Arial"/>
              </a:rPr>
              <a:t>9</a:t>
            </a:fld>
            <a:endParaRPr lang="it-IT" sz="1000" b="0" strike="noStrike" spc="-1">
              <a:latin typeface="Times New Roman"/>
            </a:endParaRPr>
          </a:p>
        </p:txBody>
      </p:sp>
      <p:sp>
        <p:nvSpPr>
          <p:cNvPr id="3" name="CasellaDiTesto 2">
            <a:extLst>
              <a:ext uri="{FF2B5EF4-FFF2-40B4-BE49-F238E27FC236}">
                <a16:creationId xmlns:a16="http://schemas.microsoft.com/office/drawing/2014/main" id="{D1281169-C640-1A5B-FD30-9A9BA132BEBF}"/>
              </a:ext>
            </a:extLst>
          </p:cNvPr>
          <p:cNvSpPr txBox="1"/>
          <p:nvPr/>
        </p:nvSpPr>
        <p:spPr>
          <a:xfrm>
            <a:off x="311758" y="649903"/>
            <a:ext cx="8520120" cy="646331"/>
          </a:xfrm>
          <a:prstGeom prst="rect">
            <a:avLst/>
          </a:prstGeom>
          <a:noFill/>
        </p:spPr>
        <p:txBody>
          <a:bodyPr wrap="square" rtlCol="0">
            <a:spAutoFit/>
          </a:bodyPr>
          <a:lstStyle/>
          <a:p>
            <a:r>
              <a:rPr lang="it-IT" sz="1200" dirty="0"/>
              <a:t>The test set and the training set show </a:t>
            </a:r>
            <a:r>
              <a:rPr lang="it-IT" sz="1200" dirty="0" err="1"/>
              <a:t>similar</a:t>
            </a:r>
            <a:r>
              <a:rPr lang="it-IT" sz="1200" dirty="0"/>
              <a:t> features </a:t>
            </a:r>
            <a:r>
              <a:rPr lang="it-IT" sz="1200" dirty="0" err="1"/>
              <a:t>distribution</a:t>
            </a:r>
            <a:r>
              <a:rPr lang="it-IT" sz="1200" dirty="0"/>
              <a:t>, </a:t>
            </a:r>
            <a:r>
              <a:rPr lang="it-IT" sz="1200" dirty="0" err="1"/>
              <a:t>as</a:t>
            </a:r>
            <a:r>
              <a:rPr lang="it-IT" sz="1200" dirty="0"/>
              <a:t> </a:t>
            </a:r>
            <a:r>
              <a:rPr lang="it-IT" sz="1200" dirty="0" err="1"/>
              <a:t>shown</a:t>
            </a:r>
            <a:r>
              <a:rPr lang="it-IT" sz="1200" dirty="0"/>
              <a:t> in Figure 4(b). </a:t>
            </a:r>
          </a:p>
          <a:p>
            <a:r>
              <a:rPr lang="it-IT" sz="1200" dirty="0" err="1"/>
              <a:t>Furthermore</a:t>
            </a:r>
            <a:r>
              <a:rPr lang="it-IT" sz="1200" dirty="0"/>
              <a:t>, </a:t>
            </a:r>
            <a:r>
              <a:rPr lang="it-IT" sz="1200" dirty="0" err="1"/>
              <a:t>there</a:t>
            </a:r>
            <a:r>
              <a:rPr lang="it-IT" sz="1200" dirty="0"/>
              <a:t> </a:t>
            </a:r>
            <a:r>
              <a:rPr lang="it-IT" sz="1200" dirty="0" err="1"/>
              <a:t>aren’t</a:t>
            </a:r>
            <a:r>
              <a:rPr lang="it-IT" sz="1200" dirty="0"/>
              <a:t> cluster of test data points </a:t>
            </a:r>
            <a:r>
              <a:rPr lang="it-IT" sz="1200" dirty="0" err="1"/>
              <a:t>that</a:t>
            </a:r>
            <a:r>
              <a:rPr lang="it-IT" sz="1200" dirty="0"/>
              <a:t> are </a:t>
            </a:r>
            <a:r>
              <a:rPr lang="it-IT" sz="1200" dirty="0" err="1"/>
              <a:t>separated</a:t>
            </a:r>
            <a:r>
              <a:rPr lang="it-IT" sz="1200" dirty="0"/>
              <a:t> from the training </a:t>
            </a:r>
            <a:r>
              <a:rPr lang="it-IT" sz="1200" dirty="0" err="1"/>
              <a:t>ones</a:t>
            </a:r>
            <a:r>
              <a:rPr lang="it-IT" sz="1200" dirty="0"/>
              <a:t>, </a:t>
            </a:r>
            <a:r>
              <a:rPr lang="it-IT" sz="1200" dirty="0" err="1"/>
              <a:t>as</a:t>
            </a:r>
            <a:r>
              <a:rPr lang="it-IT" sz="1200" dirty="0"/>
              <a:t> </a:t>
            </a:r>
            <a:r>
              <a:rPr lang="it-IT" sz="1200" dirty="0" err="1"/>
              <a:t>shown</a:t>
            </a:r>
            <a:r>
              <a:rPr lang="it-IT" sz="1200" dirty="0"/>
              <a:t> in Figure 4(a). For </a:t>
            </a:r>
            <a:r>
              <a:rPr lang="it-IT" sz="1200" dirty="0" err="1"/>
              <a:t>these</a:t>
            </a:r>
            <a:r>
              <a:rPr lang="it-IT" sz="1200" dirty="0"/>
              <a:t> </a:t>
            </a:r>
            <a:r>
              <a:rPr lang="it-IT" sz="1200" dirty="0" err="1"/>
              <a:t>reasons</a:t>
            </a:r>
            <a:r>
              <a:rPr lang="it-IT" sz="1200" dirty="0"/>
              <a:t>, the test set </a:t>
            </a:r>
            <a:r>
              <a:rPr lang="it-IT" sz="1200" dirty="0" err="1"/>
              <a:t>seems</a:t>
            </a:r>
            <a:r>
              <a:rPr lang="it-IT" sz="1200" dirty="0"/>
              <a:t> to be </a:t>
            </a:r>
            <a:r>
              <a:rPr lang="it-IT" sz="1200" dirty="0" err="1"/>
              <a:t>well</a:t>
            </a:r>
            <a:r>
              <a:rPr lang="it-IT" sz="1200" dirty="0"/>
              <a:t> </a:t>
            </a:r>
            <a:r>
              <a:rPr lang="it-IT" sz="1200" dirty="0" err="1"/>
              <a:t>represented</a:t>
            </a:r>
            <a:r>
              <a:rPr lang="it-IT" sz="1200" dirty="0"/>
              <a:t> by the training set.</a:t>
            </a:r>
          </a:p>
        </p:txBody>
      </p:sp>
      <p:sp>
        <p:nvSpPr>
          <p:cNvPr id="10" name="CasellaDiTesto 9">
            <a:extLst>
              <a:ext uri="{FF2B5EF4-FFF2-40B4-BE49-F238E27FC236}">
                <a16:creationId xmlns:a16="http://schemas.microsoft.com/office/drawing/2014/main" id="{A25D934A-12BE-9720-E07D-D7D645509474}"/>
              </a:ext>
            </a:extLst>
          </p:cNvPr>
          <p:cNvSpPr txBox="1"/>
          <p:nvPr/>
        </p:nvSpPr>
        <p:spPr>
          <a:xfrm>
            <a:off x="279681" y="4705422"/>
            <a:ext cx="8584275" cy="307777"/>
          </a:xfrm>
          <a:prstGeom prst="rect">
            <a:avLst/>
          </a:prstGeom>
          <a:noFill/>
        </p:spPr>
        <p:txBody>
          <a:bodyPr wrap="square" rtlCol="0">
            <a:spAutoFit/>
          </a:bodyPr>
          <a:lstStyle/>
          <a:p>
            <a:r>
              <a:rPr lang="it-IT" sz="1400" b="1" dirty="0"/>
              <a:t>Figure 4</a:t>
            </a:r>
            <a:r>
              <a:rPr lang="it-IT" sz="1400" dirty="0"/>
              <a:t>: </a:t>
            </a:r>
            <a:r>
              <a:rPr lang="it-IT" sz="1400" b="1" dirty="0"/>
              <a:t>(a) </a:t>
            </a:r>
            <a:r>
              <a:rPr lang="it-IT" sz="1400" dirty="0"/>
              <a:t>UMAP </a:t>
            </a:r>
            <a:r>
              <a:rPr lang="it-IT" sz="1400" dirty="0" err="1"/>
              <a:t>embedding</a:t>
            </a:r>
            <a:r>
              <a:rPr lang="it-IT" sz="1400" dirty="0"/>
              <a:t> for the </a:t>
            </a:r>
            <a:r>
              <a:rPr lang="it-IT" sz="1400" dirty="0" err="1"/>
              <a:t>whole</a:t>
            </a:r>
            <a:r>
              <a:rPr lang="it-IT" sz="1400" dirty="0"/>
              <a:t> dataset, </a:t>
            </a:r>
            <a:r>
              <a:rPr lang="it-IT" sz="1400" b="1" dirty="0"/>
              <a:t>(b) </a:t>
            </a:r>
            <a:r>
              <a:rPr lang="it-IT" sz="1400" dirty="0"/>
              <a:t>Features </a:t>
            </a:r>
            <a:r>
              <a:rPr lang="it-IT" sz="1400" dirty="0" err="1"/>
              <a:t>distribution</a:t>
            </a:r>
            <a:r>
              <a:rPr lang="it-IT" sz="1400" dirty="0"/>
              <a:t> for training and test data</a:t>
            </a:r>
          </a:p>
        </p:txBody>
      </p:sp>
      <p:pic>
        <p:nvPicPr>
          <p:cNvPr id="5" name="Immagine 4" descr="Immagine che contiene testo, diagramma, schermata, Diagramma&#10;&#10;Descrizione generata automaticamente">
            <a:extLst>
              <a:ext uri="{FF2B5EF4-FFF2-40B4-BE49-F238E27FC236}">
                <a16:creationId xmlns:a16="http://schemas.microsoft.com/office/drawing/2014/main" id="{02684CEE-DD87-DC23-32D3-F06AA9856AF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83202" y="1515035"/>
            <a:ext cx="5937678" cy="3086948"/>
          </a:xfrm>
          <a:prstGeom prst="rect">
            <a:avLst/>
          </a:prstGeom>
          <a:ln>
            <a:noFill/>
          </a:ln>
        </p:spPr>
      </p:pic>
      <p:pic>
        <p:nvPicPr>
          <p:cNvPr id="4" name="Immagine 3">
            <a:extLst>
              <a:ext uri="{FF2B5EF4-FFF2-40B4-BE49-F238E27FC236}">
                <a16:creationId xmlns:a16="http://schemas.microsoft.com/office/drawing/2014/main" id="{CC21A9A4-0D28-B9A1-D957-C63299D2ABF7}"/>
              </a:ext>
            </a:extLst>
          </p:cNvPr>
          <p:cNvPicPr>
            <a:picLocks noChangeAspect="1"/>
          </p:cNvPicPr>
          <p:nvPr/>
        </p:nvPicPr>
        <p:blipFill>
          <a:blip r:embed="rId3"/>
          <a:stretch>
            <a:fillRect/>
          </a:stretch>
        </p:blipFill>
        <p:spPr>
          <a:xfrm>
            <a:off x="0" y="2492059"/>
            <a:ext cx="2960082" cy="2109924"/>
          </a:xfrm>
          <a:prstGeom prst="rect">
            <a:avLst/>
          </a:prstGeom>
        </p:spPr>
      </p:pic>
      <p:sp>
        <p:nvSpPr>
          <p:cNvPr id="6" name="CasellaDiTesto 5">
            <a:extLst>
              <a:ext uri="{FF2B5EF4-FFF2-40B4-BE49-F238E27FC236}">
                <a16:creationId xmlns:a16="http://schemas.microsoft.com/office/drawing/2014/main" id="{3F853BF6-055A-6D65-439A-CCB83E0B88B9}"/>
              </a:ext>
            </a:extLst>
          </p:cNvPr>
          <p:cNvSpPr txBox="1"/>
          <p:nvPr/>
        </p:nvSpPr>
        <p:spPr>
          <a:xfrm>
            <a:off x="279681" y="1317405"/>
            <a:ext cx="2508343" cy="1200329"/>
          </a:xfrm>
          <a:prstGeom prst="rect">
            <a:avLst/>
          </a:prstGeom>
          <a:noFill/>
        </p:spPr>
        <p:txBody>
          <a:bodyPr wrap="square">
            <a:spAutoFit/>
          </a:bodyPr>
          <a:lstStyle/>
          <a:p>
            <a:r>
              <a:rPr lang="it-IT" sz="1200" dirty="0"/>
              <a:t>Figure 4(a) shows the </a:t>
            </a:r>
            <a:r>
              <a:rPr lang="it-IT" sz="1200" dirty="0" err="1"/>
              <a:t>effect</a:t>
            </a:r>
            <a:r>
              <a:rPr lang="it-IT" sz="1200" dirty="0"/>
              <a:t> of </a:t>
            </a:r>
            <a:r>
              <a:rPr lang="it-IT" sz="1200" dirty="0" err="1"/>
              <a:t>applying</a:t>
            </a:r>
            <a:r>
              <a:rPr lang="it-IT" sz="1200" dirty="0"/>
              <a:t> the UMAP </a:t>
            </a:r>
            <a:r>
              <a:rPr lang="it-IT" sz="1200" dirty="0" err="1"/>
              <a:t>dimensionality</a:t>
            </a:r>
            <a:r>
              <a:rPr lang="it-IT" sz="1200" dirty="0"/>
              <a:t> </a:t>
            </a:r>
            <a:r>
              <a:rPr lang="it-IT" sz="1200" dirty="0" err="1"/>
              <a:t>reduction</a:t>
            </a:r>
            <a:r>
              <a:rPr lang="it-IT" sz="1200" dirty="0"/>
              <a:t> technique to the ML23 training and blind test sets. </a:t>
            </a:r>
            <a:r>
              <a:rPr lang="it-IT" sz="1200" dirty="0" err="1"/>
              <a:t>We</a:t>
            </a:r>
            <a:r>
              <a:rPr lang="it-IT" sz="1200" dirty="0"/>
              <a:t> </a:t>
            </a:r>
            <a:r>
              <a:rPr lang="it-IT" sz="1200" dirty="0" err="1"/>
              <a:t>choose</a:t>
            </a:r>
            <a:r>
              <a:rPr lang="it-IT" sz="1200" dirty="0"/>
              <a:t> </a:t>
            </a:r>
            <a:r>
              <a:rPr lang="it-IT" sz="1200" dirty="0" err="1"/>
              <a:t>this</a:t>
            </a:r>
            <a:r>
              <a:rPr lang="it-IT" sz="1200" dirty="0"/>
              <a:t> </a:t>
            </a:r>
            <a:r>
              <a:rPr lang="it-IT" sz="1200" dirty="0" err="1"/>
              <a:t>because</a:t>
            </a:r>
            <a:r>
              <a:rPr lang="it-IT" sz="1200" dirty="0"/>
              <a:t> </a:t>
            </a:r>
            <a:r>
              <a:rPr lang="it-IT" sz="1200" dirty="0" err="1"/>
              <a:t>it</a:t>
            </a:r>
            <a:r>
              <a:rPr lang="it-IT" sz="1200" dirty="0"/>
              <a:t> </a:t>
            </a:r>
            <a:r>
              <a:rPr lang="it-IT" sz="1200" dirty="0" err="1"/>
              <a:t>aims</a:t>
            </a:r>
            <a:r>
              <a:rPr lang="it-IT" sz="1200" dirty="0"/>
              <a:t> to </a:t>
            </a:r>
            <a:r>
              <a:rPr lang="it-IT" sz="1200" dirty="0" err="1"/>
              <a:t>preserves</a:t>
            </a:r>
            <a:r>
              <a:rPr lang="it-IT" sz="1200" dirty="0"/>
              <a:t> data </a:t>
            </a:r>
            <a:r>
              <a:rPr lang="it-IT" sz="1200" dirty="0" err="1"/>
              <a:t>neighborhood</a:t>
            </a:r>
            <a:r>
              <a:rPr lang="it-IT" sz="1200" dirty="0"/>
              <a:t>. </a:t>
            </a:r>
          </a:p>
        </p:txBody>
      </p:sp>
    </p:spTree>
    <p:extLst>
      <p:ext uri="{BB962C8B-B14F-4D97-AF65-F5344CB8AC3E}">
        <p14:creationId xmlns:p14="http://schemas.microsoft.com/office/powerpoint/2010/main" val="11253942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8269</TotalTime>
  <Words>5201</Words>
  <Application>Microsoft Macintosh PowerPoint</Application>
  <PresentationFormat>Presentazione su schermo (16:9)</PresentationFormat>
  <Paragraphs>521</Paragraphs>
  <Slides>38</Slides>
  <Notes>2</Notes>
  <HiddenSlides>0</HiddenSlides>
  <MMClips>0</MMClips>
  <ScaleCrop>false</ScaleCrop>
  <HeadingPairs>
    <vt:vector size="6" baseType="variant">
      <vt:variant>
        <vt:lpstr>Caratteri utilizzati</vt:lpstr>
      </vt:variant>
      <vt:variant>
        <vt:i4>8</vt:i4>
      </vt:variant>
      <vt:variant>
        <vt:lpstr>Tema</vt:lpstr>
      </vt:variant>
      <vt:variant>
        <vt:i4>2</vt:i4>
      </vt:variant>
      <vt:variant>
        <vt:lpstr>Titoli diapositive</vt:lpstr>
      </vt:variant>
      <vt:variant>
        <vt:i4>38</vt:i4>
      </vt:variant>
    </vt:vector>
  </HeadingPairs>
  <TitlesOfParts>
    <vt:vector size="48" baseType="lpstr">
      <vt:lpstr>Arial Unicode MS</vt:lpstr>
      <vt:lpstr>Arial</vt:lpstr>
      <vt:lpstr>Calibri</vt:lpstr>
      <vt:lpstr>Cambria Math</vt:lpstr>
      <vt:lpstr>Consolas</vt:lpstr>
      <vt:lpstr>Symbol</vt:lpstr>
      <vt:lpstr>Times New Roman</vt:lpstr>
      <vt:lpstr>Wingdings</vt:lpstr>
      <vt:lpstr>Office Theme</vt:lpstr>
      <vt:lpstr>Office Theme</vt:lpstr>
      <vt:lpstr>ML 2023 Project</vt:lpstr>
      <vt:lpstr>Presentazione standard di PowerPoint</vt:lpstr>
      <vt:lpstr>Presentazione standard di PowerPoint</vt:lpstr>
      <vt:lpstr>Models details &amp; contributions – 1</vt:lpstr>
      <vt:lpstr>Models details &amp; contributions – 2 </vt:lpstr>
      <vt:lpstr>MONK 1 Results</vt:lpstr>
      <vt:lpstr>MONK 2 Results</vt:lpstr>
      <vt:lpstr>MONK 3 Results</vt:lpstr>
      <vt:lpstr>CUP Dataset exploration</vt:lpstr>
      <vt:lpstr>Hardware resources &amp; Computing times</vt:lpstr>
      <vt:lpstr>CUP Validation schema</vt:lpstr>
      <vt:lpstr>CUP Validation schema </vt:lpstr>
      <vt:lpstr>Random Forest</vt:lpstr>
      <vt:lpstr>Support Vector Regressors</vt:lpstr>
      <vt:lpstr>Neural Network (Grid Search)</vt:lpstr>
      <vt:lpstr>Neural Network (Bayesian Optimizer)</vt:lpstr>
      <vt:lpstr>Neural Networks learning curves, Bayesian optimizer</vt:lpstr>
      <vt:lpstr>CUP Results: final model </vt:lpstr>
      <vt:lpstr>CUP Results: hyperparameters’ impact on the error – 1  </vt:lpstr>
      <vt:lpstr>CUP Results: hyperparameters’ impact on the error – 2 </vt:lpstr>
      <vt:lpstr>Discussion: comparisons between models – 1</vt:lpstr>
      <vt:lpstr>Discussion: comparisons between models – 2</vt:lpstr>
      <vt:lpstr>Discussion: comparisons between models – 3</vt:lpstr>
      <vt:lpstr>Final discussion</vt:lpstr>
      <vt:lpstr>Acknowledgments</vt:lpstr>
      <vt:lpstr>Bibliography – 1</vt:lpstr>
      <vt:lpstr>Presentazione standard di PowerPoint</vt:lpstr>
      <vt:lpstr>Appendix – 1 Full grid search for the MONK tasks: SVM </vt:lpstr>
      <vt:lpstr>Appendix – 2 Full grid search for the MONK tasks: Random Forests</vt:lpstr>
      <vt:lpstr>Appendix – 3 Full grid search for the MONK tasks: Neural Networks</vt:lpstr>
      <vt:lpstr>Appendix – 4 Further comparisons on MONK tasks: grid search results for RF and SVM </vt:lpstr>
      <vt:lpstr>Appendix – 5 In-depth analysis MONK task</vt:lpstr>
      <vt:lpstr>Appendix – 6 Further specifications on model details &amp; contributions</vt:lpstr>
      <vt:lpstr>Appendix – 7 Further specifications on model detils &amp; contributions</vt:lpstr>
      <vt:lpstr>Appendix – 8 Further details on data exploration</vt:lpstr>
      <vt:lpstr>Appendix – 9 Learning curves for SVR and Random Forest</vt:lpstr>
      <vt:lpstr>Appendix – 10 Heatmap for the Neural Network (bayesian optimization)</vt:lpstr>
      <vt:lpstr>Appendix – 11 Further comparisons among models: spatial collocation of predictions &amp; true values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ML 2023 Project  Slides demo (V0.1) </dc:title>
  <dc:subject/>
  <dc:creator/>
  <dc:description/>
  <cp:lastModifiedBy>Nunzio Canduci</cp:lastModifiedBy>
  <cp:revision>238</cp:revision>
  <dcterms:modified xsi:type="dcterms:W3CDTF">2024-01-31T21:38:27Z</dcterms:modified>
  <dc:language>it-IT</dc:language>
</cp:coreProperties>
</file>